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71" r:id="rId5"/>
    <p:sldId id="257" r:id="rId6"/>
    <p:sldId id="258" r:id="rId7"/>
    <p:sldId id="262" r:id="rId8"/>
    <p:sldId id="263" r:id="rId9"/>
    <p:sldId id="260" r:id="rId10"/>
    <p:sldId id="259" r:id="rId11"/>
    <p:sldId id="261" r:id="rId12"/>
    <p:sldId id="265" r:id="rId13"/>
    <p:sldId id="264" r:id="rId14"/>
    <p:sldId id="266" r:id="rId15"/>
    <p:sldId id="267" r:id="rId16"/>
    <p:sldId id="268" r:id="rId17"/>
    <p:sldId id="269" r:id="rId18"/>
    <p:sldId id="270" r:id="rId19"/>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3853D"/>
    <a:srgbClr val="9C9C34"/>
    <a:srgbClr val="0E8A5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27" autoAdjust="0"/>
    <p:restoredTop sz="94660"/>
  </p:normalViewPr>
  <p:slideViewPr>
    <p:cSldViewPr snapToGrid="0" showGuides="1">
      <p:cViewPr varScale="1">
        <p:scale>
          <a:sx n="63" d="100"/>
          <a:sy n="63" d="100"/>
        </p:scale>
        <p:origin x="940"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98E590A-457A-4703-A426-1E59AE1A64C6}"/>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C5D5405-7ACA-8BA9-05AF-8299FAAEB2C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F4501CC-2080-453C-96A0-9D1BF4E66474}"/>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5" name="フッター プレースホルダー 4">
            <a:extLst>
              <a:ext uri="{FF2B5EF4-FFF2-40B4-BE49-F238E27FC236}">
                <a16:creationId xmlns:a16="http://schemas.microsoft.com/office/drawing/2014/main" id="{D6C3AE41-A745-ACDA-4E62-11984EE7249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E7C61C9-F8A2-2E13-6302-489C0595A3A1}"/>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558552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188751-F283-87BB-67F2-4447229208B5}"/>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1132FC9-A2FD-FD37-C3BF-ABA3A61B810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1F284D-BC4F-8B16-327D-00434F76A74A}"/>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5" name="フッター プレースホルダー 4">
            <a:extLst>
              <a:ext uri="{FF2B5EF4-FFF2-40B4-BE49-F238E27FC236}">
                <a16:creationId xmlns:a16="http://schemas.microsoft.com/office/drawing/2014/main" id="{ADFEE5D4-8833-CD98-C84C-92283B40455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3D410AB-9479-92EF-87DC-56F1EAB54330}"/>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4767975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61D46B82-C3C8-DD18-C23B-7F27EFFDD82A}"/>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39EF068-A33D-7AD6-8AB0-0BF758444BB6}"/>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8E1B9917-71F2-73B1-C388-02206ACF12FB}"/>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5" name="フッター プレースホルダー 4">
            <a:extLst>
              <a:ext uri="{FF2B5EF4-FFF2-40B4-BE49-F238E27FC236}">
                <a16:creationId xmlns:a16="http://schemas.microsoft.com/office/drawing/2014/main" id="{AC6DDB9E-2440-D6AE-33F0-B5C908920E9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4584AF1-1CD0-1579-C599-E01691C65B09}"/>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1820454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5141E5-F052-5EB5-7455-0D18A1BB9DF7}"/>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0FEDD4FE-913E-59B4-B354-88FA3DD1FEE6}"/>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92F7F4E-A1DB-A55F-86FF-DE0B636D95C0}"/>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5" name="フッター プレースホルダー 4">
            <a:extLst>
              <a:ext uri="{FF2B5EF4-FFF2-40B4-BE49-F238E27FC236}">
                <a16:creationId xmlns:a16="http://schemas.microsoft.com/office/drawing/2014/main" id="{0C44857A-4E20-DE75-66A0-2F3149D42F7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110BB6F-4473-4B0A-1299-BB0B142C79BA}"/>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562531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6473266-CA51-27D4-EE8E-1B009C4C9B49}"/>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4F67B1C-AAC9-24BB-BA6E-2C20CAB6770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5A41B599-B60C-FA67-F11D-939FCB89BA8A}"/>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5" name="フッター プレースホルダー 4">
            <a:extLst>
              <a:ext uri="{FF2B5EF4-FFF2-40B4-BE49-F238E27FC236}">
                <a16:creationId xmlns:a16="http://schemas.microsoft.com/office/drawing/2014/main" id="{069E8455-E26A-7F94-D83C-52B1D6CC966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79914EC-3275-D207-8A9D-71ED1E5DE5B9}"/>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35589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157DEEA-ED40-111B-3E18-3CB6D20A76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30CD146-CA35-2256-4D12-938D37829259}"/>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FADB29C6-6B9A-CA4F-5433-4E2B9C0050D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805F9707-DAAD-952F-5BC6-E6B2441EFFBF}"/>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6" name="フッター プレースホルダー 5">
            <a:extLst>
              <a:ext uri="{FF2B5EF4-FFF2-40B4-BE49-F238E27FC236}">
                <a16:creationId xmlns:a16="http://schemas.microsoft.com/office/drawing/2014/main" id="{AD6D71B8-5DE9-79AE-B8F5-50C8EF8F16C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72F5EF2-CB7A-9269-CBB9-44F9BB04888A}"/>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381143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5BF245-7D8C-8AA6-92CE-81C9F166EEAE}"/>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9792194-BC3E-8D33-4252-F8E9D03611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37FE0972-7A59-5474-A804-E20196451247}"/>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08E709F8-DF07-4696-8F71-40D8ED6BFE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5330C55-E0B9-6FC4-8E28-FCBE25C7A7F6}"/>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D9182CCA-DC33-FD95-08F3-5BE83D28EC23}"/>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8" name="フッター プレースホルダー 7">
            <a:extLst>
              <a:ext uri="{FF2B5EF4-FFF2-40B4-BE49-F238E27FC236}">
                <a16:creationId xmlns:a16="http://schemas.microsoft.com/office/drawing/2014/main" id="{0DBF1F93-4BAB-A48D-8CCE-CBC41E4092C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DD0B5BC0-F468-60A7-B63D-519CA472A6E1}"/>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3594458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8ADC8C-CD5F-D2BB-AD86-C53933C01558}"/>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EF01C46-B9B8-9542-38CB-11BB86C48360}"/>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4" name="フッター プレースホルダー 3">
            <a:extLst>
              <a:ext uri="{FF2B5EF4-FFF2-40B4-BE49-F238E27FC236}">
                <a16:creationId xmlns:a16="http://schemas.microsoft.com/office/drawing/2014/main" id="{93875D78-A18D-437C-A49E-F23C8BF039BE}"/>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FF3C757C-789A-7DD5-9379-797CADD0FED7}"/>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3097408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87E640B-5BD1-4623-7AE4-DAF610E6AC57}"/>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3" name="フッター プレースホルダー 2">
            <a:extLst>
              <a:ext uri="{FF2B5EF4-FFF2-40B4-BE49-F238E27FC236}">
                <a16:creationId xmlns:a16="http://schemas.microsoft.com/office/drawing/2014/main" id="{E80D53FB-5258-72E7-8BEF-A853E2FECEA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7A952A3-BC41-5BF9-E1AD-A5A75BE0EAB0}"/>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11788418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155424-8000-4C79-1387-1EB61EEC5EF9}"/>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A870BEE-44BB-4B52-ECBF-8123AC32AB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BA75064A-C8CE-5BD1-8DBC-5B9F85A75F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98F8A629-92F6-D27C-0078-6D514A5DEA7D}"/>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6" name="フッター プレースホルダー 5">
            <a:extLst>
              <a:ext uri="{FF2B5EF4-FFF2-40B4-BE49-F238E27FC236}">
                <a16:creationId xmlns:a16="http://schemas.microsoft.com/office/drawing/2014/main" id="{A5A97600-20E5-8D28-ACC9-88C325B837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70722C5-F8B5-B6B6-3043-C7763A57EFD6}"/>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626911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84AAC15-1ED7-C590-48CC-56020E89F02E}"/>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A20184BA-C5B3-11A0-A185-642CF70C71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582006C5-5889-B66A-BB43-8C7485C825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46AE865-F737-52C5-FC60-400B18C7EDEB}"/>
              </a:ext>
            </a:extLst>
          </p:cNvPr>
          <p:cNvSpPr>
            <a:spLocks noGrp="1"/>
          </p:cNvSpPr>
          <p:nvPr>
            <p:ph type="dt" sz="half" idx="10"/>
          </p:nvPr>
        </p:nvSpPr>
        <p:spPr/>
        <p:txBody>
          <a:bodyPr/>
          <a:lstStyle/>
          <a:p>
            <a:fld id="{FB322C20-7D11-416A-B899-D5259ABF1042}" type="datetimeFigureOut">
              <a:rPr kumimoji="1" lang="ja-JP" altLang="en-US" smtClean="0"/>
              <a:t>2025/3/13</a:t>
            </a:fld>
            <a:endParaRPr kumimoji="1" lang="ja-JP" altLang="en-US"/>
          </a:p>
        </p:txBody>
      </p:sp>
      <p:sp>
        <p:nvSpPr>
          <p:cNvPr id="6" name="フッター プレースホルダー 5">
            <a:extLst>
              <a:ext uri="{FF2B5EF4-FFF2-40B4-BE49-F238E27FC236}">
                <a16:creationId xmlns:a16="http://schemas.microsoft.com/office/drawing/2014/main" id="{7DFFB825-1D9A-2D35-5384-F550AAA00B07}"/>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74D2299-E588-91D5-D3CB-129AF5463048}"/>
              </a:ext>
            </a:extLst>
          </p:cNvPr>
          <p:cNvSpPr>
            <a:spLocks noGrp="1"/>
          </p:cNvSpPr>
          <p:nvPr>
            <p:ph type="sldNum" sz="quarter" idx="12"/>
          </p:nvPr>
        </p:nvSpPr>
        <p:spPr/>
        <p:txBody>
          <a:body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42298992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4B3B793-A437-4B98-956D-02BDCD431C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17E72A2-8BD0-86FF-1236-72CF347C333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96BF1E4A-012E-7CC3-2748-88467D079D8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B322C20-7D11-416A-B899-D5259ABF1042}" type="datetimeFigureOut">
              <a:rPr kumimoji="1" lang="ja-JP" altLang="en-US" smtClean="0"/>
              <a:t>2025/3/13</a:t>
            </a:fld>
            <a:endParaRPr kumimoji="1" lang="ja-JP" altLang="en-US"/>
          </a:p>
        </p:txBody>
      </p:sp>
      <p:sp>
        <p:nvSpPr>
          <p:cNvPr id="5" name="フッター プレースホルダー 4">
            <a:extLst>
              <a:ext uri="{FF2B5EF4-FFF2-40B4-BE49-F238E27FC236}">
                <a16:creationId xmlns:a16="http://schemas.microsoft.com/office/drawing/2014/main" id="{A790F04B-4B54-D908-5694-FB9186FE1D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00604D4B-9831-4010-532A-ADE872D1A43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6E18453-91BC-40C9-8730-10464DB04755}" type="slidenum">
              <a:rPr kumimoji="1" lang="ja-JP" altLang="en-US" smtClean="0"/>
              <a:t>‹#›</a:t>
            </a:fld>
            <a:endParaRPr kumimoji="1" lang="ja-JP" altLang="en-US"/>
          </a:p>
        </p:txBody>
      </p:sp>
    </p:spTree>
    <p:extLst>
      <p:ext uri="{BB962C8B-B14F-4D97-AF65-F5344CB8AC3E}">
        <p14:creationId xmlns:p14="http://schemas.microsoft.com/office/powerpoint/2010/main" val="1785204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60.png"/><Relationship Id="rId18" Type="http://schemas.openxmlformats.org/officeDocument/2006/relationships/image" Target="../media/image9.png"/><Relationship Id="rId26" Type="http://schemas.openxmlformats.org/officeDocument/2006/relationships/image" Target="../media/image13.png"/><Relationship Id="rId3" Type="http://schemas.openxmlformats.org/officeDocument/2006/relationships/image" Target="../media/image15.png"/><Relationship Id="rId21" Type="http://schemas.openxmlformats.org/officeDocument/2006/relationships/image" Target="../media/image100.png"/><Relationship Id="rId7" Type="http://schemas.openxmlformats.org/officeDocument/2006/relationships/image" Target="../media/image30.png"/><Relationship Id="rId12" Type="http://schemas.openxmlformats.org/officeDocument/2006/relationships/image" Target="../media/image6.png"/><Relationship Id="rId17" Type="http://schemas.openxmlformats.org/officeDocument/2006/relationships/image" Target="../media/image80.png"/><Relationship Id="rId25" Type="http://schemas.openxmlformats.org/officeDocument/2006/relationships/image" Target="../media/image120.png"/><Relationship Id="rId2" Type="http://schemas.openxmlformats.org/officeDocument/2006/relationships/image" Target="../media/image1.png"/><Relationship Id="rId16" Type="http://schemas.openxmlformats.org/officeDocument/2006/relationships/image" Target="../media/image8.png"/><Relationship Id="rId20" Type="http://schemas.openxmlformats.org/officeDocument/2006/relationships/image" Target="../media/image10.png"/><Relationship Id="rId29" Type="http://schemas.openxmlformats.org/officeDocument/2006/relationships/image" Target="../media/image140.png"/><Relationship Id="rId1" Type="http://schemas.openxmlformats.org/officeDocument/2006/relationships/slideLayout" Target="../slideLayouts/slideLayout7.xml"/><Relationship Id="rId6" Type="http://schemas.openxmlformats.org/officeDocument/2006/relationships/image" Target="../media/image3.png"/><Relationship Id="rId11" Type="http://schemas.openxmlformats.org/officeDocument/2006/relationships/image" Target="../media/image50.png"/><Relationship Id="rId24" Type="http://schemas.openxmlformats.org/officeDocument/2006/relationships/image" Target="../media/image12.png"/><Relationship Id="rId5" Type="http://schemas.openxmlformats.org/officeDocument/2006/relationships/image" Target="../media/image20.png"/><Relationship Id="rId15" Type="http://schemas.openxmlformats.org/officeDocument/2006/relationships/image" Target="../media/image70.png"/><Relationship Id="rId23" Type="http://schemas.openxmlformats.org/officeDocument/2006/relationships/image" Target="../media/image110.png"/><Relationship Id="rId28" Type="http://schemas.openxmlformats.org/officeDocument/2006/relationships/image" Target="../media/image14.png"/><Relationship Id="rId10" Type="http://schemas.openxmlformats.org/officeDocument/2006/relationships/image" Target="../media/image5.png"/><Relationship Id="rId19" Type="http://schemas.openxmlformats.org/officeDocument/2006/relationships/image" Target="../media/image90.png"/><Relationship Id="rId4" Type="http://schemas.openxmlformats.org/officeDocument/2006/relationships/image" Target="../media/image2.png"/><Relationship Id="rId9" Type="http://schemas.openxmlformats.org/officeDocument/2006/relationships/image" Target="../media/image40.png"/><Relationship Id="rId14" Type="http://schemas.openxmlformats.org/officeDocument/2006/relationships/image" Target="../media/image7.png"/><Relationship Id="rId22" Type="http://schemas.openxmlformats.org/officeDocument/2006/relationships/image" Target="../media/image11.png"/><Relationship Id="rId27" Type="http://schemas.openxmlformats.org/officeDocument/2006/relationships/image" Target="../media/image13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pslz="http://schemas.microsoft.com/office/powerpoint/2016/slidezoom">
        <mc:Choice Requires="pslz">
          <p:graphicFrame>
            <p:nvGraphicFramePr>
              <p:cNvPr id="3" name="スライド ズーム 2">
                <a:extLst>
                  <a:ext uri="{FF2B5EF4-FFF2-40B4-BE49-F238E27FC236}">
                    <a16:creationId xmlns:a16="http://schemas.microsoft.com/office/drawing/2014/main" id="{924502AE-3CE1-94BB-0635-2ED1CD677889}"/>
                  </a:ext>
                </a:extLst>
              </p:cNvPr>
              <p:cNvGraphicFramePr>
                <a:graphicFrameLocks noChangeAspect="1"/>
              </p:cNvGraphicFramePr>
              <p:nvPr>
                <p:extLst>
                  <p:ext uri="{D42A27DB-BD31-4B8C-83A1-F6EECF244321}">
                    <p14:modId xmlns:p14="http://schemas.microsoft.com/office/powerpoint/2010/main" val="1068471995"/>
                  </p:ext>
                </p:extLst>
              </p:nvPr>
            </p:nvGraphicFramePr>
            <p:xfrm>
              <a:off x="97081" y="1729831"/>
              <a:ext cx="2931098" cy="1648743"/>
            </p:xfrm>
            <a:graphic>
              <a:graphicData uri="http://schemas.microsoft.com/office/powerpoint/2016/slidezoom">
                <pslz:sldZm>
                  <pslz:sldZmObj sldId="257" cId="335364249">
                    <pslz:zmPr id="{3FB0C2C6-8B07-4226-ABBB-1B6F532A83AA}" transitionDur="1000">
                      <p166:blipFill xmlns:p166="http://schemas.microsoft.com/office/powerpoint/2016/6/main">
                        <a:blip r:embed="rId2"/>
                        <a:stretch>
                          <a:fillRect/>
                        </a:stretch>
                      </p166:blipFill>
                      <p166:spPr xmlns:p166="http://schemas.microsoft.com/office/powerpoint/2016/6/main">
                        <a:xfrm>
                          <a:off x="0" y="0"/>
                          <a:ext cx="2931098" cy="1648743"/>
                        </a:xfrm>
                        <a:prstGeom prst="rect">
                          <a:avLst/>
                        </a:prstGeom>
                        <a:ln w="3175">
                          <a:noFill/>
                        </a:ln>
                      </p166:spPr>
                    </pslz:zmPr>
                  </pslz:sldZmObj>
                </pslz:sldZm>
              </a:graphicData>
            </a:graphic>
          </p:graphicFrame>
        </mc:Choice>
        <mc:Fallback xmlns="">
          <p:pic>
            <p:nvPicPr>
              <p:cNvPr id="3" name="スライド ズーム 2">
                <a:extLst>
                  <a:ext uri="{FF2B5EF4-FFF2-40B4-BE49-F238E27FC236}">
                    <a16:creationId xmlns:a16="http://schemas.microsoft.com/office/drawing/2014/main" id="{924502AE-3CE1-94BB-0635-2ED1CD677889}"/>
                  </a:ext>
                </a:extLst>
              </p:cNvPr>
              <p:cNvPicPr>
                <a:picLocks noGrp="1" noRot="1" noChangeAspect="1" noMove="1" noResize="1" noEditPoints="1" noAdjustHandles="1" noChangeArrowheads="1" noChangeShapeType="1"/>
              </p:cNvPicPr>
              <p:nvPr/>
            </p:nvPicPr>
            <p:blipFill>
              <a:blip r:embed="rId3"/>
              <a:stretch>
                <a:fillRect/>
              </a:stretch>
            </p:blipFill>
            <p:spPr>
              <a:xfrm>
                <a:off x="97081" y="1729831"/>
                <a:ext cx="2931098" cy="1648743"/>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5" name="スライド ズーム 4">
                <a:extLst>
                  <a:ext uri="{FF2B5EF4-FFF2-40B4-BE49-F238E27FC236}">
                    <a16:creationId xmlns:a16="http://schemas.microsoft.com/office/drawing/2014/main" id="{F40A83E6-CCDF-875D-A290-EEE45521C8AB}"/>
                  </a:ext>
                </a:extLst>
              </p:cNvPr>
              <p:cNvGraphicFramePr>
                <a:graphicFrameLocks noChangeAspect="1"/>
              </p:cNvGraphicFramePr>
              <p:nvPr>
                <p:extLst>
                  <p:ext uri="{D42A27DB-BD31-4B8C-83A1-F6EECF244321}">
                    <p14:modId xmlns:p14="http://schemas.microsoft.com/office/powerpoint/2010/main" val="738182074"/>
                  </p:ext>
                </p:extLst>
              </p:nvPr>
            </p:nvGraphicFramePr>
            <p:xfrm>
              <a:off x="9103930" y="1717009"/>
              <a:ext cx="2947690" cy="1658076"/>
            </p:xfrm>
            <a:graphic>
              <a:graphicData uri="http://schemas.microsoft.com/office/powerpoint/2016/slidezoom">
                <pslz:sldZm>
                  <pslz:sldZmObj sldId="258" cId="2479708179">
                    <pslz:zmPr id="{47915F13-7A8F-41BB-9783-07DE61FD2CDA}" transitionDur="1000">
                      <p166:blipFill xmlns:p166="http://schemas.microsoft.com/office/powerpoint/2016/6/main">
                        <a:blip r:embed="rId4"/>
                        <a:stretch>
                          <a:fillRect/>
                        </a:stretch>
                      </p166:blipFill>
                      <p166:spPr xmlns:p166="http://schemas.microsoft.com/office/powerpoint/2016/6/main">
                        <a:xfrm>
                          <a:off x="0" y="0"/>
                          <a:ext cx="2947690" cy="1658076"/>
                        </a:xfrm>
                        <a:prstGeom prst="rect">
                          <a:avLst/>
                        </a:prstGeom>
                        <a:ln w="3175">
                          <a:noFill/>
                        </a:ln>
                      </p166:spPr>
                    </pslz:zmPr>
                  </pslz:sldZmObj>
                </pslz:sldZm>
              </a:graphicData>
            </a:graphic>
          </p:graphicFrame>
        </mc:Choice>
        <mc:Fallback xmlns="">
          <p:pic>
            <p:nvPicPr>
              <p:cNvPr id="5" name="スライド ズーム 4">
                <a:extLst>
                  <a:ext uri="{FF2B5EF4-FFF2-40B4-BE49-F238E27FC236}">
                    <a16:creationId xmlns:a16="http://schemas.microsoft.com/office/drawing/2014/main" id="{F40A83E6-CCDF-875D-A290-EEE45521C8AB}"/>
                  </a:ext>
                </a:extLst>
              </p:cNvPr>
              <p:cNvPicPr>
                <a:picLocks noGrp="1" noRot="1" noChangeAspect="1" noMove="1" noResize="1" noEditPoints="1" noAdjustHandles="1" noChangeArrowheads="1" noChangeShapeType="1"/>
              </p:cNvPicPr>
              <p:nvPr/>
            </p:nvPicPr>
            <p:blipFill>
              <a:blip r:embed="rId5"/>
              <a:stretch>
                <a:fillRect/>
              </a:stretch>
            </p:blipFill>
            <p:spPr>
              <a:xfrm>
                <a:off x="9103930" y="1717009"/>
                <a:ext cx="2947690" cy="1658076"/>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7" name="スライド ズーム 6">
                <a:extLst>
                  <a:ext uri="{FF2B5EF4-FFF2-40B4-BE49-F238E27FC236}">
                    <a16:creationId xmlns:a16="http://schemas.microsoft.com/office/drawing/2014/main" id="{36A1330F-EB83-8EB5-F793-CE25840F92A4}"/>
                  </a:ext>
                </a:extLst>
              </p:cNvPr>
              <p:cNvGraphicFramePr>
                <a:graphicFrameLocks noChangeAspect="1"/>
              </p:cNvGraphicFramePr>
              <p:nvPr>
                <p:extLst>
                  <p:ext uri="{D42A27DB-BD31-4B8C-83A1-F6EECF244321}">
                    <p14:modId xmlns:p14="http://schemas.microsoft.com/office/powerpoint/2010/main" val="2880971591"/>
                  </p:ext>
                </p:extLst>
              </p:nvPr>
            </p:nvGraphicFramePr>
            <p:xfrm>
              <a:off x="3098614" y="1725206"/>
              <a:ext cx="2947688" cy="1658075"/>
            </p:xfrm>
            <a:graphic>
              <a:graphicData uri="http://schemas.microsoft.com/office/powerpoint/2016/slidezoom">
                <pslz:sldZm>
                  <pslz:sldZmObj sldId="262" cId="1748333168">
                    <pslz:zmPr id="{1DDCBCE5-EA21-4456-BFF9-F037C1D869E1}" transitionDur="1000">
                      <p166:blipFill xmlns:p166="http://schemas.microsoft.com/office/powerpoint/2016/6/main">
                        <a:blip r:embed="rId6"/>
                        <a:stretch>
                          <a:fillRect/>
                        </a:stretch>
                      </p166:blipFill>
                      <p166:spPr xmlns:p166="http://schemas.microsoft.com/office/powerpoint/2016/6/main">
                        <a:xfrm>
                          <a:off x="0" y="0"/>
                          <a:ext cx="2947688" cy="1658075"/>
                        </a:xfrm>
                        <a:prstGeom prst="rect">
                          <a:avLst/>
                        </a:prstGeom>
                        <a:ln w="3175">
                          <a:noFill/>
                        </a:ln>
                      </p166:spPr>
                    </pslz:zmPr>
                  </pslz:sldZmObj>
                </pslz:sldZm>
              </a:graphicData>
            </a:graphic>
          </p:graphicFrame>
        </mc:Choice>
        <mc:Fallback xmlns="">
          <p:pic>
            <p:nvPicPr>
              <p:cNvPr id="7" name="スライド ズーム 6">
                <a:extLst>
                  <a:ext uri="{FF2B5EF4-FFF2-40B4-BE49-F238E27FC236}">
                    <a16:creationId xmlns:a16="http://schemas.microsoft.com/office/drawing/2014/main" id="{36A1330F-EB83-8EB5-F793-CE25840F92A4}"/>
                  </a:ext>
                </a:extLst>
              </p:cNvPr>
              <p:cNvPicPr>
                <a:picLocks noGrp="1" noRot="1" noChangeAspect="1" noMove="1" noResize="1" noEditPoints="1" noAdjustHandles="1" noChangeArrowheads="1" noChangeShapeType="1"/>
              </p:cNvPicPr>
              <p:nvPr/>
            </p:nvPicPr>
            <p:blipFill>
              <a:blip r:embed="rId7"/>
              <a:stretch>
                <a:fillRect/>
              </a:stretch>
            </p:blipFill>
            <p:spPr>
              <a:xfrm>
                <a:off x="3098614" y="1725206"/>
                <a:ext cx="2947688" cy="1658075"/>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9" name="スライド ズーム 8">
                <a:extLst>
                  <a:ext uri="{FF2B5EF4-FFF2-40B4-BE49-F238E27FC236}">
                    <a16:creationId xmlns:a16="http://schemas.microsoft.com/office/drawing/2014/main" id="{51D382EB-106C-6053-33C5-94A52112F822}"/>
                  </a:ext>
                </a:extLst>
              </p:cNvPr>
              <p:cNvGraphicFramePr>
                <a:graphicFrameLocks noChangeAspect="1"/>
              </p:cNvGraphicFramePr>
              <p:nvPr>
                <p:extLst>
                  <p:ext uri="{D42A27DB-BD31-4B8C-83A1-F6EECF244321}">
                    <p14:modId xmlns:p14="http://schemas.microsoft.com/office/powerpoint/2010/main" val="3150801030"/>
                  </p:ext>
                </p:extLst>
              </p:nvPr>
            </p:nvGraphicFramePr>
            <p:xfrm>
              <a:off x="6116737" y="1725207"/>
              <a:ext cx="2933116" cy="1649878"/>
            </p:xfrm>
            <a:graphic>
              <a:graphicData uri="http://schemas.microsoft.com/office/powerpoint/2016/slidezoom">
                <pslz:sldZm>
                  <pslz:sldZmObj sldId="263" cId="4018537032">
                    <pslz:zmPr id="{18A7C706-CE4F-42D5-B133-70D4CFB68A6D}" transitionDur="1000">
                      <p166:blipFill xmlns:p166="http://schemas.microsoft.com/office/powerpoint/2016/6/main">
                        <a:blip r:embed="rId8"/>
                        <a:stretch>
                          <a:fillRect/>
                        </a:stretch>
                      </p166:blipFill>
                      <p166:spPr xmlns:p166="http://schemas.microsoft.com/office/powerpoint/2016/6/main">
                        <a:xfrm>
                          <a:off x="0" y="0"/>
                          <a:ext cx="2933116" cy="1649878"/>
                        </a:xfrm>
                        <a:prstGeom prst="rect">
                          <a:avLst/>
                        </a:prstGeom>
                        <a:ln w="3175">
                          <a:noFill/>
                        </a:ln>
                      </p166:spPr>
                    </pslz:zmPr>
                  </pslz:sldZmObj>
                </pslz:sldZm>
              </a:graphicData>
            </a:graphic>
          </p:graphicFrame>
        </mc:Choice>
        <mc:Fallback xmlns="">
          <p:pic>
            <p:nvPicPr>
              <p:cNvPr id="9" name="スライド ズーム 8">
                <a:extLst>
                  <a:ext uri="{FF2B5EF4-FFF2-40B4-BE49-F238E27FC236}">
                    <a16:creationId xmlns:a16="http://schemas.microsoft.com/office/drawing/2014/main" id="{51D382EB-106C-6053-33C5-94A52112F822}"/>
                  </a:ext>
                </a:extLst>
              </p:cNvPr>
              <p:cNvPicPr>
                <a:picLocks noGrp="1" noRot="1" noChangeAspect="1" noMove="1" noResize="1" noEditPoints="1" noAdjustHandles="1" noChangeArrowheads="1" noChangeShapeType="1"/>
              </p:cNvPicPr>
              <p:nvPr/>
            </p:nvPicPr>
            <p:blipFill>
              <a:blip r:embed="rId9"/>
              <a:stretch>
                <a:fillRect/>
              </a:stretch>
            </p:blipFill>
            <p:spPr>
              <a:xfrm>
                <a:off x="6116737" y="1725207"/>
                <a:ext cx="2933116" cy="1649878"/>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11" name="スライド ズーム 10">
                <a:extLst>
                  <a:ext uri="{FF2B5EF4-FFF2-40B4-BE49-F238E27FC236}">
                    <a16:creationId xmlns:a16="http://schemas.microsoft.com/office/drawing/2014/main" id="{6A5FF983-B6A3-227F-8C4A-99AF093B7C1B}"/>
                  </a:ext>
                </a:extLst>
              </p:cNvPr>
              <p:cNvGraphicFramePr>
                <a:graphicFrameLocks noChangeAspect="1"/>
              </p:cNvGraphicFramePr>
              <p:nvPr>
                <p:extLst>
                  <p:ext uri="{D42A27DB-BD31-4B8C-83A1-F6EECF244321}">
                    <p14:modId xmlns:p14="http://schemas.microsoft.com/office/powerpoint/2010/main" val="1247989446"/>
                  </p:ext>
                </p:extLst>
              </p:nvPr>
            </p:nvGraphicFramePr>
            <p:xfrm>
              <a:off x="3053242" y="5160584"/>
              <a:ext cx="2931099" cy="1648744"/>
            </p:xfrm>
            <a:graphic>
              <a:graphicData uri="http://schemas.microsoft.com/office/powerpoint/2016/slidezoom">
                <pslz:sldZm>
                  <pslz:sldZmObj sldId="260" cId="3201120254">
                    <pslz:zmPr id="{D0D2D144-81BB-4DBF-86A2-45F992AFD263}" transitionDur="1000">
                      <p166:blipFill xmlns:p166="http://schemas.microsoft.com/office/powerpoint/2016/6/main">
                        <a:blip r:embed="rId10"/>
                        <a:stretch>
                          <a:fillRect/>
                        </a:stretch>
                      </p166:blipFill>
                      <p166:spPr xmlns:p166="http://schemas.microsoft.com/office/powerpoint/2016/6/main">
                        <a:xfrm>
                          <a:off x="0" y="0"/>
                          <a:ext cx="2931099" cy="1648744"/>
                        </a:xfrm>
                        <a:prstGeom prst="rect">
                          <a:avLst/>
                        </a:prstGeom>
                        <a:ln w="3175">
                          <a:noFill/>
                        </a:ln>
                      </p166:spPr>
                    </pslz:zmPr>
                  </pslz:sldZmObj>
                </pslz:sldZm>
              </a:graphicData>
            </a:graphic>
          </p:graphicFrame>
        </mc:Choice>
        <mc:Fallback xmlns="">
          <p:pic>
            <p:nvPicPr>
              <p:cNvPr id="11" name="スライド ズーム 10">
                <a:extLst>
                  <a:ext uri="{FF2B5EF4-FFF2-40B4-BE49-F238E27FC236}">
                    <a16:creationId xmlns:a16="http://schemas.microsoft.com/office/drawing/2014/main" id="{6A5FF983-B6A3-227F-8C4A-99AF093B7C1B}"/>
                  </a:ext>
                </a:extLst>
              </p:cNvPr>
              <p:cNvPicPr>
                <a:picLocks noGrp="1" noRot="1" noChangeAspect="1" noMove="1" noResize="1" noEditPoints="1" noAdjustHandles="1" noChangeArrowheads="1" noChangeShapeType="1"/>
              </p:cNvPicPr>
              <p:nvPr/>
            </p:nvPicPr>
            <p:blipFill>
              <a:blip r:embed="rId11"/>
              <a:stretch>
                <a:fillRect/>
              </a:stretch>
            </p:blipFill>
            <p:spPr>
              <a:xfrm>
                <a:off x="3053242" y="5160584"/>
                <a:ext cx="2931099" cy="1648744"/>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13" name="スライド ズーム 12">
                <a:extLst>
                  <a:ext uri="{FF2B5EF4-FFF2-40B4-BE49-F238E27FC236}">
                    <a16:creationId xmlns:a16="http://schemas.microsoft.com/office/drawing/2014/main" id="{97401C2A-8A7D-DC8A-221B-032233FB3D55}"/>
                  </a:ext>
                </a:extLst>
              </p:cNvPr>
              <p:cNvGraphicFramePr>
                <a:graphicFrameLocks noChangeAspect="1"/>
              </p:cNvGraphicFramePr>
              <p:nvPr>
                <p:extLst>
                  <p:ext uri="{D42A27DB-BD31-4B8C-83A1-F6EECF244321}">
                    <p14:modId xmlns:p14="http://schemas.microsoft.com/office/powerpoint/2010/main" val="712497470"/>
                  </p:ext>
                </p:extLst>
              </p:nvPr>
            </p:nvGraphicFramePr>
            <p:xfrm>
              <a:off x="9060633" y="5151252"/>
              <a:ext cx="2947690" cy="1658076"/>
            </p:xfrm>
            <a:graphic>
              <a:graphicData uri="http://schemas.microsoft.com/office/powerpoint/2016/slidezoom">
                <pslz:sldZm>
                  <pslz:sldZmObj sldId="259" cId="3400626580">
                    <pslz:zmPr id="{EC765677-22DF-4130-AE98-2EB44994BB76}" transitionDur="1000">
                      <p166:blipFill xmlns:p166="http://schemas.microsoft.com/office/powerpoint/2016/6/main">
                        <a:blip r:embed="rId12"/>
                        <a:stretch>
                          <a:fillRect/>
                        </a:stretch>
                      </p166:blipFill>
                      <p166:spPr xmlns:p166="http://schemas.microsoft.com/office/powerpoint/2016/6/main">
                        <a:xfrm>
                          <a:off x="0" y="0"/>
                          <a:ext cx="2947690" cy="1658076"/>
                        </a:xfrm>
                        <a:prstGeom prst="rect">
                          <a:avLst/>
                        </a:prstGeom>
                        <a:ln w="3175">
                          <a:noFill/>
                        </a:ln>
                      </p166:spPr>
                    </pslz:zmPr>
                  </pslz:sldZmObj>
                </pslz:sldZm>
              </a:graphicData>
            </a:graphic>
          </p:graphicFrame>
        </mc:Choice>
        <mc:Fallback xmlns="">
          <p:pic>
            <p:nvPicPr>
              <p:cNvPr id="13" name="スライド ズーム 12">
                <a:extLst>
                  <a:ext uri="{FF2B5EF4-FFF2-40B4-BE49-F238E27FC236}">
                    <a16:creationId xmlns:a16="http://schemas.microsoft.com/office/drawing/2014/main" id="{97401C2A-8A7D-DC8A-221B-032233FB3D55}"/>
                  </a:ext>
                </a:extLst>
              </p:cNvPr>
              <p:cNvPicPr>
                <a:picLocks noGrp="1" noRot="1" noChangeAspect="1" noMove="1" noResize="1" noEditPoints="1" noAdjustHandles="1" noChangeArrowheads="1" noChangeShapeType="1"/>
              </p:cNvPicPr>
              <p:nvPr/>
            </p:nvPicPr>
            <p:blipFill>
              <a:blip r:embed="rId13"/>
              <a:stretch>
                <a:fillRect/>
              </a:stretch>
            </p:blipFill>
            <p:spPr>
              <a:xfrm>
                <a:off x="9060633" y="5151252"/>
                <a:ext cx="2947690" cy="1658076"/>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15" name="スライド ズーム 14">
                <a:extLst>
                  <a:ext uri="{FF2B5EF4-FFF2-40B4-BE49-F238E27FC236}">
                    <a16:creationId xmlns:a16="http://schemas.microsoft.com/office/drawing/2014/main" id="{4AE1ED5F-FF89-44B9-A237-517077FCB556}"/>
                  </a:ext>
                </a:extLst>
              </p:cNvPr>
              <p:cNvGraphicFramePr>
                <a:graphicFrameLocks noChangeAspect="1"/>
              </p:cNvGraphicFramePr>
              <p:nvPr>
                <p:extLst>
                  <p:ext uri="{D42A27DB-BD31-4B8C-83A1-F6EECF244321}">
                    <p14:modId xmlns:p14="http://schemas.microsoft.com/office/powerpoint/2010/main" val="1206349343"/>
                  </p:ext>
                </p:extLst>
              </p:nvPr>
            </p:nvGraphicFramePr>
            <p:xfrm>
              <a:off x="3079948" y="3443465"/>
              <a:ext cx="2947690" cy="1658076"/>
            </p:xfrm>
            <a:graphic>
              <a:graphicData uri="http://schemas.microsoft.com/office/powerpoint/2016/slidezoom">
                <pslz:sldZm>
                  <pslz:sldZmObj sldId="261" cId="3168441611">
                    <pslz:zmPr id="{171DB45B-0C62-4E22-AB6F-185900CF8AC6}" transitionDur="1000">
                      <p166:blipFill xmlns:p166="http://schemas.microsoft.com/office/powerpoint/2016/6/main">
                        <a:blip r:embed="rId14"/>
                        <a:stretch>
                          <a:fillRect/>
                        </a:stretch>
                      </p166:blipFill>
                      <p166:spPr xmlns:p166="http://schemas.microsoft.com/office/powerpoint/2016/6/main">
                        <a:xfrm>
                          <a:off x="0" y="0"/>
                          <a:ext cx="2947690" cy="1658076"/>
                        </a:xfrm>
                        <a:prstGeom prst="rect">
                          <a:avLst/>
                        </a:prstGeom>
                        <a:ln w="3175">
                          <a:noFill/>
                        </a:ln>
                      </p166:spPr>
                    </pslz:zmPr>
                  </pslz:sldZmObj>
                </pslz:sldZm>
              </a:graphicData>
            </a:graphic>
          </p:graphicFrame>
        </mc:Choice>
        <mc:Fallback xmlns="">
          <p:pic>
            <p:nvPicPr>
              <p:cNvPr id="15" name="スライド ズーム 14">
                <a:extLst>
                  <a:ext uri="{FF2B5EF4-FFF2-40B4-BE49-F238E27FC236}">
                    <a16:creationId xmlns:a16="http://schemas.microsoft.com/office/drawing/2014/main" id="{4AE1ED5F-FF89-44B9-A237-517077FCB556}"/>
                  </a:ext>
                </a:extLst>
              </p:cNvPr>
              <p:cNvPicPr>
                <a:picLocks noGrp="1" noRot="1" noChangeAspect="1" noMove="1" noResize="1" noEditPoints="1" noAdjustHandles="1" noChangeArrowheads="1" noChangeShapeType="1"/>
              </p:cNvPicPr>
              <p:nvPr/>
            </p:nvPicPr>
            <p:blipFill>
              <a:blip r:embed="rId15"/>
              <a:stretch>
                <a:fillRect/>
              </a:stretch>
            </p:blipFill>
            <p:spPr>
              <a:xfrm>
                <a:off x="3079948" y="3443465"/>
                <a:ext cx="2947690" cy="1658076"/>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17" name="スライド ズーム 16">
                <a:extLst>
                  <a:ext uri="{FF2B5EF4-FFF2-40B4-BE49-F238E27FC236}">
                    <a16:creationId xmlns:a16="http://schemas.microsoft.com/office/drawing/2014/main" id="{F40A1ACD-CF6C-CA80-07B2-1ABFB06D61A0}"/>
                  </a:ext>
                </a:extLst>
              </p:cNvPr>
              <p:cNvGraphicFramePr>
                <a:graphicFrameLocks noChangeAspect="1"/>
              </p:cNvGraphicFramePr>
              <p:nvPr>
                <p:extLst>
                  <p:ext uri="{D42A27DB-BD31-4B8C-83A1-F6EECF244321}">
                    <p14:modId xmlns:p14="http://schemas.microsoft.com/office/powerpoint/2010/main" val="688879429"/>
                  </p:ext>
                </p:extLst>
              </p:nvPr>
            </p:nvGraphicFramePr>
            <p:xfrm>
              <a:off x="6052702" y="3443466"/>
              <a:ext cx="2947688" cy="1658075"/>
            </p:xfrm>
            <a:graphic>
              <a:graphicData uri="http://schemas.microsoft.com/office/powerpoint/2016/slidezoom">
                <pslz:sldZm>
                  <pslz:sldZmObj sldId="265" cId="2429505835">
                    <pslz:zmPr id="{6C38B2A1-7FF8-417C-85DD-71A957347F0F}" transitionDur="1000">
                      <p166:blipFill xmlns:p166="http://schemas.microsoft.com/office/powerpoint/2016/6/main">
                        <a:blip r:embed="rId16"/>
                        <a:stretch>
                          <a:fillRect/>
                        </a:stretch>
                      </p166:blipFill>
                      <p166:spPr xmlns:p166="http://schemas.microsoft.com/office/powerpoint/2016/6/main">
                        <a:xfrm>
                          <a:off x="0" y="0"/>
                          <a:ext cx="2947688" cy="1658075"/>
                        </a:xfrm>
                        <a:prstGeom prst="rect">
                          <a:avLst/>
                        </a:prstGeom>
                        <a:ln w="3175">
                          <a:noFill/>
                        </a:ln>
                      </p166:spPr>
                    </pslz:zmPr>
                  </pslz:sldZmObj>
                </pslz:sldZm>
              </a:graphicData>
            </a:graphic>
          </p:graphicFrame>
        </mc:Choice>
        <mc:Fallback xmlns="">
          <p:pic>
            <p:nvPicPr>
              <p:cNvPr id="17" name="スライド ズーム 16">
                <a:extLst>
                  <a:ext uri="{FF2B5EF4-FFF2-40B4-BE49-F238E27FC236}">
                    <a16:creationId xmlns:a16="http://schemas.microsoft.com/office/drawing/2014/main" id="{F40A1ACD-CF6C-CA80-07B2-1ABFB06D61A0}"/>
                  </a:ext>
                </a:extLst>
              </p:cNvPr>
              <p:cNvPicPr>
                <a:picLocks noGrp="1" noRot="1" noChangeAspect="1" noMove="1" noResize="1" noEditPoints="1" noAdjustHandles="1" noChangeArrowheads="1" noChangeShapeType="1"/>
              </p:cNvPicPr>
              <p:nvPr/>
            </p:nvPicPr>
            <p:blipFill>
              <a:blip r:embed="rId17"/>
              <a:stretch>
                <a:fillRect/>
              </a:stretch>
            </p:blipFill>
            <p:spPr>
              <a:xfrm>
                <a:off x="6052702" y="3443466"/>
                <a:ext cx="2947688" cy="1658075"/>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19" name="スライド ズーム 18">
                <a:extLst>
                  <a:ext uri="{FF2B5EF4-FFF2-40B4-BE49-F238E27FC236}">
                    <a16:creationId xmlns:a16="http://schemas.microsoft.com/office/drawing/2014/main" id="{B8BBEF96-622A-C872-88B0-80762465B9B3}"/>
                  </a:ext>
                </a:extLst>
              </p:cNvPr>
              <p:cNvGraphicFramePr>
                <a:graphicFrameLocks noChangeAspect="1"/>
              </p:cNvGraphicFramePr>
              <p:nvPr>
                <p:extLst>
                  <p:ext uri="{D42A27DB-BD31-4B8C-83A1-F6EECF244321}">
                    <p14:modId xmlns:p14="http://schemas.microsoft.com/office/powerpoint/2010/main" val="3638976618"/>
                  </p:ext>
                </p:extLst>
              </p:nvPr>
            </p:nvGraphicFramePr>
            <p:xfrm>
              <a:off x="6052702" y="5157125"/>
              <a:ext cx="2947690" cy="1658076"/>
            </p:xfrm>
            <a:graphic>
              <a:graphicData uri="http://schemas.microsoft.com/office/powerpoint/2016/slidezoom">
                <pslz:sldZm>
                  <pslz:sldZmObj sldId="264" cId="3832528453">
                    <pslz:zmPr id="{2181D66B-6E3D-45A0-81D7-5B9C5225BD54}" transitionDur="1000">
                      <p166:blipFill xmlns:p166="http://schemas.microsoft.com/office/powerpoint/2016/6/main">
                        <a:blip r:embed="rId18"/>
                        <a:stretch>
                          <a:fillRect/>
                        </a:stretch>
                      </p166:blipFill>
                      <p166:spPr xmlns:p166="http://schemas.microsoft.com/office/powerpoint/2016/6/main">
                        <a:xfrm>
                          <a:off x="0" y="0"/>
                          <a:ext cx="2947690" cy="1658076"/>
                        </a:xfrm>
                        <a:prstGeom prst="rect">
                          <a:avLst/>
                        </a:prstGeom>
                        <a:ln w="3175">
                          <a:noFill/>
                        </a:ln>
                      </p166:spPr>
                    </pslz:zmPr>
                  </pslz:sldZmObj>
                </pslz:sldZm>
              </a:graphicData>
            </a:graphic>
          </p:graphicFrame>
        </mc:Choice>
        <mc:Fallback xmlns="">
          <p:pic>
            <p:nvPicPr>
              <p:cNvPr id="19" name="スライド ズーム 18">
                <a:extLst>
                  <a:ext uri="{FF2B5EF4-FFF2-40B4-BE49-F238E27FC236}">
                    <a16:creationId xmlns:a16="http://schemas.microsoft.com/office/drawing/2014/main" id="{B8BBEF96-622A-C872-88B0-80762465B9B3}"/>
                  </a:ext>
                </a:extLst>
              </p:cNvPr>
              <p:cNvPicPr>
                <a:picLocks noGrp="1" noRot="1" noChangeAspect="1" noMove="1" noResize="1" noEditPoints="1" noAdjustHandles="1" noChangeArrowheads="1" noChangeShapeType="1"/>
              </p:cNvPicPr>
              <p:nvPr/>
            </p:nvPicPr>
            <p:blipFill>
              <a:blip r:embed="rId19"/>
              <a:stretch>
                <a:fillRect/>
              </a:stretch>
            </p:blipFill>
            <p:spPr>
              <a:xfrm>
                <a:off x="6052702" y="5157125"/>
                <a:ext cx="2947690" cy="1658076"/>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21" name="スライド ズーム 20">
                <a:extLst>
                  <a:ext uri="{FF2B5EF4-FFF2-40B4-BE49-F238E27FC236}">
                    <a16:creationId xmlns:a16="http://schemas.microsoft.com/office/drawing/2014/main" id="{BFB9F190-EF16-89DA-7A45-EC855C1B3D7C}"/>
                  </a:ext>
                </a:extLst>
              </p:cNvPr>
              <p:cNvGraphicFramePr>
                <a:graphicFrameLocks noChangeAspect="1"/>
              </p:cNvGraphicFramePr>
              <p:nvPr>
                <p:extLst>
                  <p:ext uri="{D42A27DB-BD31-4B8C-83A1-F6EECF244321}">
                    <p14:modId xmlns:p14="http://schemas.microsoft.com/office/powerpoint/2010/main" val="2227694807"/>
                  </p:ext>
                </p:extLst>
              </p:nvPr>
            </p:nvGraphicFramePr>
            <p:xfrm>
              <a:off x="97081" y="5160584"/>
              <a:ext cx="2931099" cy="1648743"/>
            </p:xfrm>
            <a:graphic>
              <a:graphicData uri="http://schemas.microsoft.com/office/powerpoint/2016/slidezoom">
                <pslz:sldZm>
                  <pslz:sldZmObj sldId="266" cId="1878905999">
                    <pslz:zmPr id="{F38D821F-CD8A-479E-9D07-38C7E6ED8014}" transitionDur="1000">
                      <p166:blipFill xmlns:p166="http://schemas.microsoft.com/office/powerpoint/2016/6/main">
                        <a:blip r:embed="rId20"/>
                        <a:stretch>
                          <a:fillRect/>
                        </a:stretch>
                      </p166:blipFill>
                      <p166:spPr xmlns:p166="http://schemas.microsoft.com/office/powerpoint/2016/6/main">
                        <a:xfrm>
                          <a:off x="0" y="0"/>
                          <a:ext cx="2931099" cy="1648743"/>
                        </a:xfrm>
                        <a:prstGeom prst="rect">
                          <a:avLst/>
                        </a:prstGeom>
                        <a:ln w="3175">
                          <a:noFill/>
                        </a:ln>
                      </p166:spPr>
                    </pslz:zmPr>
                  </pslz:sldZmObj>
                </pslz:sldZm>
              </a:graphicData>
            </a:graphic>
          </p:graphicFrame>
        </mc:Choice>
        <mc:Fallback xmlns="">
          <p:pic>
            <p:nvPicPr>
              <p:cNvPr id="21" name="スライド ズーム 20">
                <a:extLst>
                  <a:ext uri="{FF2B5EF4-FFF2-40B4-BE49-F238E27FC236}">
                    <a16:creationId xmlns:a16="http://schemas.microsoft.com/office/drawing/2014/main" id="{BFB9F190-EF16-89DA-7A45-EC855C1B3D7C}"/>
                  </a:ext>
                </a:extLst>
              </p:cNvPr>
              <p:cNvPicPr>
                <a:picLocks noGrp="1" noRot="1" noChangeAspect="1" noMove="1" noResize="1" noEditPoints="1" noAdjustHandles="1" noChangeArrowheads="1" noChangeShapeType="1"/>
              </p:cNvPicPr>
              <p:nvPr/>
            </p:nvPicPr>
            <p:blipFill>
              <a:blip r:embed="rId21"/>
              <a:stretch>
                <a:fillRect/>
              </a:stretch>
            </p:blipFill>
            <p:spPr>
              <a:xfrm>
                <a:off x="97081" y="5160584"/>
                <a:ext cx="2931099" cy="1648743"/>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23" name="スライド ズーム 22">
                <a:extLst>
                  <a:ext uri="{FF2B5EF4-FFF2-40B4-BE49-F238E27FC236}">
                    <a16:creationId xmlns:a16="http://schemas.microsoft.com/office/drawing/2014/main" id="{ABC387D4-7525-271A-80EE-31EEF9106330}"/>
                  </a:ext>
                </a:extLst>
              </p:cNvPr>
              <p:cNvGraphicFramePr>
                <a:graphicFrameLocks noChangeAspect="1"/>
              </p:cNvGraphicFramePr>
              <p:nvPr>
                <p:extLst>
                  <p:ext uri="{D42A27DB-BD31-4B8C-83A1-F6EECF244321}">
                    <p14:modId xmlns:p14="http://schemas.microsoft.com/office/powerpoint/2010/main" val="1254199775"/>
                  </p:ext>
                </p:extLst>
              </p:nvPr>
            </p:nvGraphicFramePr>
            <p:xfrm>
              <a:off x="9060633" y="3443465"/>
              <a:ext cx="2947690" cy="1658076"/>
            </p:xfrm>
            <a:graphic>
              <a:graphicData uri="http://schemas.microsoft.com/office/powerpoint/2016/slidezoom">
                <pslz:sldZm>
                  <pslz:sldZmObj sldId="267" cId="1343481517">
                    <pslz:zmPr id="{DD803066-62AA-40DF-B4DD-AB10FD32A905}" transitionDur="1000">
                      <p166:blipFill xmlns:p166="http://schemas.microsoft.com/office/powerpoint/2016/6/main">
                        <a:blip r:embed="rId22"/>
                        <a:stretch>
                          <a:fillRect/>
                        </a:stretch>
                      </p166:blipFill>
                      <p166:spPr xmlns:p166="http://schemas.microsoft.com/office/powerpoint/2016/6/main">
                        <a:xfrm>
                          <a:off x="0" y="0"/>
                          <a:ext cx="2947690" cy="1658076"/>
                        </a:xfrm>
                        <a:prstGeom prst="rect">
                          <a:avLst/>
                        </a:prstGeom>
                        <a:ln w="3175">
                          <a:noFill/>
                        </a:ln>
                      </p166:spPr>
                    </pslz:zmPr>
                  </pslz:sldZmObj>
                </pslz:sldZm>
              </a:graphicData>
            </a:graphic>
          </p:graphicFrame>
        </mc:Choice>
        <mc:Fallback xmlns="">
          <p:pic>
            <p:nvPicPr>
              <p:cNvPr id="23" name="スライド ズーム 22">
                <a:extLst>
                  <a:ext uri="{FF2B5EF4-FFF2-40B4-BE49-F238E27FC236}">
                    <a16:creationId xmlns:a16="http://schemas.microsoft.com/office/drawing/2014/main" id="{ABC387D4-7525-271A-80EE-31EEF9106330}"/>
                  </a:ext>
                </a:extLst>
              </p:cNvPr>
              <p:cNvPicPr>
                <a:picLocks noGrp="1" noRot="1" noChangeAspect="1" noMove="1" noResize="1" noEditPoints="1" noAdjustHandles="1" noChangeArrowheads="1" noChangeShapeType="1"/>
              </p:cNvPicPr>
              <p:nvPr/>
            </p:nvPicPr>
            <p:blipFill>
              <a:blip r:embed="rId23"/>
              <a:stretch>
                <a:fillRect/>
              </a:stretch>
            </p:blipFill>
            <p:spPr>
              <a:xfrm>
                <a:off x="9060633" y="3443465"/>
                <a:ext cx="2947690" cy="1658076"/>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25" name="スライド ズーム 24">
                <a:extLst>
                  <a:ext uri="{FF2B5EF4-FFF2-40B4-BE49-F238E27FC236}">
                    <a16:creationId xmlns:a16="http://schemas.microsoft.com/office/drawing/2014/main" id="{C305EED3-E075-E588-B6D2-08E98A012086}"/>
                  </a:ext>
                </a:extLst>
              </p:cNvPr>
              <p:cNvGraphicFramePr>
                <a:graphicFrameLocks noChangeAspect="1"/>
              </p:cNvGraphicFramePr>
              <p:nvPr>
                <p:extLst>
                  <p:ext uri="{D42A27DB-BD31-4B8C-83A1-F6EECF244321}">
                    <p14:modId xmlns:p14="http://schemas.microsoft.com/office/powerpoint/2010/main" val="1888968497"/>
                  </p:ext>
                </p:extLst>
              </p:nvPr>
            </p:nvGraphicFramePr>
            <p:xfrm>
              <a:off x="97084" y="3443465"/>
              <a:ext cx="2931096" cy="1648742"/>
            </p:xfrm>
            <a:graphic>
              <a:graphicData uri="http://schemas.microsoft.com/office/powerpoint/2016/slidezoom">
                <pslz:sldZm>
                  <pslz:sldZmObj sldId="268" cId="234426767">
                    <pslz:zmPr id="{6FAD543D-C6E8-44D7-A372-F62DB80B8159}" transitionDur="1000">
                      <p166:blipFill xmlns:p166="http://schemas.microsoft.com/office/powerpoint/2016/6/main">
                        <a:blip r:embed="rId24"/>
                        <a:stretch>
                          <a:fillRect/>
                        </a:stretch>
                      </p166:blipFill>
                      <p166:spPr xmlns:p166="http://schemas.microsoft.com/office/powerpoint/2016/6/main">
                        <a:xfrm>
                          <a:off x="0" y="0"/>
                          <a:ext cx="2931096" cy="1648742"/>
                        </a:xfrm>
                        <a:prstGeom prst="rect">
                          <a:avLst/>
                        </a:prstGeom>
                        <a:ln w="3175">
                          <a:noFill/>
                        </a:ln>
                      </p166:spPr>
                    </pslz:zmPr>
                  </pslz:sldZmObj>
                </pslz:sldZm>
              </a:graphicData>
            </a:graphic>
          </p:graphicFrame>
        </mc:Choice>
        <mc:Fallback xmlns="">
          <p:pic>
            <p:nvPicPr>
              <p:cNvPr id="25" name="スライド ズーム 24">
                <a:extLst>
                  <a:ext uri="{FF2B5EF4-FFF2-40B4-BE49-F238E27FC236}">
                    <a16:creationId xmlns:a16="http://schemas.microsoft.com/office/drawing/2014/main" id="{C305EED3-E075-E588-B6D2-08E98A012086}"/>
                  </a:ext>
                </a:extLst>
              </p:cNvPr>
              <p:cNvPicPr>
                <a:picLocks noGrp="1" noRot="1" noChangeAspect="1" noMove="1" noResize="1" noEditPoints="1" noAdjustHandles="1" noChangeArrowheads="1" noChangeShapeType="1"/>
              </p:cNvPicPr>
              <p:nvPr/>
            </p:nvPicPr>
            <p:blipFill>
              <a:blip r:embed="rId25"/>
              <a:stretch>
                <a:fillRect/>
              </a:stretch>
            </p:blipFill>
            <p:spPr>
              <a:xfrm>
                <a:off x="97084" y="3443465"/>
                <a:ext cx="2931096" cy="1648742"/>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27" name="スライド ズーム 26">
                <a:extLst>
                  <a:ext uri="{FF2B5EF4-FFF2-40B4-BE49-F238E27FC236}">
                    <a16:creationId xmlns:a16="http://schemas.microsoft.com/office/drawing/2014/main" id="{E7343526-C74C-67D4-DB74-B3752DDCAE23}"/>
                  </a:ext>
                </a:extLst>
              </p:cNvPr>
              <p:cNvGraphicFramePr>
                <a:graphicFrameLocks noChangeAspect="1"/>
              </p:cNvGraphicFramePr>
              <p:nvPr>
                <p:extLst>
                  <p:ext uri="{D42A27DB-BD31-4B8C-83A1-F6EECF244321}">
                    <p14:modId xmlns:p14="http://schemas.microsoft.com/office/powerpoint/2010/main" val="913502715"/>
                  </p:ext>
                </p:extLst>
              </p:nvPr>
            </p:nvGraphicFramePr>
            <p:xfrm>
              <a:off x="9103930" y="9222"/>
              <a:ext cx="2947690" cy="1658076"/>
            </p:xfrm>
            <a:graphic>
              <a:graphicData uri="http://schemas.microsoft.com/office/powerpoint/2016/slidezoom">
                <pslz:sldZm>
                  <pslz:sldZmObj sldId="269" cId="141546986">
                    <pslz:zmPr id="{CBF07A32-AEAC-45D4-92DB-F9CE22C14D0C}" transitionDur="1000">
                      <p166:blipFill xmlns:p166="http://schemas.microsoft.com/office/powerpoint/2016/6/main">
                        <a:blip r:embed="rId26"/>
                        <a:stretch>
                          <a:fillRect/>
                        </a:stretch>
                      </p166:blipFill>
                      <p166:spPr xmlns:p166="http://schemas.microsoft.com/office/powerpoint/2016/6/main">
                        <a:xfrm>
                          <a:off x="0" y="0"/>
                          <a:ext cx="2947690" cy="1658076"/>
                        </a:xfrm>
                        <a:prstGeom prst="rect">
                          <a:avLst/>
                        </a:prstGeom>
                        <a:ln w="3175">
                          <a:noFill/>
                        </a:ln>
                      </p166:spPr>
                    </pslz:zmPr>
                  </pslz:sldZmObj>
                </pslz:sldZm>
              </a:graphicData>
            </a:graphic>
          </p:graphicFrame>
        </mc:Choice>
        <mc:Fallback xmlns="">
          <p:pic>
            <p:nvPicPr>
              <p:cNvPr id="27" name="スライド ズーム 26">
                <a:extLst>
                  <a:ext uri="{FF2B5EF4-FFF2-40B4-BE49-F238E27FC236}">
                    <a16:creationId xmlns:a16="http://schemas.microsoft.com/office/drawing/2014/main" id="{E7343526-C74C-67D4-DB74-B3752DDCAE23}"/>
                  </a:ext>
                </a:extLst>
              </p:cNvPr>
              <p:cNvPicPr>
                <a:picLocks noGrp="1" noRot="1" noChangeAspect="1" noMove="1" noResize="1" noEditPoints="1" noAdjustHandles="1" noChangeArrowheads="1" noChangeShapeType="1"/>
              </p:cNvPicPr>
              <p:nvPr/>
            </p:nvPicPr>
            <p:blipFill>
              <a:blip r:embed="rId27"/>
              <a:stretch>
                <a:fillRect/>
              </a:stretch>
            </p:blipFill>
            <p:spPr>
              <a:xfrm>
                <a:off x="9103930" y="9222"/>
                <a:ext cx="2947690" cy="1658076"/>
              </a:xfrm>
              <a:prstGeom prst="rect">
                <a:avLst/>
              </a:prstGeom>
              <a:ln w="3175">
                <a:noFill/>
              </a:ln>
            </p:spPr>
          </p:pic>
        </mc:Fallback>
      </mc:AlternateContent>
      <mc:AlternateContent xmlns:mc="http://schemas.openxmlformats.org/markup-compatibility/2006" xmlns:pslz="http://schemas.microsoft.com/office/powerpoint/2016/slidezoom">
        <mc:Choice Requires="pslz">
          <p:graphicFrame>
            <p:nvGraphicFramePr>
              <p:cNvPr id="29" name="スライド ズーム 28">
                <a:extLst>
                  <a:ext uri="{FF2B5EF4-FFF2-40B4-BE49-F238E27FC236}">
                    <a16:creationId xmlns:a16="http://schemas.microsoft.com/office/drawing/2014/main" id="{714D6DBF-807C-6D6A-700D-CA114C476193}"/>
                  </a:ext>
                </a:extLst>
              </p:cNvPr>
              <p:cNvGraphicFramePr>
                <a:graphicFrameLocks noChangeAspect="1"/>
              </p:cNvGraphicFramePr>
              <p:nvPr>
                <p:extLst>
                  <p:ext uri="{D42A27DB-BD31-4B8C-83A1-F6EECF244321}">
                    <p14:modId xmlns:p14="http://schemas.microsoft.com/office/powerpoint/2010/main" val="664600238"/>
                  </p:ext>
                </p:extLst>
              </p:nvPr>
            </p:nvGraphicFramePr>
            <p:xfrm>
              <a:off x="97081" y="42800"/>
              <a:ext cx="2939466" cy="1653450"/>
            </p:xfrm>
            <a:graphic>
              <a:graphicData uri="http://schemas.microsoft.com/office/powerpoint/2016/slidezoom">
                <pslz:sldZm>
                  <pslz:sldZmObj sldId="270" cId="3964185060">
                    <pslz:zmPr id="{120EC716-28AB-46DE-8CCF-8FA05845348A}" transitionDur="1000">
                      <p166:blipFill xmlns:p166="http://schemas.microsoft.com/office/powerpoint/2016/6/main">
                        <a:blip r:embed="rId28"/>
                        <a:stretch>
                          <a:fillRect/>
                        </a:stretch>
                      </p166:blipFill>
                      <p166:spPr xmlns:p166="http://schemas.microsoft.com/office/powerpoint/2016/6/main">
                        <a:xfrm>
                          <a:off x="0" y="0"/>
                          <a:ext cx="2939466" cy="1653450"/>
                        </a:xfrm>
                        <a:prstGeom prst="rect">
                          <a:avLst/>
                        </a:prstGeom>
                        <a:ln w="3175">
                          <a:noFill/>
                        </a:ln>
                      </p166:spPr>
                    </pslz:zmPr>
                  </pslz:sldZmObj>
                </pslz:sldZm>
              </a:graphicData>
            </a:graphic>
          </p:graphicFrame>
        </mc:Choice>
        <mc:Fallback xmlns="">
          <p:pic>
            <p:nvPicPr>
              <p:cNvPr id="29" name="スライド ズーム 28">
                <a:extLst>
                  <a:ext uri="{FF2B5EF4-FFF2-40B4-BE49-F238E27FC236}">
                    <a16:creationId xmlns:a16="http://schemas.microsoft.com/office/drawing/2014/main" id="{714D6DBF-807C-6D6A-700D-CA114C476193}"/>
                  </a:ext>
                </a:extLst>
              </p:cNvPr>
              <p:cNvPicPr>
                <a:picLocks noGrp="1" noRot="1" noChangeAspect="1" noMove="1" noResize="1" noEditPoints="1" noAdjustHandles="1" noChangeArrowheads="1" noChangeShapeType="1"/>
              </p:cNvPicPr>
              <p:nvPr/>
            </p:nvPicPr>
            <p:blipFill>
              <a:blip r:embed="rId29"/>
              <a:stretch>
                <a:fillRect/>
              </a:stretch>
            </p:blipFill>
            <p:spPr>
              <a:xfrm>
                <a:off x="97081" y="42800"/>
                <a:ext cx="2939466" cy="1653450"/>
              </a:xfrm>
              <a:prstGeom prst="rect">
                <a:avLst/>
              </a:prstGeom>
              <a:ln w="3175">
                <a:noFill/>
              </a:ln>
            </p:spPr>
          </p:pic>
        </mc:Fallback>
      </mc:AlternateContent>
      <p:sp>
        <p:nvSpPr>
          <p:cNvPr id="30" name="テキスト ボックス 29">
            <a:extLst>
              <a:ext uri="{FF2B5EF4-FFF2-40B4-BE49-F238E27FC236}">
                <a16:creationId xmlns:a16="http://schemas.microsoft.com/office/drawing/2014/main" id="{25621B27-4D90-31E8-D0C0-01F6B43221FA}"/>
              </a:ext>
            </a:extLst>
          </p:cNvPr>
          <p:cNvSpPr txBox="1"/>
          <p:nvPr/>
        </p:nvSpPr>
        <p:spPr>
          <a:xfrm>
            <a:off x="3230891" y="480243"/>
            <a:ext cx="5678696" cy="707886"/>
          </a:xfrm>
          <a:prstGeom prst="rect">
            <a:avLst/>
          </a:prstGeom>
          <a:solidFill>
            <a:schemeClr val="bg1"/>
          </a:solidFill>
          <a:ln w="41275" cmpd="thickThin">
            <a:solidFill>
              <a:schemeClr val="tx1"/>
            </a:solidFill>
          </a:ln>
        </p:spPr>
        <p:txBody>
          <a:bodyPr wrap="square" rtlCol="0">
            <a:spAutoFit/>
          </a:bodyPr>
          <a:lstStyle/>
          <a:p>
            <a:pPr algn="ctr"/>
            <a:r>
              <a:rPr kumimoji="1" lang="ja-JP" altLang="en-US" sz="2000" dirty="0">
                <a:latin typeface="UD デジタル 教科書体 NP-B" panose="02020700000000000000" pitchFamily="18" charset="-128"/>
                <a:ea typeface="UD デジタル 教科書体 NP-B" panose="02020700000000000000" pitchFamily="18" charset="-128"/>
              </a:rPr>
              <a:t>各教科の見方・考え方　一覧</a:t>
            </a:r>
            <a:endParaRPr kumimoji="1" lang="en-US" altLang="ja-JP" sz="2000" dirty="0">
              <a:latin typeface="UD デジタル 教科書体 NP-B" panose="02020700000000000000" pitchFamily="18" charset="-128"/>
              <a:ea typeface="UD デジタル 教科書体 NP-B" panose="02020700000000000000" pitchFamily="18" charset="-128"/>
            </a:endParaRPr>
          </a:p>
          <a:p>
            <a:pPr algn="ctr"/>
            <a:r>
              <a:rPr kumimoji="1" lang="ja-JP" altLang="en-US" sz="2000" dirty="0">
                <a:latin typeface="UD デジタル 教科書体 NP-B" panose="02020700000000000000" pitchFamily="18" charset="-128"/>
                <a:ea typeface="UD デジタル 教科書体 NP-B" panose="02020700000000000000" pitchFamily="18" charset="-128"/>
              </a:rPr>
              <a:t>（小学校学習指導要領（平成</a:t>
            </a:r>
            <a:r>
              <a:rPr kumimoji="1" lang="en-US" altLang="ja-JP" sz="2000" dirty="0">
                <a:latin typeface="UD デジタル 教科書体 NP-B" panose="02020700000000000000" pitchFamily="18" charset="-128"/>
                <a:ea typeface="UD デジタル 教科書体 NP-B" panose="02020700000000000000" pitchFamily="18" charset="-128"/>
              </a:rPr>
              <a:t>29</a:t>
            </a:r>
            <a:r>
              <a:rPr kumimoji="1" lang="ja-JP" altLang="en-US" sz="2000" dirty="0">
                <a:latin typeface="UD デジタル 教科書体 NP-B" panose="02020700000000000000" pitchFamily="18" charset="-128"/>
                <a:ea typeface="UD デジタル 教科書体 NP-B" panose="02020700000000000000" pitchFamily="18" charset="-128"/>
              </a:rPr>
              <a:t>年告示）より）</a:t>
            </a:r>
            <a:endParaRPr kumimoji="1" lang="en-US" altLang="ja-JP" sz="2000" dirty="0">
              <a:latin typeface="UD デジタル 教科書体 NP-B" panose="02020700000000000000" pitchFamily="18" charset="-128"/>
              <a:ea typeface="UD デジタル 教科書体 NP-B" panose="02020700000000000000" pitchFamily="18" charset="-128"/>
            </a:endParaRPr>
          </a:p>
        </p:txBody>
      </p:sp>
    </p:spTree>
    <p:extLst>
      <p:ext uri="{BB962C8B-B14F-4D97-AF65-F5344CB8AC3E}">
        <p14:creationId xmlns:p14="http://schemas.microsoft.com/office/powerpoint/2010/main" val="40965257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433449" y="242311"/>
            <a:ext cx="3696719" cy="769441"/>
          </a:xfrm>
          <a:prstGeom prst="rect">
            <a:avLst/>
          </a:prstGeom>
          <a:noFill/>
        </p:spPr>
        <p:txBody>
          <a:bodyPr wrap="square" rtlCol="0">
            <a:spAutoFit/>
          </a:bodyPr>
          <a:lstStyle/>
          <a:p>
            <a:pPr algn="ctr"/>
            <a:r>
              <a:rPr kumimoji="1" lang="ja-JP" altLang="en-US" sz="4400" b="1">
                <a:solidFill>
                  <a:srgbClr val="002060"/>
                </a:solidFill>
                <a:latin typeface="UD デジタル 教科書体 NP-B" panose="02020700000000000000" pitchFamily="18" charset="-128"/>
                <a:ea typeface="UD デジタル 教科書体 NP-B" panose="02020700000000000000" pitchFamily="18" charset="-128"/>
              </a:rPr>
              <a:t>生活科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2187615" y="242312"/>
            <a:ext cx="10452436" cy="769441"/>
          </a:xfrm>
          <a:prstGeom prst="rect">
            <a:avLst/>
          </a:prstGeom>
          <a:noFill/>
        </p:spPr>
        <p:txBody>
          <a:bodyPr wrap="square" rtlCol="0">
            <a:spAutoFit/>
          </a:bodyPr>
          <a:lstStyle/>
          <a:p>
            <a:pPr algn="ctr"/>
            <a:r>
              <a:rPr kumimoji="1" lang="ja-JP" altLang="en-US" sz="4400" b="1">
                <a:solidFill>
                  <a:srgbClr val="002060"/>
                </a:solidFill>
                <a:latin typeface="UD デジタル 教科書体 NP-B" panose="02020700000000000000" pitchFamily="18" charset="-128"/>
                <a:ea typeface="UD デジタル 教科書体 NP-B" panose="02020700000000000000" pitchFamily="18" charset="-128"/>
              </a:rPr>
              <a:t>身近な生活にかかわる見方・考え方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569660"/>
          </a:xfrm>
          <a:prstGeom prst="rect">
            <a:avLst/>
          </a:prstGeom>
          <a:noFill/>
        </p:spPr>
        <p:txBody>
          <a:bodyPr wrap="square" rtlCol="0">
            <a:spAutoFit/>
          </a:bodyPr>
          <a:lstStyle/>
          <a:p>
            <a:r>
              <a:rPr kumimoji="1" lang="ja-JP" altLang="en-US" sz="3200" dirty="0">
                <a:latin typeface="UD デジタル 教科書体 NP-B" panose="02020700000000000000" pitchFamily="18" charset="-128"/>
                <a:ea typeface="UD デジタル 教科書体 NP-B" panose="02020700000000000000" pitchFamily="18" charset="-128"/>
              </a:rPr>
              <a:t>身近な人々、社会及び自然を自分との関わりで捉え、比較、分類、関連付け、試行、予測、工夫することなどを通して、自分自身や自分の生活について考えること。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生活編 </a:t>
            </a:r>
            <a:r>
              <a:rPr kumimoji="1" lang="en-US" altLang="zh-TW">
                <a:latin typeface="UD デジタル 教科書体 NP-B" panose="02020700000000000000" pitchFamily="18" charset="-128"/>
                <a:ea typeface="UD デジタル 教科書体 NP-B" panose="02020700000000000000" pitchFamily="18" charset="-128"/>
              </a:rPr>
              <a:t>p.10-11</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151600" y="4161000"/>
            <a:ext cx="10355523" cy="1077218"/>
          </a:xfrm>
          <a:prstGeom prst="rect">
            <a:avLst/>
          </a:prstGeom>
          <a:noFill/>
        </p:spPr>
        <p:txBody>
          <a:bodyPr wrap="square" rtlCol="0">
            <a:spAutoFit/>
          </a:bodyPr>
          <a:lstStyle/>
          <a:p>
            <a:r>
              <a:rPr lang="ja-JP" altLang="en-US" sz="3200" dirty="0">
                <a:latin typeface="UD デジタル 教科書体 NP-B" panose="02020700000000000000" pitchFamily="18" charset="-128"/>
                <a:ea typeface="UD デジタル 教科書体 NP-B" panose="02020700000000000000" pitchFamily="18" charset="-128"/>
              </a:rPr>
              <a:t>①身近な人々・社会・自然を自分との関わりで捉える</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②</a:t>
            </a:r>
            <a:r>
              <a:rPr kumimoji="1" lang="ja-JP" altLang="en-US" sz="3200" dirty="0">
                <a:latin typeface="UD デジタル 教科書体 NP-B" panose="02020700000000000000" pitchFamily="18" charset="-128"/>
                <a:ea typeface="UD デジタル 教科書体 NP-B" panose="02020700000000000000" pitchFamily="18" charset="-128"/>
              </a:rPr>
              <a:t>比較、分類、関連付け、試行、予測、工夫をする</a:t>
            </a:r>
            <a:endParaRPr kumimoji="1" lang="en-US" altLang="ja-JP" sz="3200" dirty="0">
              <a:latin typeface="UD デジタル 教科書体 NP-B" panose="02020700000000000000" pitchFamily="18" charset="-128"/>
              <a:ea typeface="UD デジタル 教科書体 NP-B" panose="02020700000000000000" pitchFamily="18" charset="-128"/>
            </a:endParaRP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832528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61974" y="316794"/>
            <a:ext cx="3696719" cy="830997"/>
          </a:xfrm>
          <a:prstGeom prst="rect">
            <a:avLst/>
          </a:prstGeom>
          <a:noFill/>
        </p:spPr>
        <p:txBody>
          <a:bodyPr wrap="square" rtlCol="0">
            <a:spAutoFit/>
          </a:bodyPr>
          <a:lstStyle/>
          <a:p>
            <a:pPr algn="ctr"/>
            <a:r>
              <a:rPr kumimoji="1" lang="ja-JP" altLang="en-US" sz="4800" b="1" dirty="0">
                <a:solidFill>
                  <a:srgbClr val="0E8A58"/>
                </a:solidFill>
                <a:latin typeface="UD デジタル 教科書体 NP-B" panose="02020700000000000000" pitchFamily="18" charset="-128"/>
                <a:ea typeface="UD デジタル 教科書体 NP-B" panose="02020700000000000000" pitchFamily="18" charset="-128"/>
              </a:rPr>
              <a:t>図工</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830997"/>
          </a:xfrm>
          <a:prstGeom prst="rect">
            <a:avLst/>
          </a:prstGeom>
          <a:noFill/>
        </p:spPr>
        <p:txBody>
          <a:bodyPr wrap="square" rtlCol="0">
            <a:spAutoFit/>
          </a:bodyPr>
          <a:lstStyle/>
          <a:p>
            <a:pPr algn="ctr"/>
            <a:r>
              <a:rPr kumimoji="1" lang="ja-JP" altLang="en-US" sz="4800" b="1">
                <a:solidFill>
                  <a:srgbClr val="0E8A58"/>
                </a:solidFill>
                <a:latin typeface="UD デジタル 教科書体 NP-B" panose="02020700000000000000" pitchFamily="18" charset="-128"/>
                <a:ea typeface="UD デジタル 教科書体 NP-B" panose="02020700000000000000" pitchFamily="18" charset="-128"/>
              </a:rPr>
              <a:t>造形的な見方・考え方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754326"/>
          </a:xfrm>
          <a:prstGeom prst="rect">
            <a:avLst/>
          </a:prstGeom>
          <a:noFill/>
        </p:spPr>
        <p:txBody>
          <a:bodyPr wrap="square" rtlCol="0">
            <a:spAutoFit/>
          </a:bodyPr>
          <a:lstStyle/>
          <a:p>
            <a:r>
              <a:rPr kumimoji="1" lang="ja-JP" altLang="en-US" sz="3600">
                <a:latin typeface="UD デジタル 教科書体 NP-B" panose="02020700000000000000" pitchFamily="18" charset="-128"/>
                <a:ea typeface="UD デジタル 教科書体 NP-B" panose="02020700000000000000" pitchFamily="18" charset="-128"/>
              </a:rPr>
              <a:t>感性や想像力を働かせ、対象や事象を、形や色などの造形的な視点で捉え、自分のイメージをもちながら意味や価値をつくりだすこと。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図画工作編 </a:t>
            </a:r>
            <a:r>
              <a:rPr kumimoji="1" lang="en-US" altLang="zh-TW">
                <a:latin typeface="UD デジタル 教科書体 NP-B" panose="02020700000000000000" pitchFamily="18" charset="-128"/>
                <a:ea typeface="UD デジタル 教科書体 NP-B" panose="02020700000000000000" pitchFamily="18" charset="-128"/>
              </a:rPr>
              <a:t>p.11</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522874" y="4113846"/>
            <a:ext cx="9689176" cy="1077218"/>
          </a:xfrm>
          <a:prstGeom prst="rect">
            <a:avLst/>
          </a:prstGeom>
          <a:noFill/>
        </p:spPr>
        <p:txBody>
          <a:bodyPr wrap="square" rtlCol="0">
            <a:spAutoFit/>
          </a:bodyPr>
          <a:lstStyle/>
          <a:p>
            <a:r>
              <a:rPr lang="ja-JP" altLang="en-US" sz="3200">
                <a:latin typeface="UD デジタル 教科書体 NP-B" panose="02020700000000000000" pitchFamily="18" charset="-128"/>
                <a:ea typeface="UD デジタル 教科書体 NP-B" panose="02020700000000000000" pitchFamily="18" charset="-128"/>
              </a:rPr>
              <a:t>①形や色など造形的な視点で対象を捉える</a:t>
            </a:r>
            <a:endParaRPr lang="en-US" altLang="ja-JP" sz="3200">
              <a:latin typeface="UD デジタル 教科書体 NP-B" panose="02020700000000000000" pitchFamily="18" charset="-128"/>
              <a:ea typeface="UD デジタル 教科書体 NP-B" panose="02020700000000000000" pitchFamily="18" charset="-128"/>
            </a:endParaRPr>
          </a:p>
          <a:p>
            <a:r>
              <a:rPr lang="ja-JP" altLang="en-US" sz="3200">
                <a:latin typeface="UD デジタル 教科書体 NP-B" panose="02020700000000000000" pitchFamily="18" charset="-128"/>
                <a:ea typeface="UD デジタル 教科書体 NP-B" panose="02020700000000000000" pitchFamily="18" charset="-128"/>
              </a:rPr>
              <a:t>②自分のイメージを持ち、意味や価値を創造する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789059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32435" y="313434"/>
            <a:ext cx="5497184" cy="707886"/>
          </a:xfrm>
          <a:prstGeom prst="rect">
            <a:avLst/>
          </a:prstGeom>
          <a:noFill/>
        </p:spPr>
        <p:txBody>
          <a:bodyPr wrap="square" rtlCol="0">
            <a:spAutoFit/>
          </a:bodyPr>
          <a:lstStyle/>
          <a:p>
            <a:pPr algn="ctr"/>
            <a:r>
              <a:rPr lang="ja-JP" altLang="en-US" sz="4000" b="1">
                <a:solidFill>
                  <a:schemeClr val="tx1">
                    <a:lumMod val="50000"/>
                    <a:lumOff val="50000"/>
                  </a:schemeClr>
                </a:solidFill>
                <a:latin typeface="UD デジタル 教科書体 NP-B" panose="02020700000000000000" pitchFamily="18" charset="-128"/>
                <a:ea typeface="UD デジタル 教科書体 NP-B" panose="02020700000000000000" pitchFamily="18" charset="-128"/>
              </a:rPr>
              <a:t>特別の教科道徳</a:t>
            </a:r>
            <a:endParaRPr kumimoji="1" lang="ja-JP" altLang="en-US" sz="4000" b="1">
              <a:solidFill>
                <a:schemeClr val="tx1">
                  <a:lumMod val="50000"/>
                  <a:lumOff val="50000"/>
                </a:schemeClr>
              </a:solidFill>
              <a:latin typeface="UD デジタル 教科書体 NP-B" panose="02020700000000000000" pitchFamily="18" charset="-128"/>
              <a:ea typeface="UD デジタル 教科書体 NP-B" panose="02020700000000000000" pitchFamily="18" charset="-128"/>
            </a:endParaRP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707886"/>
          </a:xfrm>
          <a:prstGeom prst="rect">
            <a:avLst/>
          </a:prstGeom>
          <a:noFill/>
        </p:spPr>
        <p:txBody>
          <a:bodyPr wrap="square" rtlCol="0">
            <a:spAutoFit/>
          </a:bodyPr>
          <a:lstStyle/>
          <a:p>
            <a:pPr algn="ctr"/>
            <a:r>
              <a:rPr kumimoji="1" lang="ja-JP" altLang="en-US" sz="4000" b="1">
                <a:solidFill>
                  <a:schemeClr val="tx1">
                    <a:lumMod val="50000"/>
                    <a:lumOff val="50000"/>
                  </a:schemeClr>
                </a:solidFill>
                <a:latin typeface="UD デジタル 教科書体 NP-B" panose="02020700000000000000" pitchFamily="18" charset="-128"/>
                <a:ea typeface="UD デジタル 教科書体 NP-B" panose="02020700000000000000" pitchFamily="18" charset="-128"/>
              </a:rPr>
              <a:t>道徳科における見方・考え方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569660"/>
          </a:xfrm>
          <a:prstGeom prst="rect">
            <a:avLst/>
          </a:prstGeom>
          <a:noFill/>
        </p:spPr>
        <p:txBody>
          <a:bodyPr wrap="square" rtlCol="0">
            <a:spAutoFit/>
          </a:bodyPr>
          <a:lstStyle/>
          <a:p>
            <a:r>
              <a:rPr kumimoji="1" lang="ja-JP" altLang="en-US" sz="3200">
                <a:latin typeface="UD デジタル 教科書体 NP-B" panose="02020700000000000000" pitchFamily="18" charset="-128"/>
                <a:ea typeface="UD デジタル 教科書体 NP-B" panose="02020700000000000000" pitchFamily="18" charset="-128"/>
              </a:rPr>
              <a:t>様々な事象を、道徳的諸価値の理解を基に自己との関わりで広い視野から多面的・多角的に捉え、人間としてよりよく生きる上で大切なことを考えること。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（出典）小学校学習指導要領（平成</a:t>
            </a:r>
            <a:r>
              <a:rPr kumimoji="1" lang="en-US" altLang="ja-JP">
                <a:latin typeface="UD デジタル 教科書体 NP-B" panose="02020700000000000000" pitchFamily="18" charset="-128"/>
                <a:ea typeface="UD デジタル 教科書体 NP-B" panose="02020700000000000000" pitchFamily="18" charset="-128"/>
              </a:rPr>
              <a:t>29</a:t>
            </a:r>
            <a:r>
              <a:rPr kumimoji="1" lang="ja-JP" altLang="en-US">
                <a:latin typeface="UD デジタル 教科書体 NP-B" panose="02020700000000000000" pitchFamily="18" charset="-128"/>
                <a:ea typeface="UD デジタル 教科書体 NP-B" panose="02020700000000000000" pitchFamily="18" charset="-128"/>
              </a:rPr>
              <a:t>年告示）解説 特別の教科 道徳編 </a:t>
            </a:r>
            <a:r>
              <a:rPr kumimoji="1" lang="en-US" altLang="ja-JP">
                <a:latin typeface="UD デジタル 教科書体 NP-B" panose="02020700000000000000" pitchFamily="18" charset="-128"/>
                <a:ea typeface="UD デジタル 教科書体 NP-B" panose="02020700000000000000" pitchFamily="18" charset="-128"/>
              </a:rPr>
              <a:t>p.16</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522874" y="4113846"/>
            <a:ext cx="9689176" cy="1077218"/>
          </a:xfrm>
          <a:prstGeom prst="rect">
            <a:avLst/>
          </a:prstGeom>
          <a:noFill/>
        </p:spPr>
        <p:txBody>
          <a:bodyPr wrap="square" rtlCol="0">
            <a:spAutoFit/>
          </a:bodyPr>
          <a:lstStyle/>
          <a:p>
            <a:r>
              <a:rPr lang="ja-JP" altLang="en-US" sz="3200">
                <a:latin typeface="UD デジタル 教科書体 NP-B" panose="02020700000000000000" pitchFamily="18" charset="-128"/>
                <a:ea typeface="UD デジタル 教科書体 NP-B" panose="02020700000000000000" pitchFamily="18" charset="-128"/>
              </a:rPr>
              <a:t>①道徳的価値を基に多面的・多角的に捉える</a:t>
            </a:r>
            <a:endParaRPr lang="en-US" altLang="ja-JP" sz="3200">
              <a:latin typeface="UD デジタル 教科書体 NP-B" panose="02020700000000000000" pitchFamily="18" charset="-128"/>
              <a:ea typeface="UD デジタル 教科書体 NP-B" panose="02020700000000000000" pitchFamily="18" charset="-128"/>
            </a:endParaRPr>
          </a:p>
          <a:p>
            <a:r>
              <a:rPr lang="ja-JP" altLang="en-US" sz="3200">
                <a:latin typeface="UD デジタル 教科書体 NP-B" panose="02020700000000000000" pitchFamily="18" charset="-128"/>
                <a:ea typeface="UD デジタル 教科書体 NP-B" panose="02020700000000000000" pitchFamily="18" charset="-128"/>
              </a:rPr>
              <a:t>②よりよく生きる上で大切なことを考える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43481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104973" y="263237"/>
            <a:ext cx="2406731" cy="707886"/>
          </a:xfrm>
          <a:prstGeom prst="rect">
            <a:avLst/>
          </a:prstGeom>
          <a:noFill/>
        </p:spPr>
        <p:txBody>
          <a:bodyPr wrap="square" rtlCol="0">
            <a:spAutoFit/>
          </a:bodyPr>
          <a:lstStyle/>
          <a:p>
            <a:pPr algn="ctr"/>
            <a:r>
              <a:rPr lang="ja-JP" altLang="en-US" sz="4000" b="1">
                <a:solidFill>
                  <a:schemeClr val="accent2"/>
                </a:solidFill>
                <a:latin typeface="UD デジタル 教科書体 NP-B" panose="02020700000000000000" pitchFamily="18" charset="-128"/>
                <a:ea typeface="UD デジタル 教科書体 NP-B" panose="02020700000000000000" pitchFamily="18" charset="-128"/>
              </a:rPr>
              <a:t>外国語</a:t>
            </a:r>
            <a:r>
              <a:rPr kumimoji="1" lang="ja-JP" altLang="en-US" sz="4000" b="1">
                <a:solidFill>
                  <a:schemeClr val="accent2"/>
                </a:solidFill>
                <a:latin typeface="UD デジタル 教科書体 NP-B" panose="02020700000000000000" pitchFamily="18" charset="-128"/>
                <a:ea typeface="UD デジタル 教科書体 NP-B" panose="02020700000000000000" pitchFamily="18" charset="-128"/>
              </a:rPr>
              <a:t>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2260425" y="341971"/>
            <a:ext cx="9931575" cy="584775"/>
          </a:xfrm>
          <a:prstGeom prst="rect">
            <a:avLst/>
          </a:prstGeom>
          <a:noFill/>
        </p:spPr>
        <p:txBody>
          <a:bodyPr wrap="square" rtlCol="0">
            <a:spAutoFit/>
          </a:bodyPr>
          <a:lstStyle/>
          <a:p>
            <a:pPr algn="ctr"/>
            <a:r>
              <a:rPr kumimoji="1" lang="ja-JP" altLang="en-US" sz="3200" b="1">
                <a:solidFill>
                  <a:schemeClr val="accent2"/>
                </a:solidFill>
                <a:latin typeface="UD デジタル 教科書体 NP-B" panose="02020700000000000000" pitchFamily="18" charset="-128"/>
                <a:ea typeface="UD デジタル 教科書体 NP-B" panose="02020700000000000000" pitchFamily="18" charset="-128"/>
              </a:rPr>
              <a:t>外国語のコミュニケーションにおける見方・考え方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815882"/>
          </a:xfrm>
          <a:prstGeom prst="rect">
            <a:avLst/>
          </a:prstGeom>
          <a:noFill/>
        </p:spPr>
        <p:txBody>
          <a:bodyPr wrap="square" rtlCol="0">
            <a:spAutoFit/>
          </a:bodyPr>
          <a:lstStyle/>
          <a:p>
            <a:r>
              <a:rPr kumimoji="1" lang="ja-JP" altLang="en-US" sz="2800">
                <a:latin typeface="UD デジタル 教科書体 NP-B" panose="02020700000000000000" pitchFamily="18" charset="-128"/>
                <a:ea typeface="UD デジタル 教科書体 NP-B" panose="02020700000000000000" pitchFamily="18" charset="-128"/>
              </a:rPr>
              <a:t>外国語で表現し伝え合うため、外国語やその背景にある文化を、社会や世界、他者との関わりに着目して捉え、コミュニケーションを行う目的や場面、状況等に応じて、情報を整理しながら考えなどを形成し、再構築す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dirty="0">
                <a:latin typeface="UD デジタル 教科書体 NP-B" panose="02020700000000000000" pitchFamily="18" charset="-128"/>
                <a:ea typeface="UD デジタル 教科書体 NP-B" panose="02020700000000000000" pitchFamily="18" charset="-128"/>
              </a:rPr>
              <a:t>（出典）小学校学習指導要領（平成</a:t>
            </a:r>
            <a:r>
              <a:rPr kumimoji="1" lang="en-US" altLang="ja-JP" dirty="0">
                <a:latin typeface="UD デジタル 教科書体 NP-B" panose="02020700000000000000" pitchFamily="18" charset="-128"/>
                <a:ea typeface="UD デジタル 教科書体 NP-B" panose="02020700000000000000" pitchFamily="18" charset="-128"/>
              </a:rPr>
              <a:t>29</a:t>
            </a:r>
            <a:r>
              <a:rPr kumimoji="1" lang="ja-JP" altLang="en-US" dirty="0">
                <a:latin typeface="UD デジタル 教科書体 NP-B" panose="02020700000000000000" pitchFamily="18" charset="-128"/>
                <a:ea typeface="UD デジタル 教科書体 NP-B" panose="02020700000000000000" pitchFamily="18" charset="-128"/>
              </a:rPr>
              <a:t>年告示）解説 外国語活動・外国語編 </a:t>
            </a:r>
            <a:r>
              <a:rPr kumimoji="1" lang="en-US" altLang="ja-JP" dirty="0">
                <a:latin typeface="UD デジタル 教科書体 NP-B" panose="02020700000000000000" pitchFamily="18" charset="-128"/>
                <a:ea typeface="UD デジタル 教科書体 NP-B" panose="02020700000000000000" pitchFamily="18" charset="-128"/>
              </a:rPr>
              <a:t>p.11</a:t>
            </a:r>
            <a:endParaRPr kumimoji="1" lang="ja-JP" altLang="en-US" dirty="0">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347160" y="4224711"/>
            <a:ext cx="11644212" cy="1077218"/>
          </a:xfrm>
          <a:prstGeom prst="rect">
            <a:avLst/>
          </a:prstGeom>
          <a:noFill/>
        </p:spPr>
        <p:txBody>
          <a:bodyPr wrap="square" rtlCol="0">
            <a:spAutoFit/>
          </a:bodyPr>
          <a:lstStyle/>
          <a:p>
            <a:r>
              <a:rPr lang="ja-JP" altLang="en-US" sz="3200">
                <a:latin typeface="UD デジタル 教科書体 NP-B" panose="02020700000000000000" pitchFamily="18" charset="-128"/>
                <a:ea typeface="UD デジタル 教科書体 NP-B" panose="02020700000000000000" pitchFamily="18" charset="-128"/>
              </a:rPr>
              <a:t>①外国語や背景文化を、社会や世界、他者との関わりで捉える</a:t>
            </a:r>
            <a:endParaRPr lang="en-US" altLang="ja-JP" sz="3200">
              <a:latin typeface="UD デジタル 教科書体 NP-B" panose="02020700000000000000" pitchFamily="18" charset="-128"/>
              <a:ea typeface="UD デジタル 教科書体 NP-B" panose="02020700000000000000" pitchFamily="18" charset="-128"/>
            </a:endParaRPr>
          </a:p>
          <a:p>
            <a:r>
              <a:rPr lang="ja-JP" altLang="en-US" sz="3200">
                <a:latin typeface="UD デジタル 教科書体 NP-B" panose="02020700000000000000" pitchFamily="18" charset="-128"/>
                <a:ea typeface="UD デジタル 教科書体 NP-B" panose="02020700000000000000" pitchFamily="18" charset="-128"/>
              </a:rPr>
              <a:t>②コミュニケーションの目的・場面に応じて考える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214919"/>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44267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112076" y="365422"/>
            <a:ext cx="6255386" cy="646331"/>
          </a:xfrm>
          <a:prstGeom prst="rect">
            <a:avLst/>
          </a:prstGeom>
          <a:noFill/>
        </p:spPr>
        <p:txBody>
          <a:bodyPr wrap="square" rtlCol="0">
            <a:spAutoFit/>
          </a:bodyPr>
          <a:lstStyle/>
          <a:p>
            <a:pPr algn="ctr"/>
            <a:r>
              <a:rPr kumimoji="1" lang="ja-JP" altLang="en-US" sz="3600" b="1" dirty="0">
                <a:latin typeface="UD デジタル 教科書体 NP-B" panose="02020700000000000000" pitchFamily="18" charset="-128"/>
                <a:ea typeface="UD デジタル 教科書体 NP-B" panose="02020700000000000000" pitchFamily="18" charset="-128"/>
              </a:rPr>
              <a:t>総合的な学習の時間</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648584" y="338708"/>
            <a:ext cx="9647366" cy="646331"/>
          </a:xfrm>
          <a:prstGeom prst="rect">
            <a:avLst/>
          </a:prstGeom>
          <a:noFill/>
        </p:spPr>
        <p:txBody>
          <a:bodyPr wrap="square" rtlCol="0">
            <a:spAutoFit/>
          </a:bodyPr>
          <a:lstStyle/>
          <a:p>
            <a:pPr algn="ctr"/>
            <a:r>
              <a:rPr kumimoji="1" lang="ja-JP" altLang="en-US" sz="3600" b="1" dirty="0">
                <a:latin typeface="UD デジタル 教科書体 NP-B" panose="02020700000000000000" pitchFamily="18" charset="-128"/>
                <a:ea typeface="UD デジタル 教科書体 NP-B" panose="02020700000000000000" pitchFamily="18" charset="-128"/>
              </a:rPr>
              <a:t>探究的な見方・考え方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569660"/>
          </a:xfrm>
          <a:prstGeom prst="rect">
            <a:avLst/>
          </a:prstGeom>
          <a:noFill/>
        </p:spPr>
        <p:txBody>
          <a:bodyPr wrap="square" rtlCol="0">
            <a:spAutoFit/>
          </a:bodyPr>
          <a:lstStyle/>
          <a:p>
            <a:r>
              <a:rPr kumimoji="1" lang="ja-JP" altLang="en-US" sz="3200" dirty="0">
                <a:latin typeface="UD デジタル 教科書体 NP-B" panose="02020700000000000000" pitchFamily="18" charset="-128"/>
                <a:ea typeface="UD デジタル 教科書体 NP-B" panose="02020700000000000000" pitchFamily="18" charset="-128"/>
              </a:rPr>
              <a:t>各教科等における見方・考え方を総合的に活用して、広範な事象を多様な角度から俯瞰して捉え、実社会・実生活の課題を探究し、自己の生き方を問い続けること。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（出典）小学校学習指導要領（平成</a:t>
            </a:r>
            <a:r>
              <a:rPr kumimoji="1" lang="en-US" altLang="ja-JP">
                <a:latin typeface="UD デジタル 教科書体 NP-B" panose="02020700000000000000" pitchFamily="18" charset="-128"/>
                <a:ea typeface="UD デジタル 教科書体 NP-B" panose="02020700000000000000" pitchFamily="18" charset="-128"/>
              </a:rPr>
              <a:t>29</a:t>
            </a:r>
            <a:r>
              <a:rPr kumimoji="1" lang="ja-JP" altLang="en-US">
                <a:latin typeface="UD デジタル 教科書体 NP-B" panose="02020700000000000000" pitchFamily="18" charset="-128"/>
                <a:ea typeface="UD デジタル 教科書体 NP-B" panose="02020700000000000000" pitchFamily="18" charset="-128"/>
              </a:rPr>
              <a:t>年告示）解説 総合的な学習の時間編 </a:t>
            </a:r>
            <a:r>
              <a:rPr kumimoji="1" lang="en-US" altLang="ja-JP">
                <a:latin typeface="UD デジタル 教科書体 NP-B" panose="02020700000000000000" pitchFamily="18" charset="-128"/>
                <a:ea typeface="UD デジタル 教科書体 NP-B" panose="02020700000000000000" pitchFamily="18" charset="-128"/>
              </a:rPr>
              <a:t>p.11</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522874" y="4113846"/>
            <a:ext cx="9689176" cy="1569660"/>
          </a:xfrm>
          <a:prstGeom prst="rect">
            <a:avLst/>
          </a:prstGeom>
          <a:noFill/>
        </p:spPr>
        <p:txBody>
          <a:bodyPr wrap="square" rtlCol="0">
            <a:spAutoFit/>
          </a:bodyPr>
          <a:lstStyle/>
          <a:p>
            <a:r>
              <a:rPr lang="ja-JP" altLang="en-US" sz="3200">
                <a:latin typeface="UD デジタル 教科書体 NP-B" panose="02020700000000000000" pitchFamily="18" charset="-128"/>
                <a:ea typeface="UD デジタル 教科書体 NP-B" panose="02020700000000000000" pitchFamily="18" charset="-128"/>
              </a:rPr>
              <a:t>①各教科の見方・考え方を総合的に活用</a:t>
            </a:r>
            <a:endParaRPr lang="en-US" altLang="ja-JP" sz="3200">
              <a:latin typeface="UD デジタル 教科書体 NP-B" panose="02020700000000000000" pitchFamily="18" charset="-128"/>
              <a:ea typeface="UD デジタル 教科書体 NP-B" panose="02020700000000000000" pitchFamily="18" charset="-128"/>
            </a:endParaRPr>
          </a:p>
          <a:p>
            <a:r>
              <a:rPr lang="ja-JP" altLang="en-US" sz="3200">
                <a:latin typeface="UD デジタル 教科書体 NP-B" panose="02020700000000000000" pitchFamily="18" charset="-128"/>
                <a:ea typeface="UD デジタル 教科書体 NP-B" panose="02020700000000000000" pitchFamily="18" charset="-128"/>
              </a:rPr>
              <a:t>②実社会・実生活の課題を探究</a:t>
            </a:r>
            <a:endParaRPr lang="en-US" altLang="ja-JP" sz="3200">
              <a:latin typeface="UD デジタル 教科書体 NP-B" panose="02020700000000000000" pitchFamily="18" charset="-128"/>
              <a:ea typeface="UD デジタル 教科書体 NP-B" panose="02020700000000000000" pitchFamily="18" charset="-128"/>
            </a:endParaRPr>
          </a:p>
          <a:p>
            <a:r>
              <a:rPr lang="ja-JP" altLang="en-US" sz="3200">
                <a:latin typeface="UD デジタル 教科書体 NP-B" panose="02020700000000000000" pitchFamily="18" charset="-128"/>
                <a:ea typeface="UD デジタル 教科書体 NP-B" panose="02020700000000000000" pitchFamily="18" charset="-128"/>
              </a:rPr>
              <a:t>③自己の生き方を問い続ける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1546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256467" y="322232"/>
            <a:ext cx="3696719" cy="646331"/>
          </a:xfrm>
          <a:prstGeom prst="rect">
            <a:avLst/>
          </a:prstGeom>
          <a:noFill/>
        </p:spPr>
        <p:txBody>
          <a:bodyPr wrap="square" rtlCol="0">
            <a:spAutoFit/>
          </a:bodyPr>
          <a:lstStyle/>
          <a:p>
            <a:pPr algn="ctr"/>
            <a:r>
              <a:rPr kumimoji="1" lang="ja-JP" altLang="en-US" sz="3600" b="1" dirty="0">
                <a:solidFill>
                  <a:schemeClr val="accent5">
                    <a:lumMod val="50000"/>
                  </a:schemeClr>
                </a:solidFill>
                <a:latin typeface="UD デジタル 教科書体 NP-B" panose="02020700000000000000" pitchFamily="18" charset="-128"/>
                <a:ea typeface="UD デジタル 教科書体 NP-B" panose="02020700000000000000" pitchFamily="18" charset="-128"/>
              </a:rPr>
              <a:t>特別活動</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2544634" y="322232"/>
            <a:ext cx="9647366" cy="646331"/>
          </a:xfrm>
          <a:prstGeom prst="rect">
            <a:avLst/>
          </a:prstGeom>
          <a:noFill/>
        </p:spPr>
        <p:txBody>
          <a:bodyPr wrap="square" rtlCol="0">
            <a:spAutoFit/>
          </a:bodyPr>
          <a:lstStyle/>
          <a:p>
            <a:pPr algn="ctr"/>
            <a:r>
              <a:rPr kumimoji="1" lang="ja-JP" altLang="en-US" sz="3600" b="1">
                <a:solidFill>
                  <a:schemeClr val="accent5">
                    <a:lumMod val="50000"/>
                  </a:schemeClr>
                </a:solidFill>
                <a:latin typeface="UD デジタル 教科書体 NP-B" panose="02020700000000000000" pitchFamily="18" charset="-128"/>
                <a:ea typeface="UD デジタル 教科書体 NP-B" panose="02020700000000000000" pitchFamily="18" charset="-128"/>
              </a:rPr>
              <a:t>集団や社会の形成者としての見方・考え方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2062103"/>
          </a:xfrm>
          <a:prstGeom prst="rect">
            <a:avLst/>
          </a:prstGeom>
          <a:noFill/>
        </p:spPr>
        <p:txBody>
          <a:bodyPr wrap="square" rtlCol="0">
            <a:spAutoFit/>
          </a:bodyPr>
          <a:lstStyle/>
          <a:p>
            <a:r>
              <a:rPr kumimoji="1" lang="ja-JP" altLang="en-US" sz="3200">
                <a:latin typeface="UD デジタル 教科書体 NP-B" panose="02020700000000000000" pitchFamily="18" charset="-128"/>
                <a:ea typeface="UD デジタル 教科書体 NP-B" panose="02020700000000000000" pitchFamily="18" charset="-128"/>
              </a:rPr>
              <a:t>各教科等における見方・考え方を総合的に活用して、集団や社会における問題を捉え、よりよい人間関係の形成、よりよい集団生活の構築や社会への参画及び自己の実現に関連付けること。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特別活動編 </a:t>
            </a:r>
            <a:r>
              <a:rPr kumimoji="1" lang="en-US" altLang="zh-TW">
                <a:latin typeface="UD デジタル 教科書体 NP-B" panose="02020700000000000000" pitchFamily="18" charset="-128"/>
                <a:ea typeface="UD デジタル 教科書体 NP-B" panose="02020700000000000000" pitchFamily="18" charset="-128"/>
              </a:rPr>
              <a:t>p.7</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465001" y="4553336"/>
            <a:ext cx="9689176" cy="1077218"/>
          </a:xfrm>
          <a:prstGeom prst="rect">
            <a:avLst/>
          </a:prstGeom>
          <a:noFill/>
        </p:spPr>
        <p:txBody>
          <a:bodyPr wrap="square" rtlCol="0">
            <a:spAutoFit/>
          </a:bodyPr>
          <a:lstStyle/>
          <a:p>
            <a:r>
              <a:rPr lang="ja-JP" altLang="en-US" sz="3200">
                <a:latin typeface="UD デジタル 教科書体 NP-B" panose="02020700000000000000" pitchFamily="18" charset="-128"/>
                <a:ea typeface="UD デジタル 教科書体 NP-B" panose="02020700000000000000" pitchFamily="18" charset="-128"/>
              </a:rPr>
              <a:t>①集団や社会における問題を捉える</a:t>
            </a:r>
            <a:endParaRPr lang="en-US" altLang="ja-JP" sz="3200">
              <a:latin typeface="UD デジタル 教科書体 NP-B" panose="02020700000000000000" pitchFamily="18" charset="-128"/>
              <a:ea typeface="UD デジタル 教科書体 NP-B" panose="02020700000000000000" pitchFamily="18" charset="-128"/>
            </a:endParaRPr>
          </a:p>
          <a:p>
            <a:r>
              <a:rPr lang="ja-JP" altLang="en-US" sz="3200">
                <a:latin typeface="UD デジタル 教科書体 NP-B" panose="02020700000000000000" pitchFamily="18" charset="-128"/>
                <a:ea typeface="UD デジタル 教科書体 NP-B" panose="02020700000000000000" pitchFamily="18" charset="-128"/>
              </a:rPr>
              <a:t>②よりよい人間関係・社会参画・自己実現を考える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335739"/>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64185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952500" y="364181"/>
            <a:ext cx="3085736" cy="830997"/>
          </a:xfrm>
          <a:prstGeom prst="rect">
            <a:avLst/>
          </a:prstGeom>
          <a:noFill/>
        </p:spPr>
        <p:txBody>
          <a:bodyPr wrap="square" rtlCol="0">
            <a:spAutoFit/>
          </a:bodyPr>
          <a:lstStyle/>
          <a:p>
            <a:pPr algn="ctr"/>
            <a:r>
              <a:rPr kumimoji="1" lang="ja-JP" altLang="en-US" sz="4800" b="1">
                <a:solidFill>
                  <a:srgbClr val="FF0000"/>
                </a:solidFill>
                <a:latin typeface="UD デジタル 教科書体 NP-B" panose="02020700000000000000" pitchFamily="18" charset="-128"/>
                <a:ea typeface="UD デジタル 教科書体 NP-B" panose="02020700000000000000" pitchFamily="18" charset="-128"/>
              </a:rPr>
              <a:t>国語科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653347" y="324178"/>
            <a:ext cx="8052878" cy="830997"/>
          </a:xfrm>
          <a:prstGeom prst="rect">
            <a:avLst/>
          </a:prstGeom>
          <a:noFill/>
        </p:spPr>
        <p:txBody>
          <a:bodyPr wrap="square" rtlCol="0">
            <a:spAutoFit/>
          </a:bodyPr>
          <a:lstStyle/>
          <a:p>
            <a:pPr algn="ctr"/>
            <a:r>
              <a:rPr kumimoji="1" lang="ja-JP" altLang="en-US" sz="4800" b="1">
                <a:solidFill>
                  <a:srgbClr val="FF0000"/>
                </a:solidFill>
                <a:latin typeface="UD デジタル 教科書体 NP-B" panose="02020700000000000000" pitchFamily="18" charset="-128"/>
                <a:ea typeface="UD デジタル 教科書体 NP-B" panose="02020700000000000000" pitchFamily="18" charset="-128"/>
              </a:rPr>
              <a:t>言葉による見方・考え方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569660"/>
          </a:xfrm>
          <a:prstGeom prst="rect">
            <a:avLst/>
          </a:prstGeom>
          <a:noFill/>
        </p:spPr>
        <p:txBody>
          <a:bodyPr wrap="square" rtlCol="0">
            <a:spAutoFit/>
          </a:bodyPr>
          <a:lstStyle/>
          <a:p>
            <a:r>
              <a:rPr kumimoji="1" lang="ja-JP" altLang="en-US" sz="3200" dirty="0">
                <a:latin typeface="UD デジタル 教科書体 NP-B" panose="02020700000000000000" pitchFamily="18" charset="-128"/>
                <a:ea typeface="UD デジタル 教科書体 NP-B" panose="02020700000000000000" pitchFamily="18" charset="-128"/>
              </a:rPr>
              <a:t>対象と言葉、言葉と言葉との関係を、言葉の意味、働き、使い方等に着目して捉えたり問い直したりして、言葉への自覚を高めること。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国語編 </a:t>
            </a:r>
            <a:r>
              <a:rPr kumimoji="1" lang="en-US" altLang="zh-TW">
                <a:latin typeface="UD デジタル 教科書体 NP-B" panose="02020700000000000000" pitchFamily="18" charset="-128"/>
                <a:ea typeface="UD デジタル 教科書体 NP-B" panose="02020700000000000000" pitchFamily="18" charset="-128"/>
              </a:rPr>
              <a:t>p.12</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2091247" y="3940460"/>
            <a:ext cx="7991475" cy="1569660"/>
          </a:xfrm>
          <a:prstGeom prst="rect">
            <a:avLst/>
          </a:prstGeom>
          <a:noFill/>
        </p:spPr>
        <p:txBody>
          <a:bodyPr wrap="square" rtlCol="0">
            <a:spAutoFit/>
          </a:bodyPr>
          <a:lstStyle/>
          <a:p>
            <a:r>
              <a:rPr lang="ja-JP" altLang="en-US" sz="3200" dirty="0">
                <a:latin typeface="UD デジタル 教科書体 NP-B" panose="02020700000000000000" pitchFamily="18" charset="-128"/>
                <a:ea typeface="UD デジタル 教科書体 NP-B" panose="02020700000000000000" pitchFamily="18" charset="-128"/>
              </a:rPr>
              <a:t>①対象と言葉、言葉と言葉の関係を捉える</a:t>
            </a:r>
          </a:p>
          <a:p>
            <a:r>
              <a:rPr lang="ja-JP" altLang="en-US" sz="3200" dirty="0">
                <a:latin typeface="UD デジタル 教科書体 NP-B" panose="02020700000000000000" pitchFamily="18" charset="-128"/>
                <a:ea typeface="UD デジタル 教科書体 NP-B" panose="02020700000000000000" pitchFamily="18" charset="-128"/>
              </a:rPr>
              <a:t>②言葉の意味、働き、使い方に着目する</a:t>
            </a:r>
          </a:p>
          <a:p>
            <a:r>
              <a:rPr lang="ja-JP" altLang="en-US" sz="3200" dirty="0">
                <a:latin typeface="UD デジタル 教科書体 NP-B" panose="02020700000000000000" pitchFamily="18" charset="-128"/>
                <a:ea typeface="UD デジタル 教科書体 NP-B" panose="02020700000000000000" pitchFamily="18" charset="-128"/>
              </a:rPr>
              <a:t>③言葉への自覚を高める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2797106"/>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353642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61974" y="316794"/>
            <a:ext cx="3696719" cy="830997"/>
          </a:xfrm>
          <a:prstGeom prst="rect">
            <a:avLst/>
          </a:prstGeom>
          <a:noFill/>
        </p:spPr>
        <p:txBody>
          <a:bodyPr wrap="square" rtlCol="0">
            <a:spAutoFit/>
          </a:bodyPr>
          <a:lstStyle/>
          <a:p>
            <a:pPr algn="ctr"/>
            <a:r>
              <a:rPr kumimoji="1" lang="ja-JP" altLang="en-US" sz="4800" b="1">
                <a:solidFill>
                  <a:srgbClr val="FFC000"/>
                </a:solidFill>
                <a:latin typeface="UD デジタル 教科書体 NP-B" panose="02020700000000000000" pitchFamily="18" charset="-128"/>
                <a:ea typeface="UD デジタル 教科書体 NP-B" panose="02020700000000000000" pitchFamily="18" charset="-128"/>
              </a:rPr>
              <a:t>社会科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830997"/>
          </a:xfrm>
          <a:prstGeom prst="rect">
            <a:avLst/>
          </a:prstGeom>
          <a:noFill/>
        </p:spPr>
        <p:txBody>
          <a:bodyPr wrap="square" rtlCol="0">
            <a:spAutoFit/>
          </a:bodyPr>
          <a:lstStyle/>
          <a:p>
            <a:pPr algn="ctr"/>
            <a:r>
              <a:rPr lang="ja-JP" altLang="en-US" sz="4800" b="1">
                <a:solidFill>
                  <a:srgbClr val="FFC000"/>
                </a:solidFill>
                <a:latin typeface="UD デジタル 教科書体 NP-B" panose="02020700000000000000" pitchFamily="18" charset="-128"/>
                <a:ea typeface="UD デジタル 教科書体 NP-B" panose="02020700000000000000" pitchFamily="18" charset="-128"/>
              </a:rPr>
              <a:t>社会的な</a:t>
            </a:r>
            <a:r>
              <a:rPr kumimoji="1" lang="ja-JP" altLang="en-US" sz="4800" b="1">
                <a:solidFill>
                  <a:srgbClr val="FFC000"/>
                </a:solidFill>
                <a:latin typeface="UD デジタル 教科書体 NP-B" panose="02020700000000000000" pitchFamily="18" charset="-128"/>
                <a:ea typeface="UD デジタル 教科書体 NP-B" panose="02020700000000000000" pitchFamily="18" charset="-128"/>
              </a:rPr>
              <a:t>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938992"/>
          </a:xfrm>
          <a:prstGeom prst="rect">
            <a:avLst/>
          </a:prstGeom>
          <a:noFill/>
        </p:spPr>
        <p:txBody>
          <a:bodyPr wrap="square" rtlCol="0">
            <a:spAutoFit/>
          </a:bodyPr>
          <a:lstStyle/>
          <a:p>
            <a:r>
              <a:rPr kumimoji="1" lang="ja-JP" altLang="en-US" sz="2400" dirty="0">
                <a:latin typeface="UD デジタル 教科書体 NP-B" panose="02020700000000000000" pitchFamily="18" charset="-128"/>
                <a:ea typeface="UD デジタル 教科書体 NP-B" panose="02020700000000000000" pitchFamily="18" charset="-128"/>
              </a:rPr>
              <a:t>社会的事象の特色や意味などを考えたり、社会に見られる課題を把握して、その解決に向けて社会への関わり方を選択・判断したりする際の視点や方法。位置や空間的な広がり、時期や時間の経過、事象や人々の相互関係に着目して社会的事象を捉え、比較・分類したり総合したり、地域の人々や国民の生活と関連付けたりす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社会編 </a:t>
            </a:r>
            <a:r>
              <a:rPr kumimoji="1" lang="en-US" altLang="zh-TW">
                <a:latin typeface="UD デジタル 教科書体 NP-B" panose="02020700000000000000" pitchFamily="18" charset="-128"/>
                <a:ea typeface="UD デジタル 教科書体 NP-B" panose="02020700000000000000" pitchFamily="18" charset="-128"/>
              </a:rPr>
              <a:t>p.18</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597949" y="4214115"/>
            <a:ext cx="9689176" cy="1569660"/>
          </a:xfrm>
          <a:prstGeom prst="rect">
            <a:avLst/>
          </a:prstGeom>
          <a:noFill/>
        </p:spPr>
        <p:txBody>
          <a:bodyPr wrap="square" rtlCol="0">
            <a:spAutoFit/>
          </a:bodyPr>
          <a:lstStyle/>
          <a:p>
            <a:r>
              <a:rPr lang="ja-JP" altLang="en-US" sz="3200" dirty="0">
                <a:latin typeface="UD デジタル 教科書体 NP-B" panose="02020700000000000000" pitchFamily="18" charset="-128"/>
                <a:ea typeface="UD デジタル 教科書体 NP-B" panose="02020700000000000000" pitchFamily="18" charset="-128"/>
              </a:rPr>
              <a:t>①社会的事象の特色や意味、課題の把握</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②空間的・時間的な広がり、人々の相互関係に着目</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③比較・分類・総合し、社会と関連付ける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797081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61974" y="316794"/>
            <a:ext cx="3696719" cy="830997"/>
          </a:xfrm>
          <a:prstGeom prst="rect">
            <a:avLst/>
          </a:prstGeom>
          <a:noFill/>
        </p:spPr>
        <p:txBody>
          <a:bodyPr wrap="square" rtlCol="0">
            <a:spAutoFit/>
          </a:bodyPr>
          <a:lstStyle/>
          <a:p>
            <a:pPr algn="ctr"/>
            <a:r>
              <a:rPr lang="ja-JP" altLang="en-US" sz="4800" b="1">
                <a:solidFill>
                  <a:srgbClr val="0070C0"/>
                </a:solidFill>
                <a:latin typeface="UD デジタル 教科書体 NP-B" panose="02020700000000000000" pitchFamily="18" charset="-128"/>
                <a:ea typeface="UD デジタル 教科書体 NP-B" panose="02020700000000000000" pitchFamily="18" charset="-128"/>
              </a:rPr>
              <a:t>算数</a:t>
            </a:r>
            <a:r>
              <a:rPr kumimoji="1" lang="ja-JP" altLang="en-US" sz="4800" b="1">
                <a:solidFill>
                  <a:srgbClr val="0070C0"/>
                </a:solidFill>
                <a:latin typeface="UD デジタル 教科書体 NP-B" panose="02020700000000000000" pitchFamily="18" charset="-128"/>
                <a:ea typeface="UD デジタル 教科書体 NP-B" panose="02020700000000000000" pitchFamily="18" charset="-128"/>
              </a:rPr>
              <a:t>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830997"/>
          </a:xfrm>
          <a:prstGeom prst="rect">
            <a:avLst/>
          </a:prstGeom>
          <a:noFill/>
        </p:spPr>
        <p:txBody>
          <a:bodyPr wrap="square" rtlCol="0">
            <a:spAutoFit/>
          </a:bodyPr>
          <a:lstStyle/>
          <a:p>
            <a:pPr algn="ctr"/>
            <a:r>
              <a:rPr lang="ja-JP" altLang="en-US" sz="4800" b="1">
                <a:solidFill>
                  <a:srgbClr val="0070C0"/>
                </a:solidFill>
                <a:latin typeface="UD デジタル 教科書体 NP-B" panose="02020700000000000000" pitchFamily="18" charset="-128"/>
                <a:ea typeface="UD デジタル 教科書体 NP-B" panose="02020700000000000000" pitchFamily="18" charset="-128"/>
              </a:rPr>
              <a:t>数学的な</a:t>
            </a:r>
            <a:r>
              <a:rPr kumimoji="1" lang="ja-JP" altLang="en-US" sz="4800" b="1">
                <a:solidFill>
                  <a:srgbClr val="0070C0"/>
                </a:solidFill>
                <a:latin typeface="UD デジタル 教科書体 NP-B" panose="02020700000000000000" pitchFamily="18" charset="-128"/>
                <a:ea typeface="UD デジタル 教科書体 NP-B" panose="02020700000000000000" pitchFamily="18" charset="-128"/>
              </a:rPr>
              <a:t>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938992"/>
          </a:xfrm>
          <a:prstGeom prst="rect">
            <a:avLst/>
          </a:prstGeom>
          <a:noFill/>
        </p:spPr>
        <p:txBody>
          <a:bodyPr wrap="square" rtlCol="0">
            <a:spAutoFit/>
          </a:bodyPr>
          <a:lstStyle/>
          <a:p>
            <a:r>
              <a:rPr kumimoji="1" lang="ja-JP" altLang="en-US" sz="2400" dirty="0">
                <a:latin typeface="UD デジタル 教科書体 NP-B" panose="02020700000000000000" pitchFamily="18" charset="-128"/>
                <a:ea typeface="UD デジタル 教科書体 NP-B" panose="02020700000000000000" pitchFamily="18" charset="-128"/>
              </a:rPr>
              <a:t>事象を数量や図形及びそれらの関係についての概念等に着目してその特徴や本質を捉えること（数学的な見方）。目的に応じて数、式、図、表、グラフ等を活用しつつ、根拠を基に筋道を立てて考え、問題解決の過程を振り返るなどして既習の知識及び技能等を関連付けながら、統合的・発展的に考えること（数学的な考え方）。</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算数編 </a:t>
            </a:r>
            <a:r>
              <a:rPr kumimoji="1" lang="en-US" altLang="zh-TW">
                <a:latin typeface="UD デジタル 教科書体 NP-B" panose="02020700000000000000" pitchFamily="18" charset="-128"/>
                <a:ea typeface="UD デジタル 教科書体 NP-B" panose="02020700000000000000" pitchFamily="18" charset="-128"/>
              </a:rPr>
              <a:t>p.7</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597949" y="4214115"/>
            <a:ext cx="9689176" cy="1569660"/>
          </a:xfrm>
          <a:prstGeom prst="rect">
            <a:avLst/>
          </a:prstGeom>
          <a:noFill/>
        </p:spPr>
        <p:txBody>
          <a:bodyPr wrap="square" rtlCol="0">
            <a:spAutoFit/>
          </a:bodyPr>
          <a:lstStyle/>
          <a:p>
            <a:r>
              <a:rPr lang="ja-JP" altLang="en-US" sz="3200" dirty="0">
                <a:latin typeface="UD デジタル 教科書体 NP-B" panose="02020700000000000000" pitchFamily="18" charset="-128"/>
                <a:ea typeface="UD デジタル 教科書体 NP-B" panose="02020700000000000000" pitchFamily="18" charset="-128"/>
              </a:rPr>
              <a:t>①数量・図形・関係の概念に着目</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②数式・図表・グラフを活用して問題解決</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③筋道を立て、知識を統合・発展的に考える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748333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61974" y="316794"/>
            <a:ext cx="3696719" cy="830997"/>
          </a:xfrm>
          <a:prstGeom prst="rect">
            <a:avLst/>
          </a:prstGeom>
          <a:noFill/>
        </p:spPr>
        <p:txBody>
          <a:bodyPr wrap="square" rtlCol="0">
            <a:spAutoFit/>
          </a:bodyPr>
          <a:lstStyle/>
          <a:p>
            <a:pPr algn="ctr"/>
            <a:r>
              <a:rPr lang="ja-JP" altLang="en-US" sz="4800" b="1">
                <a:solidFill>
                  <a:srgbClr val="00B050"/>
                </a:solidFill>
                <a:latin typeface="UD デジタル 教科書体 NP-B" panose="02020700000000000000" pitchFamily="18" charset="-128"/>
                <a:ea typeface="UD デジタル 教科書体 NP-B" panose="02020700000000000000" pitchFamily="18" charset="-128"/>
              </a:rPr>
              <a:t>理</a:t>
            </a:r>
            <a:r>
              <a:rPr kumimoji="1" lang="ja-JP" altLang="en-US" sz="4800" b="1">
                <a:solidFill>
                  <a:srgbClr val="00B050"/>
                </a:solidFill>
                <a:latin typeface="UD デジタル 教科書体 NP-B" panose="02020700000000000000" pitchFamily="18" charset="-128"/>
                <a:ea typeface="UD デジタル 教科書体 NP-B" panose="02020700000000000000" pitchFamily="18" charset="-128"/>
              </a:rPr>
              <a:t>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830997"/>
          </a:xfrm>
          <a:prstGeom prst="rect">
            <a:avLst/>
          </a:prstGeom>
          <a:noFill/>
        </p:spPr>
        <p:txBody>
          <a:bodyPr wrap="square" rtlCol="0">
            <a:spAutoFit/>
          </a:bodyPr>
          <a:lstStyle/>
          <a:p>
            <a:pPr algn="ctr"/>
            <a:r>
              <a:rPr lang="ja-JP" altLang="en-US" sz="4800" b="1">
                <a:solidFill>
                  <a:srgbClr val="00B050"/>
                </a:solidFill>
                <a:latin typeface="UD デジタル 教科書体 NP-B" panose="02020700000000000000" pitchFamily="18" charset="-128"/>
                <a:ea typeface="UD デジタル 教科書体 NP-B" panose="02020700000000000000" pitchFamily="18" charset="-128"/>
              </a:rPr>
              <a:t>理科な</a:t>
            </a:r>
            <a:r>
              <a:rPr kumimoji="1" lang="ja-JP" altLang="en-US" sz="4800" b="1">
                <a:solidFill>
                  <a:srgbClr val="00B050"/>
                </a:solidFill>
                <a:latin typeface="UD デジタル 教科書体 NP-B" panose="02020700000000000000" pitchFamily="18" charset="-128"/>
                <a:ea typeface="UD デジタル 教科書体 NP-B" panose="02020700000000000000" pitchFamily="18" charset="-128"/>
              </a:rPr>
              <a:t>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90599" y="1168542"/>
            <a:ext cx="10753725" cy="1631216"/>
          </a:xfrm>
          <a:prstGeom prst="rect">
            <a:avLst/>
          </a:prstGeom>
          <a:noFill/>
        </p:spPr>
        <p:txBody>
          <a:bodyPr wrap="square" rtlCol="0">
            <a:spAutoFit/>
          </a:bodyPr>
          <a:lstStyle/>
          <a:p>
            <a:r>
              <a:rPr kumimoji="1" lang="ja-JP" altLang="en-US" sz="2000" dirty="0">
                <a:latin typeface="UD デジタル 教科書体 NP-B" panose="02020700000000000000" pitchFamily="18" charset="-128"/>
                <a:ea typeface="UD デジタル 教科書体 NP-B" panose="02020700000000000000" pitchFamily="18" charset="-128"/>
              </a:rPr>
              <a:t>自然の事物・現象を，「エネルギー」を柱とする領域では，主として量的・関係的な視点で捉えることが，「粒子」を柱とする領域では，主として質的・実体的な視点で捉えることが，「生命」を柱とする領域では，主として共通性・多様性の視点で捉えることが，「地球」を柱とする領域では，主として時間的・空間的な視点で捉えること。</a:t>
            </a:r>
            <a:r>
              <a:rPr lang="ja-JP" altLang="en-US" sz="2000" dirty="0">
                <a:latin typeface="UD デジタル 教科書体 NP-B" panose="02020700000000000000" pitchFamily="18" charset="-128"/>
                <a:ea typeface="UD デジタル 教科書体 NP-B" panose="02020700000000000000" pitchFamily="18" charset="-128"/>
              </a:rPr>
              <a:t>～中略～</a:t>
            </a:r>
            <a:r>
              <a:rPr kumimoji="1" lang="ja-JP" altLang="en-US" sz="2000" dirty="0">
                <a:latin typeface="UD デジタル 教科書体 NP-B" panose="02020700000000000000" pitchFamily="18" charset="-128"/>
                <a:ea typeface="UD デジタル 教科書体 NP-B" panose="02020700000000000000" pitchFamily="18" charset="-128"/>
              </a:rPr>
              <a:t>問題解決の過程の中で用いる，比較，関係付け，条件制御，多面的に考えることなどといった考え方。</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90599" y="6356540"/>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理科編 </a:t>
            </a:r>
            <a:r>
              <a:rPr kumimoji="1" lang="en-US" altLang="zh-TW">
                <a:latin typeface="UD デジタル 教科書体 NP-B" panose="02020700000000000000" pitchFamily="18" charset="-128"/>
                <a:ea typeface="UD デジタル 教科書体 NP-B" panose="02020700000000000000" pitchFamily="18" charset="-128"/>
              </a:rPr>
              <a:t>p.13</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2978068"/>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 name="図 1">
            <a:extLst>
              <a:ext uri="{FF2B5EF4-FFF2-40B4-BE49-F238E27FC236}">
                <a16:creationId xmlns:a16="http://schemas.microsoft.com/office/drawing/2014/main" id="{0D3F61D7-38D4-98E8-BC40-463D95CAF230}"/>
              </a:ext>
            </a:extLst>
          </p:cNvPr>
          <p:cNvPicPr>
            <a:picLocks noChangeAspect="1"/>
          </p:cNvPicPr>
          <p:nvPr/>
        </p:nvPicPr>
        <p:blipFill>
          <a:blip r:embed="rId2"/>
          <a:stretch>
            <a:fillRect/>
          </a:stretch>
        </p:blipFill>
        <p:spPr>
          <a:xfrm>
            <a:off x="1643912" y="3909526"/>
            <a:ext cx="8904176" cy="2285142"/>
          </a:xfrm>
          <a:prstGeom prst="rect">
            <a:avLst/>
          </a:prstGeom>
        </p:spPr>
      </p:pic>
    </p:spTree>
    <p:extLst>
      <p:ext uri="{BB962C8B-B14F-4D97-AF65-F5344CB8AC3E}">
        <p14:creationId xmlns:p14="http://schemas.microsoft.com/office/powerpoint/2010/main" val="4018537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61974" y="316794"/>
            <a:ext cx="3696719" cy="830997"/>
          </a:xfrm>
          <a:prstGeom prst="rect">
            <a:avLst/>
          </a:prstGeom>
          <a:noFill/>
        </p:spPr>
        <p:txBody>
          <a:bodyPr wrap="square" rtlCol="0">
            <a:spAutoFit/>
          </a:bodyPr>
          <a:lstStyle/>
          <a:p>
            <a:pPr algn="ctr"/>
            <a:r>
              <a:rPr lang="ja-JP" altLang="en-US" sz="4800" b="1">
                <a:solidFill>
                  <a:schemeClr val="accent5">
                    <a:lumMod val="60000"/>
                    <a:lumOff val="40000"/>
                  </a:schemeClr>
                </a:solidFill>
                <a:latin typeface="UD デジタル 教科書体 NP-B" panose="02020700000000000000" pitchFamily="18" charset="-128"/>
                <a:ea typeface="UD デジタル 教科書体 NP-B" panose="02020700000000000000" pitchFamily="18" charset="-128"/>
              </a:rPr>
              <a:t>音楽</a:t>
            </a:r>
            <a:r>
              <a:rPr kumimoji="1" lang="ja-JP" altLang="en-US" sz="4800" b="1">
                <a:solidFill>
                  <a:schemeClr val="accent5">
                    <a:lumMod val="60000"/>
                    <a:lumOff val="40000"/>
                  </a:schemeClr>
                </a:solidFill>
                <a:latin typeface="UD デジタル 教科書体 NP-B" panose="02020700000000000000" pitchFamily="18" charset="-128"/>
                <a:ea typeface="UD デジタル 教科書体 NP-B" panose="02020700000000000000" pitchFamily="18" charset="-128"/>
              </a:rPr>
              <a:t>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830997"/>
          </a:xfrm>
          <a:prstGeom prst="rect">
            <a:avLst/>
          </a:prstGeom>
          <a:noFill/>
        </p:spPr>
        <p:txBody>
          <a:bodyPr wrap="square" rtlCol="0">
            <a:spAutoFit/>
          </a:bodyPr>
          <a:lstStyle/>
          <a:p>
            <a:pPr algn="ctr"/>
            <a:r>
              <a:rPr lang="ja-JP" altLang="en-US" sz="4800" b="1">
                <a:solidFill>
                  <a:schemeClr val="accent5">
                    <a:lumMod val="60000"/>
                    <a:lumOff val="40000"/>
                  </a:schemeClr>
                </a:solidFill>
                <a:latin typeface="UD デジタル 教科書体 NP-B" panose="02020700000000000000" pitchFamily="18" charset="-128"/>
                <a:ea typeface="UD デジタル 教科書体 NP-B" panose="02020700000000000000" pitchFamily="18" charset="-128"/>
              </a:rPr>
              <a:t>音楽的な見方・考え方</a:t>
            </a:r>
            <a:endParaRPr kumimoji="1" lang="ja-JP" altLang="en-US" sz="4800" b="1">
              <a:solidFill>
                <a:schemeClr val="accent5">
                  <a:lumMod val="60000"/>
                  <a:lumOff val="40000"/>
                </a:schemeClr>
              </a:solidFill>
              <a:latin typeface="UD デジタル 教科書体 NP-B" panose="02020700000000000000" pitchFamily="18" charset="-128"/>
              <a:ea typeface="UD デジタル 教科書体 NP-B" panose="02020700000000000000" pitchFamily="18" charset="-128"/>
            </a:endParaRP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569660"/>
          </a:xfrm>
          <a:prstGeom prst="rect">
            <a:avLst/>
          </a:prstGeom>
          <a:noFill/>
        </p:spPr>
        <p:txBody>
          <a:bodyPr wrap="square" rtlCol="0">
            <a:spAutoFit/>
          </a:bodyPr>
          <a:lstStyle/>
          <a:p>
            <a:r>
              <a:rPr kumimoji="1" lang="ja-JP" altLang="en-US" sz="3200">
                <a:latin typeface="UD デジタル 教科書体 NP-B" panose="02020700000000000000" pitchFamily="18" charset="-128"/>
                <a:ea typeface="UD デジタル 教科書体 NP-B" panose="02020700000000000000" pitchFamily="18" charset="-128"/>
              </a:rPr>
              <a:t>音楽に対する感性を働かせ、音や音楽を、音楽を形づくっている要素とその働きの視点で捉え、自己のイメージや感情、生活や社会、伝統や文化などと関連付けること。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音楽編 </a:t>
            </a:r>
            <a:r>
              <a:rPr kumimoji="1" lang="en-US" altLang="zh-TW">
                <a:latin typeface="UD デジタル 教科書体 NP-B" panose="02020700000000000000" pitchFamily="18" charset="-128"/>
                <a:ea typeface="UD デジタル 教科書体 NP-B" panose="02020700000000000000" pitchFamily="18" charset="-128"/>
              </a:rPr>
              <a:t>p.10</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522874" y="4113846"/>
            <a:ext cx="9689176" cy="1569660"/>
          </a:xfrm>
          <a:prstGeom prst="rect">
            <a:avLst/>
          </a:prstGeom>
          <a:noFill/>
        </p:spPr>
        <p:txBody>
          <a:bodyPr wrap="square" rtlCol="0">
            <a:spAutoFit/>
          </a:bodyPr>
          <a:lstStyle/>
          <a:p>
            <a:r>
              <a:rPr lang="ja-JP" altLang="en-US" sz="3200" dirty="0">
                <a:latin typeface="UD デジタル 教科書体 NP-B" panose="02020700000000000000" pitchFamily="18" charset="-128"/>
                <a:ea typeface="UD デジタル 教科書体 NP-B" panose="02020700000000000000" pitchFamily="18" charset="-128"/>
              </a:rPr>
              <a:t>①音楽に対する感性を働かせる</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②音楽の要素とその働きに着目</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③自己のイメージや感情、社会・文化と関連付ける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01120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85726" y="284878"/>
            <a:ext cx="3696719" cy="830997"/>
          </a:xfrm>
          <a:prstGeom prst="rect">
            <a:avLst/>
          </a:prstGeom>
          <a:noFill/>
        </p:spPr>
        <p:txBody>
          <a:bodyPr wrap="square" rtlCol="0">
            <a:spAutoFit/>
          </a:bodyPr>
          <a:lstStyle/>
          <a:p>
            <a:pPr algn="ctr"/>
            <a:r>
              <a:rPr kumimoji="1" lang="ja-JP" altLang="en-US" sz="4800" b="1">
                <a:solidFill>
                  <a:srgbClr val="93853D"/>
                </a:solidFill>
                <a:latin typeface="UD デジタル 教科書体 NP-B" panose="02020700000000000000" pitchFamily="18" charset="-128"/>
                <a:ea typeface="UD デジタル 教科書体 NP-B" panose="02020700000000000000" pitchFamily="18" charset="-128"/>
              </a:rPr>
              <a:t>家庭科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2838959" y="284878"/>
            <a:ext cx="9647366" cy="830997"/>
          </a:xfrm>
          <a:prstGeom prst="rect">
            <a:avLst/>
          </a:prstGeom>
          <a:noFill/>
        </p:spPr>
        <p:txBody>
          <a:bodyPr wrap="square" rtlCol="0">
            <a:spAutoFit/>
          </a:bodyPr>
          <a:lstStyle/>
          <a:p>
            <a:pPr algn="ctr"/>
            <a:r>
              <a:rPr kumimoji="1" lang="ja-JP" altLang="en-US" sz="4800" b="1">
                <a:solidFill>
                  <a:srgbClr val="93853D"/>
                </a:solidFill>
                <a:latin typeface="UD デジタル 教科書体 NP-B" panose="02020700000000000000" pitchFamily="18" charset="-128"/>
                <a:ea typeface="UD デジタル 教科書体 NP-B" panose="02020700000000000000" pitchFamily="18" charset="-128"/>
              </a:rPr>
              <a:t>生活の営みに係る見方・考え方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174494"/>
            <a:ext cx="10753725" cy="2062103"/>
          </a:xfrm>
          <a:prstGeom prst="rect">
            <a:avLst/>
          </a:prstGeom>
          <a:noFill/>
        </p:spPr>
        <p:txBody>
          <a:bodyPr wrap="square" rtlCol="0">
            <a:spAutoFit/>
          </a:bodyPr>
          <a:lstStyle/>
          <a:p>
            <a:r>
              <a:rPr kumimoji="1" lang="ja-JP" altLang="en-US" sz="3200" dirty="0">
                <a:latin typeface="UD デジタル 教科書体 NP-B" panose="02020700000000000000" pitchFamily="18" charset="-128"/>
                <a:ea typeface="UD デジタル 教科書体 NP-B" panose="02020700000000000000" pitchFamily="18" charset="-128"/>
              </a:rPr>
              <a:t>家族や家庭、衣食住、消費や環境などに係る生活事象を、協力・協働、健康・快適・安全、生活文化の継承・創造、持続可能な社会の構築等の視点で捉え、よりよい生活を営むために工夫すること。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家庭編 </a:t>
            </a:r>
            <a:r>
              <a:rPr kumimoji="1" lang="en-US" altLang="zh-TW">
                <a:latin typeface="UD デジタル 教科書体 NP-B" panose="02020700000000000000" pitchFamily="18" charset="-128"/>
                <a:ea typeface="UD デジタル 教科書体 NP-B" panose="02020700000000000000" pitchFamily="18" charset="-128"/>
              </a:rPr>
              <a:t>p.8</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1522874" y="4113846"/>
            <a:ext cx="9689176" cy="1569660"/>
          </a:xfrm>
          <a:prstGeom prst="rect">
            <a:avLst/>
          </a:prstGeom>
          <a:noFill/>
        </p:spPr>
        <p:txBody>
          <a:bodyPr wrap="square" rtlCol="0">
            <a:spAutoFit/>
          </a:bodyPr>
          <a:lstStyle/>
          <a:p>
            <a:r>
              <a:rPr lang="ja-JP" altLang="en-US" sz="3200" dirty="0">
                <a:latin typeface="UD デジタル 教科書体 NP-B" panose="02020700000000000000" pitchFamily="18" charset="-128"/>
                <a:ea typeface="UD デジタル 教科書体 NP-B" panose="02020700000000000000" pitchFamily="18" charset="-128"/>
              </a:rPr>
              <a:t>①家庭・衣食住・消費・環境を多角的に捉える</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②健康・安全、持続可能な社会構築の視点を持つ</a:t>
            </a:r>
            <a:endParaRPr lang="en-US" altLang="ja-JP" sz="3200" dirty="0">
              <a:latin typeface="UD デジタル 教科書体 NP-B" panose="02020700000000000000" pitchFamily="18" charset="-128"/>
              <a:ea typeface="UD デジタル 教科書体 NP-B" panose="02020700000000000000" pitchFamily="18" charset="-128"/>
            </a:endParaRPr>
          </a:p>
          <a:p>
            <a:r>
              <a:rPr lang="ja-JP" altLang="en-US" sz="3200" dirty="0">
                <a:latin typeface="UD デジタル 教科書体 NP-B" panose="02020700000000000000" pitchFamily="18" charset="-128"/>
                <a:ea typeface="UD デジタル 教科書体 NP-B" panose="02020700000000000000" pitchFamily="18" charset="-128"/>
              </a:rPr>
              <a:t>③よりよい生活の工夫を考える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006265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61974" y="316794"/>
            <a:ext cx="3696719" cy="830997"/>
          </a:xfrm>
          <a:prstGeom prst="rect">
            <a:avLst/>
          </a:prstGeom>
          <a:noFill/>
        </p:spPr>
        <p:txBody>
          <a:bodyPr wrap="square" rtlCol="0">
            <a:spAutoFit/>
          </a:bodyPr>
          <a:lstStyle/>
          <a:p>
            <a:pPr algn="ctr"/>
            <a:r>
              <a:rPr lang="ja-JP" altLang="en-US" sz="4800" b="1">
                <a:solidFill>
                  <a:schemeClr val="accent1">
                    <a:lumMod val="60000"/>
                    <a:lumOff val="40000"/>
                  </a:schemeClr>
                </a:solidFill>
                <a:latin typeface="UD デジタル 教科書体 NP-B" panose="02020700000000000000" pitchFamily="18" charset="-128"/>
                <a:ea typeface="UD デジタル 教科書体 NP-B" panose="02020700000000000000" pitchFamily="18" charset="-128"/>
              </a:rPr>
              <a:t>体育</a:t>
            </a:r>
            <a:r>
              <a:rPr kumimoji="1" lang="ja-JP" altLang="en-US" sz="4800" b="1">
                <a:solidFill>
                  <a:schemeClr val="accent1">
                    <a:lumMod val="60000"/>
                    <a:lumOff val="40000"/>
                  </a:schemeClr>
                </a:solidFill>
                <a:latin typeface="UD デジタル 教科書体 NP-B" panose="02020700000000000000" pitchFamily="18" charset="-128"/>
                <a:ea typeface="UD デジタル 教科書体 NP-B" panose="02020700000000000000" pitchFamily="18" charset="-128"/>
              </a:rPr>
              <a:t>科</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830997"/>
          </a:xfrm>
          <a:prstGeom prst="rect">
            <a:avLst/>
          </a:prstGeom>
          <a:noFill/>
        </p:spPr>
        <p:txBody>
          <a:bodyPr wrap="square" rtlCol="0">
            <a:spAutoFit/>
          </a:bodyPr>
          <a:lstStyle/>
          <a:p>
            <a:pPr algn="ctr"/>
            <a:r>
              <a:rPr kumimoji="1" lang="ja-JP" altLang="en-US" sz="4800" b="1">
                <a:solidFill>
                  <a:schemeClr val="accent1">
                    <a:lumMod val="60000"/>
                    <a:lumOff val="40000"/>
                  </a:schemeClr>
                </a:solidFill>
                <a:latin typeface="UD デジタル 教科書体 NP-B" panose="02020700000000000000" pitchFamily="18" charset="-128"/>
                <a:ea typeface="UD デジタル 教科書体 NP-B" panose="02020700000000000000" pitchFamily="18" charset="-128"/>
              </a:rPr>
              <a:t>体育の見方・考え方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1569660"/>
          </a:xfrm>
          <a:prstGeom prst="rect">
            <a:avLst/>
          </a:prstGeom>
          <a:noFill/>
        </p:spPr>
        <p:txBody>
          <a:bodyPr wrap="square" rtlCol="0">
            <a:spAutoFit/>
          </a:bodyPr>
          <a:lstStyle/>
          <a:p>
            <a:r>
              <a:rPr kumimoji="1" lang="ja-JP" altLang="en-US" sz="2400" dirty="0">
                <a:latin typeface="UD デジタル 教科書体 NP-B" panose="02020700000000000000" pitchFamily="18" charset="-128"/>
                <a:ea typeface="UD デジタル 教科書体 NP-B" panose="02020700000000000000" pitchFamily="18" charset="-128"/>
              </a:rPr>
              <a:t>運動やスポーツについて、その意義や特性に着目して、楽しさや喜びを見出すとともに体力の向上に果たす役割を捉え、公正、協力、責任、参画、共生、健康・安全といった視点を踏まえながら、自己の適性等に応じて「する・みる・支える・知る」等の多様な関わり方について考え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体育編 </a:t>
            </a:r>
            <a:r>
              <a:rPr kumimoji="1" lang="en-US" altLang="zh-TW">
                <a:latin typeface="UD デジタル 教科書体 NP-B" panose="02020700000000000000" pitchFamily="18" charset="-128"/>
                <a:ea typeface="UD デジタル 教科書体 NP-B" panose="02020700000000000000" pitchFamily="18" charset="-128"/>
              </a:rPr>
              <a:t>p.20</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561974" y="4161000"/>
            <a:ext cx="11416539" cy="1384995"/>
          </a:xfrm>
          <a:prstGeom prst="rect">
            <a:avLst/>
          </a:prstGeom>
          <a:noFill/>
        </p:spPr>
        <p:txBody>
          <a:bodyPr wrap="square" rtlCol="0">
            <a:spAutoFit/>
          </a:bodyPr>
          <a:lstStyle/>
          <a:p>
            <a:r>
              <a:rPr lang="ja-JP" altLang="en-US" sz="2800" dirty="0">
                <a:latin typeface="UD デジタル 教科書体 NP-B" panose="02020700000000000000" pitchFamily="18" charset="-128"/>
                <a:ea typeface="UD デジタル 教科書体 NP-B" panose="02020700000000000000" pitchFamily="18" charset="-128"/>
              </a:rPr>
              <a:t>①運動・スポーツの楽しさや喜び、体力向上の役割を捉える</a:t>
            </a:r>
            <a:endParaRPr lang="en-US" altLang="ja-JP" sz="2800" dirty="0">
              <a:latin typeface="UD デジタル 教科書体 NP-B" panose="02020700000000000000" pitchFamily="18" charset="-128"/>
              <a:ea typeface="UD デジタル 教科書体 NP-B" panose="02020700000000000000" pitchFamily="18" charset="-128"/>
            </a:endParaRPr>
          </a:p>
          <a:p>
            <a:r>
              <a:rPr lang="ja-JP" altLang="en-US" sz="2800" dirty="0">
                <a:latin typeface="UD デジタル 教科書体 NP-B" panose="02020700000000000000" pitchFamily="18" charset="-128"/>
                <a:ea typeface="UD デジタル 教科書体 NP-B" panose="02020700000000000000" pitchFamily="18" charset="-128"/>
              </a:rPr>
              <a:t>②公正・協力・責任・共生の視点で、適性に応じた関わり方を考える</a:t>
            </a:r>
            <a:endParaRPr lang="en-US" altLang="ja-JP" sz="2800" dirty="0">
              <a:latin typeface="UD デジタル 教科書体 NP-B" panose="02020700000000000000" pitchFamily="18" charset="-128"/>
              <a:ea typeface="UD デジタル 教科書体 NP-B" panose="02020700000000000000" pitchFamily="18" charset="-128"/>
            </a:endParaRPr>
          </a:p>
          <a:p>
            <a:r>
              <a:rPr lang="ja-JP" altLang="en-US" sz="2800" dirty="0">
                <a:latin typeface="UD デジタル 教科書体 NP-B" panose="02020700000000000000" pitchFamily="18" charset="-128"/>
                <a:ea typeface="UD デジタル 教科書体 NP-B" panose="02020700000000000000" pitchFamily="18" charset="-128"/>
              </a:rPr>
              <a:t>③「する・みる・支える・知る」など、多様な関わり方を考察する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168441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6C85C35F-5ED1-D079-E67E-341DF5E70E1E}"/>
              </a:ext>
            </a:extLst>
          </p:cNvPr>
          <p:cNvSpPr txBox="1"/>
          <p:nvPr/>
        </p:nvSpPr>
        <p:spPr>
          <a:xfrm>
            <a:off x="561974" y="316794"/>
            <a:ext cx="3696719" cy="830997"/>
          </a:xfrm>
          <a:prstGeom prst="rect">
            <a:avLst/>
          </a:prstGeom>
          <a:noFill/>
        </p:spPr>
        <p:txBody>
          <a:bodyPr wrap="square" rtlCol="0">
            <a:spAutoFit/>
          </a:bodyPr>
          <a:lstStyle/>
          <a:p>
            <a:pPr algn="ctr"/>
            <a:r>
              <a:rPr kumimoji="1" lang="ja-JP" altLang="en-US" sz="4800" b="1">
                <a:solidFill>
                  <a:schemeClr val="accent6">
                    <a:lumMod val="60000"/>
                    <a:lumOff val="40000"/>
                  </a:schemeClr>
                </a:solidFill>
                <a:latin typeface="UD デジタル 教科書体 NP-B" panose="02020700000000000000" pitchFamily="18" charset="-128"/>
                <a:ea typeface="UD デジタル 教科書体 NP-B" panose="02020700000000000000" pitchFamily="18" charset="-128"/>
              </a:rPr>
              <a:t>保健</a:t>
            </a:r>
          </a:p>
        </p:txBody>
      </p:sp>
      <p:sp>
        <p:nvSpPr>
          <p:cNvPr id="7" name="テキスト ボックス 6">
            <a:extLst>
              <a:ext uri="{FF2B5EF4-FFF2-40B4-BE49-F238E27FC236}">
                <a16:creationId xmlns:a16="http://schemas.microsoft.com/office/drawing/2014/main" id="{DA80513F-0FE3-1DC6-F02B-AFE4B62984E5}"/>
              </a:ext>
            </a:extLst>
          </p:cNvPr>
          <p:cNvSpPr txBox="1"/>
          <p:nvPr/>
        </p:nvSpPr>
        <p:spPr>
          <a:xfrm>
            <a:off x="3038984" y="312060"/>
            <a:ext cx="9647366" cy="830997"/>
          </a:xfrm>
          <a:prstGeom prst="rect">
            <a:avLst/>
          </a:prstGeom>
          <a:noFill/>
        </p:spPr>
        <p:txBody>
          <a:bodyPr wrap="square" rtlCol="0">
            <a:spAutoFit/>
          </a:bodyPr>
          <a:lstStyle/>
          <a:p>
            <a:pPr algn="ctr"/>
            <a:r>
              <a:rPr kumimoji="1" lang="ja-JP" altLang="en-US" sz="4800" b="1">
                <a:solidFill>
                  <a:schemeClr val="accent6">
                    <a:lumMod val="60000"/>
                    <a:lumOff val="40000"/>
                  </a:schemeClr>
                </a:solidFill>
                <a:latin typeface="UD デジタル 教科書体 NP-B" panose="02020700000000000000" pitchFamily="18" charset="-128"/>
                <a:ea typeface="UD デジタル 教科書体 NP-B" panose="02020700000000000000" pitchFamily="18" charset="-128"/>
              </a:rPr>
              <a:t>保健の見方・考え方</a:t>
            </a:r>
          </a:p>
        </p:txBody>
      </p:sp>
      <p:sp>
        <p:nvSpPr>
          <p:cNvPr id="9" name="テキスト ボックス 8">
            <a:extLst>
              <a:ext uri="{FF2B5EF4-FFF2-40B4-BE49-F238E27FC236}">
                <a16:creationId xmlns:a16="http://schemas.microsoft.com/office/drawing/2014/main" id="{A2DBA808-6572-A3C5-4B92-F4642E2FDFFA}"/>
              </a:ext>
            </a:extLst>
          </p:cNvPr>
          <p:cNvSpPr txBox="1"/>
          <p:nvPr/>
        </p:nvSpPr>
        <p:spPr>
          <a:xfrm>
            <a:off x="952500" y="1227446"/>
            <a:ext cx="10753725" cy="2062103"/>
          </a:xfrm>
          <a:prstGeom prst="rect">
            <a:avLst/>
          </a:prstGeom>
          <a:noFill/>
        </p:spPr>
        <p:txBody>
          <a:bodyPr wrap="square" rtlCol="0">
            <a:spAutoFit/>
          </a:bodyPr>
          <a:lstStyle/>
          <a:p>
            <a:r>
              <a:rPr kumimoji="1" lang="ja-JP" altLang="en-US" sz="3200" dirty="0">
                <a:latin typeface="UD デジタル 教科書体 NP-B" panose="02020700000000000000" pitchFamily="18" charset="-128"/>
                <a:ea typeface="UD デジタル 教科書体 NP-B" panose="02020700000000000000" pitchFamily="18" charset="-128"/>
              </a:rPr>
              <a:t>個人及び社会生活における課題や情報を、健康や安全に関する原則や概念に着目して捉え、疾病等のリスクの軽減や生活の質の向上、健康を支える環境づくりと関連付けること。</a:t>
            </a:r>
          </a:p>
        </p:txBody>
      </p:sp>
      <p:sp>
        <p:nvSpPr>
          <p:cNvPr id="10" name="テキスト ボックス 9">
            <a:extLst>
              <a:ext uri="{FF2B5EF4-FFF2-40B4-BE49-F238E27FC236}">
                <a16:creationId xmlns:a16="http://schemas.microsoft.com/office/drawing/2014/main" id="{81342390-F7F6-1CB1-C7D7-37FBB72D982C}"/>
              </a:ext>
            </a:extLst>
          </p:cNvPr>
          <p:cNvSpPr txBox="1"/>
          <p:nvPr/>
        </p:nvSpPr>
        <p:spPr>
          <a:xfrm>
            <a:off x="952500" y="6156754"/>
            <a:ext cx="10829925" cy="369332"/>
          </a:xfrm>
          <a:prstGeom prst="rect">
            <a:avLst/>
          </a:prstGeom>
          <a:noFill/>
        </p:spPr>
        <p:txBody>
          <a:bodyPr wrap="square" rtlCol="0">
            <a:spAutoFit/>
          </a:bodyPr>
          <a:lstStyle/>
          <a:p>
            <a:pPr algn="r"/>
            <a:r>
              <a:rPr kumimoji="1" lang="ja-JP" altLang="en-US">
                <a:latin typeface="UD デジタル 教科書体 NP-B" panose="02020700000000000000" pitchFamily="18" charset="-128"/>
                <a:ea typeface="UD デジタル 教科書体 NP-B" panose="02020700000000000000" pitchFamily="18" charset="-128"/>
              </a:rPr>
              <a:t>（出典）</a:t>
            </a:r>
            <a:r>
              <a:rPr kumimoji="1" lang="zh-TW" altLang="en-US">
                <a:latin typeface="UD デジタル 教科書体 NP-B" panose="02020700000000000000" pitchFamily="18" charset="-128"/>
                <a:ea typeface="UD デジタル 教科書体 NP-B" panose="02020700000000000000" pitchFamily="18" charset="-128"/>
              </a:rPr>
              <a:t>小学校学習指導要領（平成</a:t>
            </a:r>
            <a:r>
              <a:rPr kumimoji="1" lang="en-US" altLang="zh-TW">
                <a:latin typeface="UD デジタル 教科書体 NP-B" panose="02020700000000000000" pitchFamily="18" charset="-128"/>
                <a:ea typeface="UD デジタル 教科書体 NP-B" panose="02020700000000000000" pitchFamily="18" charset="-128"/>
              </a:rPr>
              <a:t>29</a:t>
            </a:r>
            <a:r>
              <a:rPr kumimoji="1" lang="zh-TW" altLang="en-US">
                <a:latin typeface="UD デジタル 教科書体 NP-B" panose="02020700000000000000" pitchFamily="18" charset="-128"/>
                <a:ea typeface="UD デジタル 教科書体 NP-B" panose="02020700000000000000" pitchFamily="18" charset="-128"/>
              </a:rPr>
              <a:t>年告示）解説 体育編 </a:t>
            </a:r>
            <a:r>
              <a:rPr kumimoji="1" lang="en-US" altLang="zh-TW">
                <a:latin typeface="UD デジタル 教科書体 NP-B" panose="02020700000000000000" pitchFamily="18" charset="-128"/>
                <a:ea typeface="UD デジタル 教科書体 NP-B" panose="02020700000000000000" pitchFamily="18" charset="-128"/>
              </a:rPr>
              <a:t>p.18</a:t>
            </a:r>
            <a:endParaRPr kumimoji="1" lang="ja-JP" altLang="en-US">
              <a:latin typeface="UD デジタル 教科書体 NP-B" panose="02020700000000000000" pitchFamily="18" charset="-128"/>
              <a:ea typeface="UD デジタル 教科書体 NP-B" panose="02020700000000000000" pitchFamily="18" charset="-128"/>
            </a:endParaRPr>
          </a:p>
        </p:txBody>
      </p:sp>
      <p:sp>
        <p:nvSpPr>
          <p:cNvPr id="11" name="テキスト ボックス 10">
            <a:extLst>
              <a:ext uri="{FF2B5EF4-FFF2-40B4-BE49-F238E27FC236}">
                <a16:creationId xmlns:a16="http://schemas.microsoft.com/office/drawing/2014/main" id="{21ABF861-EB1E-DCB2-7FFF-3D4342914CA1}"/>
              </a:ext>
            </a:extLst>
          </p:cNvPr>
          <p:cNvSpPr txBox="1"/>
          <p:nvPr/>
        </p:nvSpPr>
        <p:spPr>
          <a:xfrm>
            <a:off x="570375" y="4163155"/>
            <a:ext cx="11212050" cy="1384995"/>
          </a:xfrm>
          <a:prstGeom prst="rect">
            <a:avLst/>
          </a:prstGeom>
          <a:noFill/>
        </p:spPr>
        <p:txBody>
          <a:bodyPr wrap="square" rtlCol="0">
            <a:spAutoFit/>
          </a:bodyPr>
          <a:lstStyle/>
          <a:p>
            <a:r>
              <a:rPr lang="ja-JP" altLang="en-US" sz="2800" dirty="0">
                <a:latin typeface="UD デジタル 教科書体 NP-B" panose="02020700000000000000" pitchFamily="18" charset="-128"/>
                <a:ea typeface="UD デジタル 教科書体 NP-B" panose="02020700000000000000" pitchFamily="18" charset="-128"/>
              </a:rPr>
              <a:t>①個人や社会の健康・安全に関する原則や概念に着目する</a:t>
            </a:r>
            <a:endParaRPr lang="en-US" altLang="ja-JP" sz="2800" dirty="0">
              <a:latin typeface="UD デジタル 教科書体 NP-B" panose="02020700000000000000" pitchFamily="18" charset="-128"/>
              <a:ea typeface="UD デジタル 教科書体 NP-B" panose="02020700000000000000" pitchFamily="18" charset="-128"/>
            </a:endParaRPr>
          </a:p>
          <a:p>
            <a:r>
              <a:rPr lang="ja-JP" altLang="en-US" sz="2800" dirty="0">
                <a:latin typeface="UD デジタル 教科書体 NP-B" panose="02020700000000000000" pitchFamily="18" charset="-128"/>
                <a:ea typeface="UD デジタル 教科書体 NP-B" panose="02020700000000000000" pitchFamily="18" charset="-128"/>
              </a:rPr>
              <a:t>②疾病や事故のリスクを軽減し、生活の質を向上させる方法を考える</a:t>
            </a:r>
            <a:endParaRPr lang="en-US" altLang="ja-JP" sz="2800" dirty="0">
              <a:latin typeface="UD デジタル 教科書体 NP-B" panose="02020700000000000000" pitchFamily="18" charset="-128"/>
              <a:ea typeface="UD デジタル 教科書体 NP-B" panose="02020700000000000000" pitchFamily="18" charset="-128"/>
            </a:endParaRPr>
          </a:p>
          <a:p>
            <a:r>
              <a:rPr lang="ja-JP" altLang="en-US" sz="2800" dirty="0">
                <a:latin typeface="UD デジタル 教科書体 NP-B" panose="02020700000000000000" pitchFamily="18" charset="-128"/>
                <a:ea typeface="UD デジタル 教科書体 NP-B" panose="02020700000000000000" pitchFamily="18" charset="-128"/>
              </a:rPr>
              <a:t>③健康を支える環境づくりと関連付けて考える</a:t>
            </a:r>
          </a:p>
        </p:txBody>
      </p:sp>
      <p:sp>
        <p:nvSpPr>
          <p:cNvPr id="12" name="矢印: 下 11">
            <a:extLst>
              <a:ext uri="{FF2B5EF4-FFF2-40B4-BE49-F238E27FC236}">
                <a16:creationId xmlns:a16="http://schemas.microsoft.com/office/drawing/2014/main" id="{82701BB8-8A9E-17D0-4A2F-8AF382A0D4E9}"/>
              </a:ext>
            </a:extLst>
          </p:cNvPr>
          <p:cNvSpPr/>
          <p:nvPr/>
        </p:nvSpPr>
        <p:spPr>
          <a:xfrm>
            <a:off x="5600700" y="3059953"/>
            <a:ext cx="990600" cy="83820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2950583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57D424E4D7FCB2439BB7F52C0CFF0137" ma:contentTypeVersion="10" ma:contentTypeDescription="新しいドキュメントを作成します。" ma:contentTypeScope="" ma:versionID="6513b2130359474447b78505e8d6d72f">
  <xsd:schema xmlns:xsd="http://www.w3.org/2001/XMLSchema" xmlns:xs="http://www.w3.org/2001/XMLSchema" xmlns:p="http://schemas.microsoft.com/office/2006/metadata/properties" xmlns:ns3="ebc3e0cc-bd37-4354-8cd6-acac4e671185" targetNamespace="http://schemas.microsoft.com/office/2006/metadata/properties" ma:root="true" ma:fieldsID="baeba1c6e29cb579299de922a89240c7" ns3:_="">
    <xsd:import namespace="ebc3e0cc-bd37-4354-8cd6-acac4e671185"/>
    <xsd:element name="properties">
      <xsd:complexType>
        <xsd:sequence>
          <xsd:element name="documentManagement">
            <xsd:complexType>
              <xsd:all>
                <xsd:element ref="ns3:MediaServiceDateTaken" minOccurs="0"/>
                <xsd:element ref="ns3:_activity" minOccurs="0"/>
                <xsd:element ref="ns3:MediaServiceMetadata" minOccurs="0"/>
                <xsd:element ref="ns3:MediaServiceFastMetadata" minOccurs="0"/>
                <xsd:element ref="ns3:MediaServiceSearchProperties" minOccurs="0"/>
                <xsd:element ref="ns3:MediaServiceObjectDetectorVersions" minOccurs="0"/>
                <xsd:element ref="ns3:MediaServiceSystemTags" minOccurs="0"/>
                <xsd:element ref="ns3:MediaServiceGenerationTime" minOccurs="0"/>
                <xsd:element ref="ns3:MediaServiceEventHashCode"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bc3e0cc-bd37-4354-8cd6-acac4e671185" elementFormDefault="qualified">
    <xsd:import namespace="http://schemas.microsoft.com/office/2006/documentManagement/types"/>
    <xsd:import namespace="http://schemas.microsoft.com/office/infopath/2007/PartnerControls"/>
    <xsd:element name="MediaServiceDateTaken" ma:index="8" nillable="true" ma:displayName="MediaServiceDateTaken" ma:hidden="true" ma:indexed="true" ma:internalName="MediaServiceDateTaken" ma:readOnly="true">
      <xsd:simpleType>
        <xsd:restriction base="dms:Text"/>
      </xsd:simpleType>
    </xsd:element>
    <xsd:element name="_activity" ma:index="9" nillable="true" ma:displayName="_activity" ma:hidden="true" ma:internalName="_activity">
      <xsd:simpleType>
        <xsd:restriction base="dms:Note"/>
      </xsd:simpleType>
    </xsd:element>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ebc3e0cc-bd37-4354-8cd6-acac4e671185" xsi:nil="true"/>
  </documentManagement>
</p:properties>
</file>

<file path=customXml/itemProps1.xml><?xml version="1.0" encoding="utf-8"?>
<ds:datastoreItem xmlns:ds="http://schemas.openxmlformats.org/officeDocument/2006/customXml" ds:itemID="{6E8C1B89-2C40-453E-8CA0-64E3D6892D39}">
  <ds:schemaRefs>
    <ds:schemaRef ds:uri="http://schemas.microsoft.com/sharepoint/v3/contenttype/forms"/>
  </ds:schemaRefs>
</ds:datastoreItem>
</file>

<file path=customXml/itemProps2.xml><?xml version="1.0" encoding="utf-8"?>
<ds:datastoreItem xmlns:ds="http://schemas.openxmlformats.org/officeDocument/2006/customXml" ds:itemID="{E6E5F4C0-D340-47C9-9184-322FD8D4C6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bc3e0cc-bd37-4354-8cd6-acac4e6711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26F89A9-C7F3-4FDF-9C74-83BC1B21D0D7}">
  <ds:schemaRefs>
    <ds:schemaRef ds:uri="http://purl.org/dc/elements/1.1/"/>
    <ds:schemaRef ds:uri="http://www.w3.org/XML/1998/namespace"/>
    <ds:schemaRef ds:uri="ebc3e0cc-bd37-4354-8cd6-acac4e671185"/>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530</TotalTime>
  <Words>1612</Words>
  <Application>Microsoft Office PowerPoint</Application>
  <PresentationFormat>Widescreen</PresentationFormat>
  <Paragraphs>92</Paragraphs>
  <Slides>15</Slides>
  <Notes>0</Notes>
  <HiddenSlides>14</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テーマ</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岡田憲典</dc:creator>
  <cp:lastModifiedBy>神山　康太</cp:lastModifiedBy>
  <cp:revision>6</cp:revision>
  <cp:lastPrinted>2025-03-04T08:47:11Z</cp:lastPrinted>
  <dcterms:created xsi:type="dcterms:W3CDTF">2025-03-04T08:46:47Z</dcterms:created>
  <dcterms:modified xsi:type="dcterms:W3CDTF">2025-03-13T07:52:05Z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0x01010057D424E4D7FCB2439BB7F52C0CFF0137</vt:lpwstr>
  </property>
</Properties>
</file>