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9" r:id="rId8"/>
    <p:sldId id="27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FC7"/>
    <a:srgbClr val="FFFFFF"/>
    <a:srgbClr val="F2F2F2"/>
    <a:srgbClr val="8B8CC4"/>
    <a:srgbClr val="6E6FA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4FCA6A-BAC3-4807-BB0C-F1B8F49CD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3A98BF-A6BD-4A09-A911-6DDFB8F0D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B729D2-12B6-42B7-9952-0738FA3D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E9FABC-E528-41D3-863F-BB24AC43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325E6D-6662-46AE-A56D-3D19EE79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69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67BDB9-4EA9-42C5-AE60-32AF6623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CABF47-F3E9-43DD-9B63-39420EA2D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A52721-8A9C-4405-9756-37820EAA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AA3B85-74E1-4477-9D86-74F6B1A9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999599-8339-4C7F-A46B-5B5605F0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67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8613B43-5B9C-4981-986A-91C1D134B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55B87F2-90E0-4F01-82E0-7B90ECDD2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E07B32-14DE-45A2-8F99-18A664DC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9D6F6B-B53D-4708-936D-849F1258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7D2B09-4969-4320-BCE5-ECFB8E51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56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D6F6B7-8653-4529-87A6-D5793293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783905-1BE8-4038-9526-CC25AEFD6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CB6D411-77B1-48F8-8773-0F82A785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2711A8-746B-4C9E-84B4-3D1C7D96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DA2579-6B5C-47DA-9694-89C429D2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865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DA4E14-E357-49D4-9D54-0892EEAF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6C2F651-CB41-4728-9A0D-851666F7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3D98D7-D862-4C0B-BED5-F69D27ED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CFC92A-8820-4B72-9278-CCAC4892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30B31A-223F-4FAB-822B-E1CA2D0B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922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C4EF6-070A-4CFB-81BC-4B562AFA8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AE430E6-5D15-4146-861C-6BA096E1C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0549463-EC3D-4326-9332-86896DABB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5E00DC-8B07-4C53-8BAA-1BD52422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7D10D5-EF08-4460-9EFF-7678218F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BD4FDF-2436-43E8-868B-2DF77161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17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961ECA-75F0-479A-87D1-7CC025D7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BDD6D5F-03DC-4BF3-A0B7-73FE8947E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5E98A2A-34B2-42B3-AD15-3B3756D19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8C7DFDB-C401-4C34-86D1-24483B735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D881632-BF72-4DE8-A57B-C122EBEA8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2EFC19-8FDF-4BE8-8EC9-8128F08B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1B531F-C9C0-4DD6-BAD0-604BB4F8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DB6D74-A410-4475-98E8-14D2A989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629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649655-0249-4F41-8FD7-8B6D8786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24A8E3-D51D-4489-BEED-CCAC39D24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2FE1A8E-E95A-4B34-93A1-691961FA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36AE1A8-E327-4CA1-BC40-4C59FBB6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54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76BF1EF-4F3B-4A44-8E6C-12DD184D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1FA6C71-A6E5-4656-9CCB-A35F2D499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9906A7-8C10-4511-9D39-728BFE1F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94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191DD3-B258-4A11-A9EF-4F065F77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7F9B16-048A-40CC-A6C7-68AC4AC7E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D4AA07-10AA-4164-BEB5-A9F34EEFF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F14809C-B3B2-455B-B4F7-EC78E9D9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C2A48B-6036-4C89-889B-B187EF7B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3BAA5B-9690-4A8B-AC09-58DDC9F19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9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33F31-B563-41A3-800F-464DE6C4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1DC8AE3-6E0D-44F7-A924-19FBBE5A7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599483-A92C-41AB-B38B-C536E676B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72FBF1-D238-4C62-88FE-3D48F495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549F8D-E05C-4F2F-A3F5-7AA3D8D3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700310-A769-41C5-926F-91223A98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569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95741-04C8-4199-92FF-A04CBA0F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D88866A-7F63-463A-BF7F-3A6790FDE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5DC3321-7001-442C-8C8A-A6EF13856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92263-9BF8-4210-A3ED-E7204FAFE0FD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77684F-6378-4455-B1CB-8C0949CAA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53EA24-864D-4A81-AA1B-1BF12273F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FC2E8-5DAD-4ED7-A60A-7712F9372A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098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news.microsoft.com/ja-jp/2023/03/28/230328-welcome-to-the-new-era-of-microsoft-teams/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EEF37D28-F952-40B0-AAAE-AD72F1F9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39" b="180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9121021-1D0A-4930-AAD3-7F1ED068741E}"/>
              </a:ext>
            </a:extLst>
          </p:cNvPr>
          <p:cNvSpPr txBox="1"/>
          <p:nvPr/>
        </p:nvSpPr>
        <p:spPr>
          <a:xfrm>
            <a:off x="3557484" y="4032217"/>
            <a:ext cx="50770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900" dirty="0">
                <a:ln w="762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Impact" panose="020B0806030902050204" pitchFamily="34" charset="0"/>
              </a:rPr>
              <a:t>10</a:t>
            </a:r>
            <a:r>
              <a:rPr kumimoji="1" lang="ja-JP" altLang="en-US" sz="19900" b="1" dirty="0">
                <a:ln w="762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D7D9B6-8E00-448D-B538-DCD3D307149A}"/>
              </a:ext>
            </a:extLst>
          </p:cNvPr>
          <p:cNvSpPr txBox="1"/>
          <p:nvPr/>
        </p:nvSpPr>
        <p:spPr>
          <a:xfrm>
            <a:off x="0" y="-70801"/>
            <a:ext cx="12192000" cy="3014671"/>
          </a:xfrm>
          <a:prstGeom prst="rect">
            <a:avLst/>
          </a:prstGeom>
          <a:solidFill>
            <a:srgbClr val="F2F2F2">
              <a:alpha val="85098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9600" b="1" dirty="0">
                <a:ln w="38100">
                  <a:solidFill>
                    <a:schemeClr val="tx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年度当初に確認したい</a:t>
            </a:r>
            <a:endParaRPr lang="en-US" altLang="ja-JP" sz="9600" b="1" dirty="0">
              <a:ln w="38100">
                <a:solidFill>
                  <a:schemeClr val="tx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90000"/>
              </a:lnSpc>
            </a:pPr>
            <a:r>
              <a:rPr lang="en-US" altLang="ja-JP" sz="11500" b="1" dirty="0">
                <a:ln w="38100">
                  <a:solidFill>
                    <a:schemeClr val="tx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9600" b="1" dirty="0">
                <a:ln w="38100">
                  <a:solidFill>
                    <a:schemeClr val="tx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の使い方</a:t>
            </a:r>
            <a:endParaRPr lang="en-US" altLang="ja-JP" sz="9600" b="1" dirty="0">
              <a:ln w="38100">
                <a:solidFill>
                  <a:schemeClr val="tx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2344E5-6564-9D18-1D91-98E34EC1C846}"/>
              </a:ext>
            </a:extLst>
          </p:cNvPr>
          <p:cNvSpPr txBox="1"/>
          <p:nvPr/>
        </p:nvSpPr>
        <p:spPr>
          <a:xfrm>
            <a:off x="1912449" y="2715327"/>
            <a:ext cx="83670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0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kumimoji="1" lang="en-US" altLang="ja-JP" sz="100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kumimoji="1" lang="ja-JP" altLang="en-US" sz="10000" b="1" dirty="0">
                <a:ln w="19050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対応</a:t>
            </a:r>
          </a:p>
        </p:txBody>
      </p:sp>
    </p:spTree>
    <p:extLst>
      <p:ext uri="{BB962C8B-B14F-4D97-AF65-F5344CB8AC3E}">
        <p14:creationId xmlns:p14="http://schemas.microsoft.com/office/powerpoint/2010/main" val="289178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⑤クロス投稿</a:t>
            </a: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（投稿についてその④）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181744"/>
            <a:ext cx="12192000" cy="6956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複数のチームやチャネルに同じメッセージを投稿できます！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7763295-FF18-DCE8-6595-E8A8CBD57E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75" y="3313832"/>
            <a:ext cx="5833811" cy="2400370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0D5F330-A3F8-4C3B-85B6-9EE963C5D723}"/>
              </a:ext>
            </a:extLst>
          </p:cNvPr>
          <p:cNvSpPr>
            <a:spLocks noChangeAspect="1"/>
          </p:cNvSpPr>
          <p:nvPr/>
        </p:nvSpPr>
        <p:spPr>
          <a:xfrm>
            <a:off x="5139227" y="3406415"/>
            <a:ext cx="252962" cy="2825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77E840F-D0DA-4E58-B1A3-F3FA1C5C0652}"/>
              </a:ext>
            </a:extLst>
          </p:cNvPr>
          <p:cNvSpPr>
            <a:spLocks/>
          </p:cNvSpPr>
          <p:nvPr/>
        </p:nvSpPr>
        <p:spPr>
          <a:xfrm>
            <a:off x="4123870" y="4683507"/>
            <a:ext cx="930268" cy="204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吹き出し: 線 23">
            <a:extLst>
              <a:ext uri="{FF2B5EF4-FFF2-40B4-BE49-F238E27FC236}">
                <a16:creationId xmlns:a16="http://schemas.microsoft.com/office/drawing/2014/main" id="{7C05DDBB-42EA-439F-92E4-77D0CB693EFF}"/>
              </a:ext>
            </a:extLst>
          </p:cNvPr>
          <p:cNvSpPr/>
          <p:nvPr/>
        </p:nvSpPr>
        <p:spPr>
          <a:xfrm>
            <a:off x="111874" y="6059200"/>
            <a:ext cx="11099223" cy="405981"/>
          </a:xfrm>
          <a:prstGeom prst="borderCallout1">
            <a:avLst>
              <a:gd name="adj1" fmla="val 2634"/>
              <a:gd name="adj2" fmla="val 38916"/>
              <a:gd name="adj3" fmla="val -95691"/>
              <a:gd name="adj4" fmla="val 33674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＊新</a:t>
            </a:r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では、クロス投稿を使って添付ファイル付きの投稿はでき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るようになりました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F796F890-9B7A-4EEA-8021-7C1F54028C48}"/>
              </a:ext>
            </a:extLst>
          </p:cNvPr>
          <p:cNvSpPr txBox="1">
            <a:spLocks/>
          </p:cNvSpPr>
          <p:nvPr/>
        </p:nvSpPr>
        <p:spPr>
          <a:xfrm>
            <a:off x="4651049" y="3321619"/>
            <a:ext cx="490766" cy="481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412A00A6-4278-4406-A8B1-C3229E528728}"/>
              </a:ext>
            </a:extLst>
          </p:cNvPr>
          <p:cNvSpPr txBox="1">
            <a:spLocks/>
          </p:cNvSpPr>
          <p:nvPr/>
        </p:nvSpPr>
        <p:spPr>
          <a:xfrm>
            <a:off x="3559834" y="4511574"/>
            <a:ext cx="696410" cy="544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2EC904-CF6B-CB0A-B922-CDB792265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5" y="2026939"/>
            <a:ext cx="2876951" cy="743054"/>
          </a:xfrm>
          <a:prstGeom prst="rect">
            <a:avLst/>
          </a:prstGeom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8F2DB3BC-73D6-60DC-404B-5734ABD6CAD1}"/>
              </a:ext>
            </a:extLst>
          </p:cNvPr>
          <p:cNvSpPr/>
          <p:nvPr/>
        </p:nvSpPr>
        <p:spPr>
          <a:xfrm>
            <a:off x="3117590" y="1938324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9316A2D-BC31-D246-35DC-BA611AB4C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6664" y="2026940"/>
            <a:ext cx="958870" cy="7430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72DD933-F1B9-5149-73A1-BCF01C3047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2330" y="3309403"/>
            <a:ext cx="3094580" cy="2399243"/>
          </a:xfrm>
          <a:prstGeom prst="rect">
            <a:avLst/>
          </a:prstGeom>
        </p:spPr>
      </p:pic>
      <p:sp>
        <p:nvSpPr>
          <p:cNvPr id="20" name="吹き出し: 線 19">
            <a:extLst>
              <a:ext uri="{FF2B5EF4-FFF2-40B4-BE49-F238E27FC236}">
                <a16:creationId xmlns:a16="http://schemas.microsoft.com/office/drawing/2014/main" id="{757C5368-A0A3-4111-9582-4CA4934668E7}"/>
              </a:ext>
            </a:extLst>
          </p:cNvPr>
          <p:cNvSpPr/>
          <p:nvPr/>
        </p:nvSpPr>
        <p:spPr>
          <a:xfrm>
            <a:off x="9233554" y="3309199"/>
            <a:ext cx="2708927" cy="2407051"/>
          </a:xfrm>
          <a:prstGeom prst="borderCallout1">
            <a:avLst>
              <a:gd name="adj1" fmla="val 38448"/>
              <a:gd name="adj2" fmla="val -116"/>
              <a:gd name="adj3" fmla="val 60209"/>
              <a:gd name="adj4" fmla="val -87638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D77C903-8BFE-A092-7C22-525F291A98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3359" y="3376073"/>
            <a:ext cx="2289315" cy="2306400"/>
          </a:xfrm>
          <a:prstGeom prst="rect">
            <a:avLst/>
          </a:prstGeom>
        </p:spPr>
      </p:pic>
      <p:sp>
        <p:nvSpPr>
          <p:cNvPr id="25" name="矢印: 右 24">
            <a:extLst>
              <a:ext uri="{FF2B5EF4-FFF2-40B4-BE49-F238E27FC236}">
                <a16:creationId xmlns:a16="http://schemas.microsoft.com/office/drawing/2014/main" id="{E2533AB6-3D3B-7710-CDE3-05430661842A}"/>
              </a:ext>
            </a:extLst>
          </p:cNvPr>
          <p:cNvSpPr/>
          <p:nvPr/>
        </p:nvSpPr>
        <p:spPr>
          <a:xfrm>
            <a:off x="5144159" y="1927232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C7B64D5-9B5D-6D55-F0EB-898FAA0309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233" y="2026940"/>
            <a:ext cx="2953957" cy="745064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74B51EF5-8405-5A67-2324-C38B2E62084A}"/>
              </a:ext>
            </a:extLst>
          </p:cNvPr>
          <p:cNvSpPr/>
          <p:nvPr/>
        </p:nvSpPr>
        <p:spPr>
          <a:xfrm>
            <a:off x="9214624" y="1938323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42940ED2-8B20-EC86-3C03-5E1E395CAB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216" y="2056542"/>
            <a:ext cx="735497" cy="732993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3EF090A1-ADFB-EA81-1E57-B50D436BB3F0}"/>
              </a:ext>
            </a:extLst>
          </p:cNvPr>
          <p:cNvSpPr>
            <a:spLocks noChangeAspect="1"/>
          </p:cNvSpPr>
          <p:nvPr/>
        </p:nvSpPr>
        <p:spPr>
          <a:xfrm>
            <a:off x="6264978" y="4783905"/>
            <a:ext cx="512665" cy="5473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タイトル 1">
            <a:extLst>
              <a:ext uri="{FF2B5EF4-FFF2-40B4-BE49-F238E27FC236}">
                <a16:creationId xmlns:a16="http://schemas.microsoft.com/office/drawing/2014/main" id="{FD54B998-913C-2ADA-48A6-1CB4B108F547}"/>
              </a:ext>
            </a:extLst>
          </p:cNvPr>
          <p:cNvSpPr txBox="1">
            <a:spLocks/>
          </p:cNvSpPr>
          <p:nvPr/>
        </p:nvSpPr>
        <p:spPr>
          <a:xfrm>
            <a:off x="5954860" y="4343221"/>
            <a:ext cx="696410" cy="544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0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⑥共同編集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181744"/>
            <a:ext cx="12192000" cy="1938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同じファイルを同時に複数で編集できます！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・他の人が開いていても自分の編集したい箇所を編集できる。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・同時に編集できるので、意見の集約、グループワークで便利。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234F449-3B4E-41DB-9148-A0AD4FE76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020" y="6235700"/>
            <a:ext cx="4369593" cy="514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編集後は</a:t>
            </a:r>
            <a:r>
              <a: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自動で保存</a:t>
            </a: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される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DFB628E6-C1B0-4887-A9CB-B6ED2D1401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5926"/>
            <a:ext cx="6868838" cy="1828112"/>
          </a:xfrm>
          <a:prstGeom prst="rect">
            <a:avLst/>
          </a:prstGeom>
        </p:spPr>
      </p:pic>
      <p:pic>
        <p:nvPicPr>
          <p:cNvPr id="22" name="図 21" descr="グラフィカル ユーザー インターフェイス, アプリケーション, テーブル, Excel&#10;&#10;自動的に生成された説明">
            <a:extLst>
              <a:ext uri="{FF2B5EF4-FFF2-40B4-BE49-F238E27FC236}">
                <a16:creationId xmlns:a16="http://schemas.microsoft.com/office/drawing/2014/main" id="{3F1E7589-B581-40A6-AE6F-7EB8AEFC28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3154867"/>
            <a:ext cx="5105400" cy="3705806"/>
          </a:xfrm>
          <a:prstGeom prst="rect">
            <a:avLst/>
          </a:prstGeom>
        </p:spPr>
      </p:pic>
      <p:sp>
        <p:nvSpPr>
          <p:cNvPr id="25" name="コンテンツ プレースホルダー 2">
            <a:extLst>
              <a:ext uri="{FF2B5EF4-FFF2-40B4-BE49-F238E27FC236}">
                <a16:creationId xmlns:a16="http://schemas.microsoft.com/office/drawing/2014/main" id="{6875AB0D-FE91-4731-81AE-E008EB380B61}"/>
              </a:ext>
            </a:extLst>
          </p:cNvPr>
          <p:cNvSpPr txBox="1">
            <a:spLocks/>
          </p:cNvSpPr>
          <p:nvPr/>
        </p:nvSpPr>
        <p:spPr>
          <a:xfrm>
            <a:off x="0" y="4995735"/>
            <a:ext cx="4448176" cy="107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ファイル名をクリックすると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内でファイルを開ける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矢印: 上向き折線 25">
            <a:extLst>
              <a:ext uri="{FF2B5EF4-FFF2-40B4-BE49-F238E27FC236}">
                <a16:creationId xmlns:a16="http://schemas.microsoft.com/office/drawing/2014/main" id="{62A5E9DF-0F13-4CA8-BFA8-DC1E0DAFC0FA}"/>
              </a:ext>
            </a:extLst>
          </p:cNvPr>
          <p:cNvSpPr/>
          <p:nvPr/>
        </p:nvSpPr>
        <p:spPr>
          <a:xfrm rot="5400000">
            <a:off x="5173091" y="4444431"/>
            <a:ext cx="902103" cy="2351935"/>
          </a:xfrm>
          <a:prstGeom prst="bentUpArrow">
            <a:avLst>
              <a:gd name="adj1" fmla="val 32372"/>
              <a:gd name="adj2" fmla="val 44351"/>
              <a:gd name="adj3" fmla="val 50000"/>
            </a:avLst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267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1974ECE-7493-2A58-9A57-0015E441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438" y="2572792"/>
            <a:ext cx="6555434" cy="2727004"/>
          </a:xfrm>
          <a:prstGeom prst="rect">
            <a:avLst/>
          </a:prstGeom>
        </p:spPr>
      </p:pic>
      <p:pic>
        <p:nvPicPr>
          <p:cNvPr id="5" name="コンテンツ プレースホルダー 1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609B29CC-1A58-D061-92B5-13EFB9FD9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437" y="1216283"/>
            <a:ext cx="3806007" cy="118187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⑦アクティビティとバナー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213212"/>
            <a:ext cx="5510663" cy="15857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通知の仕方を変更して、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メッセージの見逃しを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減らしましょう！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F5A7056-8A2A-4714-88AC-1F742CF7132E}"/>
              </a:ext>
            </a:extLst>
          </p:cNvPr>
          <p:cNvSpPr/>
          <p:nvPr/>
        </p:nvSpPr>
        <p:spPr>
          <a:xfrm>
            <a:off x="457061" y="3231749"/>
            <a:ext cx="952319" cy="35027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kern="100">
                <a:effectLst/>
                <a:ea typeface="游明朝" panose="02020400000000000000" pitchFamily="18" charset="-128"/>
                <a:cs typeface="Arial" panose="020B0604020202020204" pitchFamily="34" charset="0"/>
              </a:rPr>
              <a:t> </a:t>
            </a:r>
            <a:endParaRPr lang="ja-JP" sz="1050" kern="100">
              <a:effectLst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15AA8CCB-29C0-4D4F-92BF-1EF96D7423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241" y="3284455"/>
            <a:ext cx="799465" cy="3389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543B81C-70A6-4D74-883E-120AD10341A8}"/>
              </a:ext>
            </a:extLst>
          </p:cNvPr>
          <p:cNvSpPr/>
          <p:nvPr/>
        </p:nvSpPr>
        <p:spPr>
          <a:xfrm>
            <a:off x="490716" y="3260325"/>
            <a:ext cx="844718" cy="6759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A6A6993-3777-4134-810F-945B3F0F43CF}"/>
              </a:ext>
            </a:extLst>
          </p:cNvPr>
          <p:cNvSpPr/>
          <p:nvPr/>
        </p:nvSpPr>
        <p:spPr>
          <a:xfrm>
            <a:off x="1481151" y="3234287"/>
            <a:ext cx="3148149" cy="14231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kern="100">
                <a:effectLst/>
                <a:ea typeface="游明朝" panose="02020400000000000000" pitchFamily="18" charset="-128"/>
                <a:cs typeface="Arial" panose="020B0604020202020204" pitchFamily="34" charset="0"/>
              </a:rPr>
              <a:t> </a:t>
            </a:r>
            <a:endParaRPr lang="ja-JP" sz="1050" kern="100">
              <a:effectLst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3" name="図 12" descr="グラフィカル ユーザー インターフェイス, アプリケーション, Teams&#10;&#10;自動的に生成された説明">
            <a:extLst>
              <a:ext uri="{FF2B5EF4-FFF2-40B4-BE49-F238E27FC236}">
                <a16:creationId xmlns:a16="http://schemas.microsoft.com/office/drawing/2014/main" id="{FE86DAA6-8E46-40A4-A9CC-FBCE261CC4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5" t="53120"/>
          <a:stretch/>
        </p:blipFill>
        <p:spPr bwMode="auto">
          <a:xfrm>
            <a:off x="1529411" y="3259053"/>
            <a:ext cx="3029971" cy="1354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9A15EA2-E7E1-4EA0-B0F0-989399AAE2FD}"/>
              </a:ext>
            </a:extLst>
          </p:cNvPr>
          <p:cNvSpPr/>
          <p:nvPr/>
        </p:nvSpPr>
        <p:spPr>
          <a:xfrm>
            <a:off x="1623392" y="3305407"/>
            <a:ext cx="2935990" cy="8920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A51EBC-B11F-6F2A-7A37-0963A98310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622" y="2572792"/>
            <a:ext cx="5759340" cy="4171601"/>
          </a:xfrm>
          <a:prstGeom prst="rect">
            <a:avLst/>
          </a:prstGeom>
        </p:spPr>
      </p:pic>
      <p:sp>
        <p:nvSpPr>
          <p:cNvPr id="16" name="テキスト ボックス 34">
            <a:extLst>
              <a:ext uri="{FF2B5EF4-FFF2-40B4-BE49-F238E27FC236}">
                <a16:creationId xmlns:a16="http://schemas.microsoft.com/office/drawing/2014/main" id="{EF863EE5-A444-4E47-BAD6-E8A511BB49B1}"/>
              </a:ext>
            </a:extLst>
          </p:cNvPr>
          <p:cNvSpPr txBox="1"/>
          <p:nvPr/>
        </p:nvSpPr>
        <p:spPr>
          <a:xfrm>
            <a:off x="-41781" y="2720011"/>
            <a:ext cx="2256992" cy="56444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altLang="en-US" sz="28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アクティビティ</a:t>
            </a:r>
            <a:endParaRPr lang="ja-JP" sz="1600" b="1" kern="100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35">
            <a:extLst>
              <a:ext uri="{FF2B5EF4-FFF2-40B4-BE49-F238E27FC236}">
                <a16:creationId xmlns:a16="http://schemas.microsoft.com/office/drawing/2014/main" id="{AB70102C-C6DF-4414-82D9-F3246BE79F0D}"/>
              </a:ext>
            </a:extLst>
          </p:cNvPr>
          <p:cNvSpPr txBox="1"/>
          <p:nvPr/>
        </p:nvSpPr>
        <p:spPr>
          <a:xfrm>
            <a:off x="2578707" y="2728699"/>
            <a:ext cx="1284230" cy="50717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2800" b="1" kern="10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バナー</a:t>
            </a:r>
            <a:endParaRPr lang="ja-JP" sz="1600" b="1" kern="100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29EDB6C4-101C-4200-83E2-F7FCDE09D2F4}"/>
              </a:ext>
            </a:extLst>
          </p:cNvPr>
          <p:cNvSpPr>
            <a:spLocks/>
          </p:cNvSpPr>
          <p:nvPr/>
        </p:nvSpPr>
        <p:spPr>
          <a:xfrm>
            <a:off x="6011691" y="1329703"/>
            <a:ext cx="378711" cy="3636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F8D56630-3DBB-41C0-8537-6D329F3C23A7}"/>
              </a:ext>
            </a:extLst>
          </p:cNvPr>
          <p:cNvSpPr>
            <a:spLocks/>
          </p:cNvSpPr>
          <p:nvPr/>
        </p:nvSpPr>
        <p:spPr>
          <a:xfrm>
            <a:off x="5050038" y="2027403"/>
            <a:ext cx="791724" cy="3181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B4BFEF7B-4CB2-4599-A3F7-943F0DA301B5}"/>
              </a:ext>
            </a:extLst>
          </p:cNvPr>
          <p:cNvSpPr>
            <a:spLocks/>
          </p:cNvSpPr>
          <p:nvPr/>
        </p:nvSpPr>
        <p:spPr>
          <a:xfrm>
            <a:off x="4827898" y="3356963"/>
            <a:ext cx="874633" cy="173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C429622-9883-430E-94F3-7A832A766ABD}"/>
              </a:ext>
            </a:extLst>
          </p:cNvPr>
          <p:cNvSpPr>
            <a:spLocks/>
          </p:cNvSpPr>
          <p:nvPr/>
        </p:nvSpPr>
        <p:spPr>
          <a:xfrm>
            <a:off x="10066292" y="3002233"/>
            <a:ext cx="1721155" cy="3248938"/>
          </a:xfrm>
          <a:prstGeom prst="roundRect">
            <a:avLst>
              <a:gd name="adj" fmla="val 668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20C1E675-210F-424F-B2E9-1D0A1BDF18E6}"/>
              </a:ext>
            </a:extLst>
          </p:cNvPr>
          <p:cNvSpPr txBox="1">
            <a:spLocks/>
          </p:cNvSpPr>
          <p:nvPr/>
        </p:nvSpPr>
        <p:spPr>
          <a:xfrm>
            <a:off x="5435361" y="1234684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5C0605F0-B99A-41E4-9A2E-25566967C6E8}"/>
              </a:ext>
            </a:extLst>
          </p:cNvPr>
          <p:cNvSpPr txBox="1">
            <a:spLocks/>
          </p:cNvSpPr>
          <p:nvPr/>
        </p:nvSpPr>
        <p:spPr>
          <a:xfrm>
            <a:off x="4692103" y="1558825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7C2CC63F-46A8-4C87-B4C6-A86C4934CA87}"/>
              </a:ext>
            </a:extLst>
          </p:cNvPr>
          <p:cNvSpPr txBox="1">
            <a:spLocks/>
          </p:cNvSpPr>
          <p:nvPr/>
        </p:nvSpPr>
        <p:spPr>
          <a:xfrm>
            <a:off x="4473708" y="2904663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DEAED938-7593-48D3-B58F-F1EC43A239B5}"/>
              </a:ext>
            </a:extLst>
          </p:cNvPr>
          <p:cNvSpPr txBox="1">
            <a:spLocks/>
          </p:cNvSpPr>
          <p:nvPr/>
        </p:nvSpPr>
        <p:spPr>
          <a:xfrm>
            <a:off x="9562311" y="2628649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④</a:t>
            </a:r>
            <a:endParaRPr lang="en-US" altLang="ja-JP" sz="4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4" name="吹き出し: 線 33">
            <a:extLst>
              <a:ext uri="{FF2B5EF4-FFF2-40B4-BE49-F238E27FC236}">
                <a16:creationId xmlns:a16="http://schemas.microsoft.com/office/drawing/2014/main" id="{EFF0B6DD-FE4F-4462-85A1-BF39B878D81A}"/>
              </a:ext>
            </a:extLst>
          </p:cNvPr>
          <p:cNvSpPr/>
          <p:nvPr/>
        </p:nvSpPr>
        <p:spPr>
          <a:xfrm>
            <a:off x="8700147" y="113607"/>
            <a:ext cx="3398150" cy="2284554"/>
          </a:xfrm>
          <a:prstGeom prst="borderCallout1">
            <a:avLst>
              <a:gd name="adj1" fmla="val 100745"/>
              <a:gd name="adj2" fmla="val 76787"/>
              <a:gd name="adj3" fmla="val 107062"/>
              <a:gd name="adj4" fmla="val 78271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一般の設定は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・通知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・不在時のアクティビティ～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・チャットメッセージの通知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→オフがおすすめ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413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0482D30-59C7-4816-828E-C8F39C3496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94" y="2855741"/>
            <a:ext cx="3173372" cy="29861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⑧チャネル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002196"/>
            <a:ext cx="12192000" cy="1853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チーム内で目的に応じて小グループ（チャネル）を作りましょう！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標準：チーム内のメンバー全員が見ることができる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プライベート：限定されたメンバーだけが見ることができる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8C9BB6-A8D7-406A-953B-B211A48CF8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601" y="2855741"/>
            <a:ext cx="3065037" cy="2986109"/>
          </a:xfrm>
          <a:prstGeom prst="rect">
            <a:avLst/>
          </a:prstGeom>
        </p:spPr>
      </p:pic>
      <p:sp>
        <p:nvSpPr>
          <p:cNvPr id="39" name="吹き出し: 線 38">
            <a:extLst>
              <a:ext uri="{FF2B5EF4-FFF2-40B4-BE49-F238E27FC236}">
                <a16:creationId xmlns:a16="http://schemas.microsoft.com/office/drawing/2014/main" id="{5506C6D9-F281-4B54-9D94-8D7B03E3379C}"/>
              </a:ext>
            </a:extLst>
          </p:cNvPr>
          <p:cNvSpPr/>
          <p:nvPr/>
        </p:nvSpPr>
        <p:spPr>
          <a:xfrm>
            <a:off x="8270481" y="2855741"/>
            <a:ext cx="3848156" cy="1477109"/>
          </a:xfrm>
          <a:prstGeom prst="borderCallout1">
            <a:avLst>
              <a:gd name="adj1" fmla="val 85305"/>
              <a:gd name="adj2" fmla="val -32"/>
              <a:gd name="adj3" fmla="val 97413"/>
              <a:gd name="adj4" fmla="val -12074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9645577-6FA9-4E30-8C96-AC0EA4270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158" y="2933290"/>
            <a:ext cx="3711851" cy="917420"/>
          </a:xfrm>
          <a:prstGeom prst="rect">
            <a:avLst/>
          </a:prstGeom>
        </p:spPr>
      </p:pic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2F66F55C-6B0C-4D35-8409-B48B6CF94AF7}"/>
              </a:ext>
            </a:extLst>
          </p:cNvPr>
          <p:cNvSpPr txBox="1">
            <a:spLocks/>
          </p:cNvSpPr>
          <p:nvPr/>
        </p:nvSpPr>
        <p:spPr>
          <a:xfrm>
            <a:off x="99521" y="5855804"/>
            <a:ext cx="4129118" cy="107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チーム名横の「</a:t>
            </a:r>
            <a:r>
              <a:rPr lang="en-US" altLang="ja-JP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」を選択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r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→チャネルを追加を選択</a:t>
            </a:r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739A7E40-E8F1-465A-A17C-D425ED07A2CC}"/>
              </a:ext>
            </a:extLst>
          </p:cNvPr>
          <p:cNvSpPr txBox="1">
            <a:spLocks/>
          </p:cNvSpPr>
          <p:nvPr/>
        </p:nvSpPr>
        <p:spPr>
          <a:xfrm>
            <a:off x="4389120" y="5855803"/>
            <a:ext cx="3807999" cy="107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チャネル名、説明</a:t>
            </a:r>
            <a:r>
              <a:rPr lang="ja-JP" altLang="en-US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（省略可）</a:t>
            </a:r>
            <a:endParaRPr lang="en-US" altLang="ja-JP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を入力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矢印: 右 36">
            <a:extLst>
              <a:ext uri="{FF2B5EF4-FFF2-40B4-BE49-F238E27FC236}">
                <a16:creationId xmlns:a16="http://schemas.microsoft.com/office/drawing/2014/main" id="{6BB9528A-F065-410C-BA39-5ECF5B49FEC6}"/>
              </a:ext>
            </a:extLst>
          </p:cNvPr>
          <p:cNvSpPr/>
          <p:nvPr/>
        </p:nvSpPr>
        <p:spPr>
          <a:xfrm>
            <a:off x="3833414" y="3929900"/>
            <a:ext cx="790449" cy="956603"/>
          </a:xfrm>
          <a:prstGeom prst="rightArrow">
            <a:avLst/>
          </a:prstGeom>
          <a:solidFill>
            <a:srgbClr val="5B5FC7"/>
          </a:solidFill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コンテンツ プレースホルダー 2">
            <a:extLst>
              <a:ext uri="{FF2B5EF4-FFF2-40B4-BE49-F238E27FC236}">
                <a16:creationId xmlns:a16="http://schemas.microsoft.com/office/drawing/2014/main" id="{77548B29-12B0-4AEE-869E-79B59A47E9ED}"/>
              </a:ext>
            </a:extLst>
          </p:cNvPr>
          <p:cNvSpPr txBox="1">
            <a:spLocks/>
          </p:cNvSpPr>
          <p:nvPr/>
        </p:nvSpPr>
        <p:spPr>
          <a:xfrm>
            <a:off x="8270481" y="4410140"/>
            <a:ext cx="3807999" cy="1075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プライバシーの設定</a:t>
            </a:r>
            <a:endParaRPr lang="en-US" altLang="ja-JP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C8816E2-26CB-4744-BAAD-6CD77B89FB4F}"/>
              </a:ext>
            </a:extLst>
          </p:cNvPr>
          <p:cNvSpPr/>
          <p:nvPr/>
        </p:nvSpPr>
        <p:spPr>
          <a:xfrm>
            <a:off x="8290558" y="4886503"/>
            <a:ext cx="3807999" cy="943059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＊プライベートチャネルは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１チームあたり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こまで</a:t>
            </a:r>
            <a:endParaRPr kumimoji="1"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70DEBBB-14F8-39A6-8238-C665F93BB706}"/>
              </a:ext>
            </a:extLst>
          </p:cNvPr>
          <p:cNvSpPr/>
          <p:nvPr/>
        </p:nvSpPr>
        <p:spPr>
          <a:xfrm>
            <a:off x="3435926" y="2907972"/>
            <a:ext cx="314839" cy="2896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1053C58-3E49-29B9-65C8-E7353A73049B}"/>
              </a:ext>
            </a:extLst>
          </p:cNvPr>
          <p:cNvSpPr/>
          <p:nvPr/>
        </p:nvSpPr>
        <p:spPr>
          <a:xfrm>
            <a:off x="2059049" y="3915675"/>
            <a:ext cx="1271583" cy="3379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15AD5F7-DAB8-191E-AA67-99BD7FF02D7A}"/>
              </a:ext>
            </a:extLst>
          </p:cNvPr>
          <p:cNvSpPr txBox="1">
            <a:spLocks/>
          </p:cNvSpPr>
          <p:nvPr/>
        </p:nvSpPr>
        <p:spPr>
          <a:xfrm>
            <a:off x="2859595" y="2841787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50F0968B-ABA3-1127-32C9-9A18285C643B}"/>
              </a:ext>
            </a:extLst>
          </p:cNvPr>
          <p:cNvSpPr txBox="1">
            <a:spLocks/>
          </p:cNvSpPr>
          <p:nvPr/>
        </p:nvSpPr>
        <p:spPr>
          <a:xfrm>
            <a:off x="1482719" y="3915675"/>
            <a:ext cx="576330" cy="57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F68D818-467A-6F07-E2C3-6357C182AF30}"/>
              </a:ext>
            </a:extLst>
          </p:cNvPr>
          <p:cNvSpPr/>
          <p:nvPr/>
        </p:nvSpPr>
        <p:spPr>
          <a:xfrm>
            <a:off x="8351275" y="3929900"/>
            <a:ext cx="3653842" cy="32376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プライバシーの設定は後から変更できません</a:t>
            </a:r>
            <a:endParaRPr kumimoji="1" lang="en-US" altLang="ja-JP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725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⑨チャネルの整列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6095999" y="7948"/>
            <a:ext cx="5917809" cy="13732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クラスチームに作ったチャネルの表示順を整えましょう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D1C2819-DC0F-436C-8C1A-48E26D31E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298" y="1322582"/>
            <a:ext cx="4205192" cy="272605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テキスト ボックス 2">
            <a:extLst>
              <a:ext uri="{FF2B5EF4-FFF2-40B4-BE49-F238E27FC236}">
                <a16:creationId xmlns:a16="http://schemas.microsoft.com/office/drawing/2014/main" id="{53C5375C-40B2-4FF7-9D19-3E165FABF09B}"/>
              </a:ext>
            </a:extLst>
          </p:cNvPr>
          <p:cNvSpPr txBox="1"/>
          <p:nvPr/>
        </p:nvSpPr>
        <p:spPr>
          <a:xfrm>
            <a:off x="4477068" y="1292736"/>
            <a:ext cx="7342822" cy="2785745"/>
          </a:xfrm>
          <a:prstGeom prst="rect">
            <a:avLst/>
          </a:prstGeom>
          <a:solidFill>
            <a:srgbClr val="FFFF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チャネルの表示順は自動で決まる</a:t>
            </a:r>
            <a:endParaRPr 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sz="4000" b="1" kern="100" dirty="0">
                <a:effectLst/>
                <a:latin typeface="Meiryo UI" panose="020B0604030504040204" pitchFamily="50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↓そこで</a:t>
            </a:r>
            <a:endParaRPr 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sz="4000" b="1" kern="100" dirty="0">
                <a:effectLst/>
                <a:latin typeface="Meiryo UI" panose="020B0604030504040204" pitchFamily="50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チャネル名の最初に数字を入れる</a:t>
            </a:r>
            <a:endParaRPr 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＊</a:t>
            </a:r>
            <a:r>
              <a:rPr lang="en-US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01_</a:t>
            </a:r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とか</a:t>
            </a:r>
            <a:r>
              <a:rPr lang="en-US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02_</a:t>
            </a:r>
            <a:r>
              <a:rPr lang="ja-JP" sz="40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とかとか</a:t>
            </a:r>
            <a:endParaRPr 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73B81A5A-5673-47A3-AFD6-7F2CAED588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01" y="4240384"/>
            <a:ext cx="3210277" cy="2476500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06B5C49A-E500-48B6-8475-FEEEDAF8B2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9701" y="4253084"/>
            <a:ext cx="3232596" cy="2463800"/>
          </a:xfrm>
          <a:prstGeom prst="rect">
            <a:avLst/>
          </a:prstGeom>
          <a:ln w="285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EA0C4F72-2527-4982-8860-0F6910AAAA3B}"/>
              </a:ext>
            </a:extLst>
          </p:cNvPr>
          <p:cNvSpPr/>
          <p:nvPr/>
        </p:nvSpPr>
        <p:spPr>
          <a:xfrm>
            <a:off x="1824672" y="4669009"/>
            <a:ext cx="285750" cy="1949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D7C12648-A524-41D2-97C0-7B2EC7746635}"/>
              </a:ext>
            </a:extLst>
          </p:cNvPr>
          <p:cNvSpPr/>
          <p:nvPr/>
        </p:nvSpPr>
        <p:spPr>
          <a:xfrm>
            <a:off x="1805622" y="6207614"/>
            <a:ext cx="1381125" cy="2330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6BB8A55A-80BF-4F68-8DFE-98037B7C74E8}"/>
              </a:ext>
            </a:extLst>
          </p:cNvPr>
          <p:cNvSpPr/>
          <p:nvPr/>
        </p:nvSpPr>
        <p:spPr>
          <a:xfrm>
            <a:off x="4529137" y="4493749"/>
            <a:ext cx="3109595" cy="4235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41" name="テキスト ボックス 10">
            <a:extLst>
              <a:ext uri="{FF2B5EF4-FFF2-40B4-BE49-F238E27FC236}">
                <a16:creationId xmlns:a16="http://schemas.microsoft.com/office/drawing/2014/main" id="{CC625C85-2DC0-4B97-A236-85D827FC1A7C}"/>
              </a:ext>
            </a:extLst>
          </p:cNvPr>
          <p:cNvSpPr txBox="1"/>
          <p:nvPr/>
        </p:nvSpPr>
        <p:spPr>
          <a:xfrm>
            <a:off x="7997484" y="4254989"/>
            <a:ext cx="3822406" cy="2461895"/>
          </a:xfrm>
          <a:prstGeom prst="rect">
            <a:avLst/>
          </a:prstGeom>
          <a:solidFill>
            <a:srgbClr val="FFFF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ja-JP" sz="2800" b="1" u="heavy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チャネル名を変えるには</a:t>
            </a:r>
            <a:endParaRPr 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sz="28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①チャネル横の「…」</a:t>
            </a:r>
            <a:endParaRPr 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sz="28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②このチャネルを編集</a:t>
            </a:r>
            <a:endParaRPr 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sz="28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③チャネル名を変更</a:t>
            </a:r>
            <a:endParaRPr 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sz="2800" b="1" kern="100" dirty="0">
                <a:effectLst/>
                <a:latin typeface="游明朝" panose="02020400000000000000" pitchFamily="18" charset="-128"/>
                <a:ea typeface="Meiryo UI" panose="020B0604030504040204" pitchFamily="50" charset="-128"/>
                <a:cs typeface="Times New Roman" panose="02020603050405020304" pitchFamily="18" charset="0"/>
              </a:rPr>
              <a:t>④保存</a:t>
            </a:r>
            <a:endParaRPr 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022AF216-E8F5-4438-BA41-E43B952655EA}"/>
              </a:ext>
            </a:extLst>
          </p:cNvPr>
          <p:cNvSpPr/>
          <p:nvPr/>
        </p:nvSpPr>
        <p:spPr>
          <a:xfrm>
            <a:off x="7029767" y="6356204"/>
            <a:ext cx="637540" cy="23749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sp>
        <p:nvSpPr>
          <p:cNvPr id="43" name="矢印: 右 42">
            <a:extLst>
              <a:ext uri="{FF2B5EF4-FFF2-40B4-BE49-F238E27FC236}">
                <a16:creationId xmlns:a16="http://schemas.microsoft.com/office/drawing/2014/main" id="{E1AC4B9B-A0F5-45FB-92C5-6B269FC75729}"/>
              </a:ext>
            </a:extLst>
          </p:cNvPr>
          <p:cNvSpPr/>
          <p:nvPr/>
        </p:nvSpPr>
        <p:spPr>
          <a:xfrm>
            <a:off x="3534218" y="4960679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61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F51E660-5E28-5239-FC32-CCE46F8126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29" y="3194847"/>
            <a:ext cx="11749741" cy="32067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⑩リアクション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216855"/>
            <a:ext cx="12192000" cy="13803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投稿されたメッセージに反応しましょう！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メッセージにカーソルを合わせるとリアクションボタンが表示されます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吹き出し: 線 24">
            <a:extLst>
              <a:ext uri="{FF2B5EF4-FFF2-40B4-BE49-F238E27FC236}">
                <a16:creationId xmlns:a16="http://schemas.microsoft.com/office/drawing/2014/main" id="{27CAFCD8-CE11-4E1E-9801-B85D1D5B9C9C}"/>
              </a:ext>
            </a:extLst>
          </p:cNvPr>
          <p:cNvSpPr/>
          <p:nvPr/>
        </p:nvSpPr>
        <p:spPr>
          <a:xfrm>
            <a:off x="8881035" y="3483617"/>
            <a:ext cx="2785035" cy="416301"/>
          </a:xfrm>
          <a:prstGeom prst="borderCallout1">
            <a:avLst>
              <a:gd name="adj1" fmla="val -1349"/>
              <a:gd name="adj2" fmla="val 18308"/>
              <a:gd name="adj3" fmla="val -232047"/>
              <a:gd name="adj4" fmla="val -2834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690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8F16A4-7930-4716-9743-CDA8163D01E5}"/>
              </a:ext>
            </a:extLst>
          </p:cNvPr>
          <p:cNvSpPr txBox="1"/>
          <p:nvPr/>
        </p:nvSpPr>
        <p:spPr>
          <a:xfrm>
            <a:off x="0" y="0"/>
            <a:ext cx="121920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6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年度当初に確認　</a:t>
            </a:r>
            <a:r>
              <a:rPr lang="en-US" altLang="ja-JP" sz="66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6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の使い方</a:t>
            </a:r>
            <a:endParaRPr lang="en-US" altLang="ja-JP" sz="6000" b="1" dirty="0">
              <a:ln w="19050">
                <a:solidFill>
                  <a:schemeClr val="bg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F4718696-6C44-43EA-B746-4304FAD2C1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542360"/>
              </p:ext>
            </p:extLst>
          </p:nvPr>
        </p:nvGraphicFramePr>
        <p:xfrm>
          <a:off x="443345" y="1006429"/>
          <a:ext cx="11338560" cy="553291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301858847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1358018439"/>
                    </a:ext>
                  </a:extLst>
                </a:gridCol>
              </a:tblGrid>
              <a:tr h="110658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①自動起動</a:t>
                      </a:r>
                      <a:endParaRPr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⑥共同編集</a:t>
                      </a:r>
                      <a:endParaRPr kumimoji="1"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910117"/>
                  </a:ext>
                </a:extLst>
              </a:tr>
              <a:tr h="1106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②改行について</a:t>
                      </a:r>
                      <a:endParaRPr kumimoji="1"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⑦フィードとバナー</a:t>
                      </a:r>
                      <a:endParaRPr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2107643"/>
                  </a:ext>
                </a:extLst>
              </a:tr>
              <a:tr h="1106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③画像の添付</a:t>
                      </a:r>
                      <a:endParaRPr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⑧チャネル</a:t>
                      </a:r>
                      <a:endParaRPr kumimoji="1"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67638"/>
                  </a:ext>
                </a:extLst>
              </a:tr>
              <a:tr h="1106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④メンション（タグ）</a:t>
                      </a:r>
                      <a:endParaRPr kumimoji="1"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⑨チャネルの整列</a:t>
                      </a:r>
                      <a:endParaRPr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6073685"/>
                  </a:ext>
                </a:extLst>
              </a:tr>
              <a:tr h="1106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⑤クロス投稿</a:t>
                      </a:r>
                      <a:endParaRPr lang="en-US" altLang="ja-JP" sz="48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⑩リアクション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861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28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2B9773-EDDA-4D46-AF37-CBAC0ABC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795"/>
            <a:ext cx="10936458" cy="49179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Microsoft</a:t>
            </a:r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が提供する、コラボレーションプラットフォーム。文字・音声によるチャットやファイルの共有、課題の提出などができる。</a:t>
            </a:r>
            <a:endParaRPr lang="en-US" altLang="ja-JP" sz="4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授業での活用はもちろん、家庭での活用も可能。同時に一つのデータを編集できるため、協働学習に活用もできる。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7A2FD0-B8EC-46EE-B77C-E2E7165122F0}"/>
              </a:ext>
            </a:extLst>
          </p:cNvPr>
          <p:cNvSpPr txBox="1"/>
          <p:nvPr/>
        </p:nvSpPr>
        <p:spPr>
          <a:xfrm>
            <a:off x="0" y="366667"/>
            <a:ext cx="121920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88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そもそも</a:t>
            </a:r>
            <a:r>
              <a:rPr lang="en-US" altLang="ja-JP" sz="88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88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とは？</a:t>
            </a:r>
            <a:endParaRPr lang="en-US" altLang="ja-JP" sz="8800" b="1" dirty="0">
              <a:ln w="19050">
                <a:solidFill>
                  <a:schemeClr val="bg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100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2B9773-EDDA-4D46-AF37-CBAC0ABC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8" y="1735695"/>
            <a:ext cx="11146302" cy="49179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アプリの起動は２倍高速化！</a:t>
            </a:r>
            <a:endParaRPr lang="en-US" altLang="ja-JP" sz="4800" b="1" u="sng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メモリ消費量は</a:t>
            </a:r>
            <a:r>
              <a:rPr lang="en-US" altLang="ja-JP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％減！</a:t>
            </a:r>
            <a:endParaRPr lang="en-US" altLang="ja-JP" sz="4800" b="1" u="sng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新しい</a:t>
            </a:r>
            <a:r>
              <a:rPr lang="en-US" altLang="ja-JP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Microsoft Teams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は、高速化と効率性を重視しています。アプリの起動、チャットの読み込み、会議への参加が以前よりも速くなり、バッテリー消費とメモリ使用量も削減されています。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7A2FD0-B8EC-46EE-B77C-E2E7165122F0}"/>
              </a:ext>
            </a:extLst>
          </p:cNvPr>
          <p:cNvSpPr txBox="1"/>
          <p:nvPr/>
        </p:nvSpPr>
        <p:spPr>
          <a:xfrm>
            <a:off x="487680" y="313693"/>
            <a:ext cx="1121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lang="en-US" altLang="ja-JP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で何が変わる？</a:t>
            </a:r>
            <a:endParaRPr lang="en-US" altLang="ja-JP" sz="8000" b="1" dirty="0">
              <a:ln w="19050">
                <a:solidFill>
                  <a:schemeClr val="bg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86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2B9773-EDDA-4D46-AF37-CBAC0ABC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1336602"/>
            <a:ext cx="11188931" cy="64736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アプリの起動は２倍高速化！メモリ消費量は</a:t>
            </a:r>
            <a:r>
              <a:rPr lang="en-US" altLang="ja-JP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％減！</a:t>
            </a:r>
            <a:endParaRPr lang="en-US" altLang="ja-JP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7A2FD0-B8EC-46EE-B77C-E2E7165122F0}"/>
              </a:ext>
            </a:extLst>
          </p:cNvPr>
          <p:cNvSpPr txBox="1"/>
          <p:nvPr/>
        </p:nvSpPr>
        <p:spPr>
          <a:xfrm>
            <a:off x="498764" y="25473"/>
            <a:ext cx="1127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lang="en-US" altLang="ja-JP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8000" b="1" dirty="0">
                <a:ln w="19050">
                  <a:solidFill>
                    <a:schemeClr val="bg1"/>
                  </a:solidFill>
                </a:ln>
                <a:solidFill>
                  <a:srgbClr val="6E6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で何が変わる？</a:t>
            </a:r>
            <a:endParaRPr lang="en-US" altLang="ja-JP" sz="8000" b="1" dirty="0">
              <a:ln w="19050">
                <a:solidFill>
                  <a:schemeClr val="bg1"/>
                </a:solidFill>
              </a:ln>
              <a:solidFill>
                <a:srgbClr val="6E6F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e0b3ebd8-011f-49af-9c8e-b1ef2e5c_6750">
            <a:hlinkClick r:id="" action="ppaction://media"/>
            <a:extLst>
              <a:ext uri="{FF2B5EF4-FFF2-40B4-BE49-F238E27FC236}">
                <a16:creationId xmlns:a16="http://schemas.microsoft.com/office/drawing/2014/main" id="{B3859516-00A3-1FF2-6283-3EE4CACE4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982431"/>
            <a:ext cx="8123255" cy="456933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3BEC3E-2EFD-7CF6-4433-B239343A98C0}"/>
              </a:ext>
            </a:extLst>
          </p:cNvPr>
          <p:cNvSpPr txBox="1"/>
          <p:nvPr/>
        </p:nvSpPr>
        <p:spPr>
          <a:xfrm>
            <a:off x="838199" y="6550223"/>
            <a:ext cx="10849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出典：</a:t>
            </a:r>
            <a:r>
              <a:rPr lang="en-US" altLang="ja-JP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Teams </a:t>
            </a:r>
            <a:r>
              <a:rPr lang="ja-JP" altLang="en-US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の新時代へようこそ　</a:t>
            </a:r>
            <a:r>
              <a:rPr lang="en-US" altLang="ja-JP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</a:t>
            </a:r>
            <a:r>
              <a:rPr lang="ja-JP" altLang="en-US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年</a:t>
            </a:r>
            <a:r>
              <a:rPr lang="en-US" altLang="ja-JP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ja-JP" altLang="en-US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月</a:t>
            </a:r>
            <a:r>
              <a:rPr lang="en-US" altLang="ja-JP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28</a:t>
            </a:r>
            <a:r>
              <a:rPr lang="ja-JP" altLang="en-US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日 </a:t>
            </a:r>
            <a:r>
              <a:rPr lang="en-US" altLang="ja-JP" sz="1400" b="1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 Japan News Center</a:t>
            </a:r>
            <a:endParaRPr lang="en-US" altLang="ja-JP" sz="1400" b="1" i="0" dirty="0"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912167F1-0FA9-6136-FAEE-8F9ADFC0F60B}"/>
              </a:ext>
            </a:extLst>
          </p:cNvPr>
          <p:cNvSpPr/>
          <p:nvPr/>
        </p:nvSpPr>
        <p:spPr>
          <a:xfrm>
            <a:off x="9398924" y="3374968"/>
            <a:ext cx="2527069" cy="1712422"/>
          </a:xfrm>
          <a:prstGeom prst="wedgeRoundRectCallout">
            <a:avLst>
              <a:gd name="adj1" fmla="val -64254"/>
              <a:gd name="adj2" fmla="val 38552"/>
              <a:gd name="adj3" fmla="val 1666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ja-JP" altLang="en-US" sz="2400" b="1" i="0" dirty="0">
                <a:solidFill>
                  <a:srgbClr val="11111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スムーズで快適な</a:t>
            </a:r>
            <a:endParaRPr lang="en-US" altLang="ja-JP" sz="2400" b="1" i="0" dirty="0">
              <a:solidFill>
                <a:srgbClr val="11111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b="1" i="0" dirty="0">
                <a:solidFill>
                  <a:srgbClr val="11111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コミュニケーション</a:t>
            </a:r>
            <a:endParaRPr lang="en-US" altLang="ja-JP" sz="2400" b="1" i="0" dirty="0">
              <a:solidFill>
                <a:srgbClr val="11111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solidFill>
                  <a:srgbClr val="11111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を実現！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015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02A5C31B-945E-44F0-5D6E-3D62BDD03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823514"/>
            <a:ext cx="8083633" cy="3802921"/>
          </a:xfrm>
          <a:prstGeom prst="rect">
            <a:avLst/>
          </a:prstGeom>
        </p:spPr>
      </p:pic>
      <p:pic>
        <p:nvPicPr>
          <p:cNvPr id="20" name="コンテンツ プレースホルダー 1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973FEB8-5D67-EBE3-750C-6E3378533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8" y="2823514"/>
            <a:ext cx="3511688" cy="3778444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1" lang="ja-JP" altLang="en-US" sz="6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①自動起動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3AEF8B1-7E22-46D9-BF79-E746218238D3}"/>
              </a:ext>
            </a:extLst>
          </p:cNvPr>
          <p:cNvSpPr>
            <a:spLocks noChangeAspect="1"/>
          </p:cNvSpPr>
          <p:nvPr/>
        </p:nvSpPr>
        <p:spPr>
          <a:xfrm>
            <a:off x="1128844" y="2879836"/>
            <a:ext cx="372731" cy="40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9DF633E-8973-4CB5-A551-DE416A11BC5F}"/>
              </a:ext>
            </a:extLst>
          </p:cNvPr>
          <p:cNvSpPr>
            <a:spLocks/>
          </p:cNvSpPr>
          <p:nvPr/>
        </p:nvSpPr>
        <p:spPr>
          <a:xfrm>
            <a:off x="246451" y="3481760"/>
            <a:ext cx="817827" cy="3159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FBF5102-C2CB-4C20-AC6E-1F1980EB3E93}"/>
              </a:ext>
            </a:extLst>
          </p:cNvPr>
          <p:cNvSpPr>
            <a:spLocks/>
          </p:cNvSpPr>
          <p:nvPr/>
        </p:nvSpPr>
        <p:spPr>
          <a:xfrm>
            <a:off x="6625233" y="3656758"/>
            <a:ext cx="1526781" cy="2003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吹き出し: 線 12">
            <a:extLst>
              <a:ext uri="{FF2B5EF4-FFF2-40B4-BE49-F238E27FC236}">
                <a16:creationId xmlns:a16="http://schemas.microsoft.com/office/drawing/2014/main" id="{B56244BA-DBD7-4AAF-94FC-F9F6CB701A64}"/>
              </a:ext>
            </a:extLst>
          </p:cNvPr>
          <p:cNvSpPr/>
          <p:nvPr/>
        </p:nvSpPr>
        <p:spPr>
          <a:xfrm>
            <a:off x="7331825" y="2310784"/>
            <a:ext cx="4714208" cy="841853"/>
          </a:xfrm>
          <a:prstGeom prst="borderCallout1">
            <a:avLst>
              <a:gd name="adj1" fmla="val 100917"/>
              <a:gd name="adj2" fmla="val 14694"/>
              <a:gd name="adj3" fmla="val 160434"/>
              <a:gd name="adj4" fmla="val 1050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998806"/>
            <a:ext cx="12192000" cy="1585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ja-JP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</a:t>
            </a:r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を立ち上げたら</a:t>
            </a:r>
            <a:r>
              <a:rPr lang="en-US" altLang="ja-JP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Teams</a:t>
            </a:r>
            <a:r>
              <a:rPr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が自動で立ち上がるようにしておきましょう！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F949D960-5E87-4029-AC0A-F5D44AAE681B}"/>
              </a:ext>
            </a:extLst>
          </p:cNvPr>
          <p:cNvSpPr txBox="1">
            <a:spLocks/>
          </p:cNvSpPr>
          <p:nvPr/>
        </p:nvSpPr>
        <p:spPr>
          <a:xfrm>
            <a:off x="448095" y="2823514"/>
            <a:ext cx="817827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CE9AA8D-5D5C-4835-B920-88AABEC8C366}"/>
              </a:ext>
            </a:extLst>
          </p:cNvPr>
          <p:cNvSpPr txBox="1">
            <a:spLocks/>
          </p:cNvSpPr>
          <p:nvPr/>
        </p:nvSpPr>
        <p:spPr>
          <a:xfrm>
            <a:off x="1005258" y="3386692"/>
            <a:ext cx="817827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8" name="タイトル 1">
            <a:extLst>
              <a:ext uri="{FF2B5EF4-FFF2-40B4-BE49-F238E27FC236}">
                <a16:creationId xmlns:a16="http://schemas.microsoft.com/office/drawing/2014/main" id="{00328F20-560B-4944-89C1-DEBDB2D95103}"/>
              </a:ext>
            </a:extLst>
          </p:cNvPr>
          <p:cNvSpPr txBox="1">
            <a:spLocks/>
          </p:cNvSpPr>
          <p:nvPr/>
        </p:nvSpPr>
        <p:spPr>
          <a:xfrm>
            <a:off x="6008520" y="3481760"/>
            <a:ext cx="817827" cy="64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FCCE8D29-436E-4DFF-8E90-DBBC5AF0B28A}"/>
              </a:ext>
            </a:extLst>
          </p:cNvPr>
          <p:cNvSpPr/>
          <p:nvPr/>
        </p:nvSpPr>
        <p:spPr>
          <a:xfrm>
            <a:off x="3239856" y="4234434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7602202-B36F-692A-C609-7F8A5BFCE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869" y="2477193"/>
            <a:ext cx="4594941" cy="5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②改行について</a:t>
            </a: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（投稿についてその①）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998807"/>
            <a:ext cx="12192000" cy="1068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lang="en-US" altLang="ja-JP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Microsoft Teams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では</a:t>
            </a:r>
            <a:r>
              <a:rPr lang="en-US" altLang="ja-JP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Enter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を押したら</a:t>
            </a: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改行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されます！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F8C76C2-6CE8-4AD0-9AD0-A33634720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884" y="4438357"/>
            <a:ext cx="614146" cy="4220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5ADBAAA-700A-1715-C27F-5DC084765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0" y="1867625"/>
            <a:ext cx="2876951" cy="743054"/>
          </a:xfrm>
          <a:prstGeom prst="rect">
            <a:avLst/>
          </a:prstGeom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59E8DD80-CF23-782E-62A5-E7703ECF8732}"/>
              </a:ext>
            </a:extLst>
          </p:cNvPr>
          <p:cNvSpPr/>
          <p:nvPr/>
        </p:nvSpPr>
        <p:spPr>
          <a:xfrm rot="5400000">
            <a:off x="236191" y="2634791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12755B-3619-B725-B37E-AA3120AC0B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1" y="3637517"/>
            <a:ext cx="7353380" cy="3094547"/>
          </a:xfrm>
          <a:prstGeom prst="rect">
            <a:avLst/>
          </a:prstGeom>
        </p:spPr>
      </p:pic>
      <p:sp>
        <p:nvSpPr>
          <p:cNvPr id="24" name="吹き出し: 線 23">
            <a:extLst>
              <a:ext uri="{FF2B5EF4-FFF2-40B4-BE49-F238E27FC236}">
                <a16:creationId xmlns:a16="http://schemas.microsoft.com/office/drawing/2014/main" id="{7C05DDBB-42EA-439F-92E4-77D0CB693EFF}"/>
              </a:ext>
            </a:extLst>
          </p:cNvPr>
          <p:cNvSpPr/>
          <p:nvPr/>
        </p:nvSpPr>
        <p:spPr>
          <a:xfrm>
            <a:off x="7635235" y="3625321"/>
            <a:ext cx="4253132" cy="2426349"/>
          </a:xfrm>
          <a:prstGeom prst="borderCallout1">
            <a:avLst>
              <a:gd name="adj1" fmla="val 89497"/>
              <a:gd name="adj2" fmla="val 231"/>
              <a:gd name="adj3" fmla="val 112389"/>
              <a:gd name="adj4" fmla="val -10420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新しい投稿文の編集欄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・件名は省略可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　　　　　　を押して投稿！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B6AADA2-BD9A-9C1E-24CD-E24D5B2AB7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549" y="5271956"/>
            <a:ext cx="1429788" cy="58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0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8610850-7F3B-215B-CBA4-C00D35CF96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26" y="2793835"/>
            <a:ext cx="10742966" cy="39838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③画像の添付</a:t>
            </a: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（投稿についてその②）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160585"/>
            <a:ext cx="12192000" cy="1948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画像だけでなく様々なファイルを添付して送信できます！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F0D5F330-A3F8-4C3B-85B6-9EE963C5D723}"/>
              </a:ext>
            </a:extLst>
          </p:cNvPr>
          <p:cNvSpPr>
            <a:spLocks noChangeAspect="1"/>
          </p:cNvSpPr>
          <p:nvPr/>
        </p:nvSpPr>
        <p:spPr>
          <a:xfrm>
            <a:off x="1610745" y="6186675"/>
            <a:ext cx="287220" cy="3000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77E840F-D0DA-4E58-B1A3-F3FA1C5C0652}"/>
              </a:ext>
            </a:extLst>
          </p:cNvPr>
          <p:cNvSpPr>
            <a:spLocks/>
          </p:cNvSpPr>
          <p:nvPr/>
        </p:nvSpPr>
        <p:spPr>
          <a:xfrm>
            <a:off x="420003" y="5714478"/>
            <a:ext cx="2090441" cy="3624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0EFB110-FE54-F9D1-9709-8E2627EE0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92" y="1944006"/>
            <a:ext cx="2876951" cy="743054"/>
          </a:xfrm>
          <a:prstGeom prst="rect">
            <a:avLst/>
          </a:prstGeom>
        </p:spPr>
      </p:pic>
      <p:sp>
        <p:nvSpPr>
          <p:cNvPr id="5" name="矢印: 右 4">
            <a:extLst>
              <a:ext uri="{FF2B5EF4-FFF2-40B4-BE49-F238E27FC236}">
                <a16:creationId xmlns:a16="http://schemas.microsoft.com/office/drawing/2014/main" id="{CE0BD213-E969-3768-A23E-F38A08F6DF2E}"/>
              </a:ext>
            </a:extLst>
          </p:cNvPr>
          <p:cNvSpPr/>
          <p:nvPr/>
        </p:nvSpPr>
        <p:spPr>
          <a:xfrm>
            <a:off x="3155150" y="1837231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A5673B0-F920-9419-BF4C-2B72D995F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106" y="1944006"/>
            <a:ext cx="705397" cy="7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5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D636423-10DB-9DA0-DA19-F3E41F5750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05" y="4646205"/>
            <a:ext cx="6257593" cy="215552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790688B-6867-4749-ADAD-2A36467E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1685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ja-JP" altLang="en-US" sz="6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④＠メンション</a:t>
            </a:r>
            <a:r>
              <a:rPr lang="ja-JP" altLang="en-US" sz="48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（投稿についてその③）</a:t>
            </a:r>
            <a:endParaRPr kumimoji="1" lang="ja-JP" altLang="en-US" sz="6000" u="sng" dirty="0">
              <a:solidFill>
                <a:schemeClr val="bg1"/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1F5154F0-7B99-4E2D-846E-380A9022EC79}"/>
              </a:ext>
            </a:extLst>
          </p:cNvPr>
          <p:cNvSpPr txBox="1">
            <a:spLocks/>
          </p:cNvSpPr>
          <p:nvPr/>
        </p:nvSpPr>
        <p:spPr>
          <a:xfrm>
            <a:off x="0" y="1160585"/>
            <a:ext cx="12042851" cy="1839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メンションとは、特定のユーザーに対する通知を送信できる機能です。対象のユーザーに通知が表示され、</a:t>
            </a:r>
            <a:r>
              <a:rPr lang="ja-JP" altLang="en-US" sz="36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メッセージを見落とすことがなくなります。</a:t>
            </a:r>
            <a:endParaRPr lang="en-US" altLang="ja-JP" sz="3600" b="1" dirty="0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en-US" altLang="ja-JP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吹き出し: 線 23">
            <a:extLst>
              <a:ext uri="{FF2B5EF4-FFF2-40B4-BE49-F238E27FC236}">
                <a16:creationId xmlns:a16="http://schemas.microsoft.com/office/drawing/2014/main" id="{7C05DDBB-42EA-439F-92E4-77D0CB693EFF}"/>
              </a:ext>
            </a:extLst>
          </p:cNvPr>
          <p:cNvSpPr/>
          <p:nvPr/>
        </p:nvSpPr>
        <p:spPr>
          <a:xfrm>
            <a:off x="6471138" y="5324620"/>
            <a:ext cx="5644157" cy="1477109"/>
          </a:xfrm>
          <a:prstGeom prst="borderCallout1">
            <a:avLst>
              <a:gd name="adj1" fmla="val 62419"/>
              <a:gd name="adj2" fmla="val -32"/>
              <a:gd name="adj3" fmla="val 83531"/>
              <a:gd name="adj4" fmla="val -12218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＠を入力すると、候補が出てきます。</a:t>
            </a:r>
          </a:p>
          <a:p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送りたい相手が候補に出てこなければ、＠に続けて名前を入力します。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3E7E877-300B-41BD-AF66-457B8953C990}"/>
              </a:ext>
            </a:extLst>
          </p:cNvPr>
          <p:cNvSpPr/>
          <p:nvPr/>
        </p:nvSpPr>
        <p:spPr>
          <a:xfrm>
            <a:off x="6471138" y="2377439"/>
            <a:ext cx="5644156" cy="28487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ja-JP" sz="2400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★チーム全員に通知を送りたい時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l"/>
            <a:r>
              <a:rPr lang="ja-JP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・「＠チーム」と打ち込むと候補にチーム名が出てくる。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r"/>
            <a:r>
              <a:rPr lang="ja-JP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→選択して送信すると、全員にメンションを送れる。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l"/>
            <a:endParaRPr lang="en-US" altLang="ja-JP" sz="24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l"/>
            <a:r>
              <a:rPr lang="ja-JP" sz="2400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★部会のメンバーだけをメンションしたい時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l"/>
            <a:r>
              <a:rPr lang="ja-JP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・「＠教育課程」等と部会名を打ち込む。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r"/>
            <a:r>
              <a:rPr lang="ja-JP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→グループにメンションできる。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l"/>
            <a:r>
              <a:rPr lang="ja-JP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＊タグとして設定済みのものだけ選択</a:t>
            </a:r>
            <a:r>
              <a:rPr lang="ja-JP" altLang="en-US" b="1" kern="100" dirty="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可能</a:t>
            </a:r>
            <a:endParaRPr lang="ja-JP" sz="1600" b="1" kern="100" dirty="0">
              <a:effectLst/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1E5603-C415-90D4-343E-F3270008B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6" y="2927303"/>
            <a:ext cx="2876951" cy="743054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9431C5E7-4F32-4467-AE23-571620E028F3}"/>
              </a:ext>
            </a:extLst>
          </p:cNvPr>
          <p:cNvSpPr/>
          <p:nvPr/>
        </p:nvSpPr>
        <p:spPr>
          <a:xfrm rot="5400000">
            <a:off x="159782" y="3682488"/>
            <a:ext cx="790449" cy="956603"/>
          </a:xfrm>
          <a:prstGeom prst="rightArrow">
            <a:avLst/>
          </a:prstGeom>
          <a:solidFill>
            <a:srgbClr val="5B5FC7"/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280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ECA8088AEA8B840A8B21A48FF34EFDE" ma:contentTypeVersion="18" ma:contentTypeDescription="新しいドキュメントを作成します。" ma:contentTypeScope="" ma:versionID="3a3a5ceddabcce61961fe01757ae9ac7">
  <xsd:schema xmlns:xsd="http://www.w3.org/2001/XMLSchema" xmlns:xs="http://www.w3.org/2001/XMLSchema" xmlns:p="http://schemas.microsoft.com/office/2006/metadata/properties" xmlns:ns2="76cf2a8f-6e2f-43d9-b37b-a1cc2a44c934" xmlns:ns3="a7561b5d-b32a-4431-9671-cf464d0e2730" targetNamespace="http://schemas.microsoft.com/office/2006/metadata/properties" ma:root="true" ma:fieldsID="a574ef7d850c77041b3778e206a51933" ns2:_="" ns3:_="">
    <xsd:import namespace="76cf2a8f-6e2f-43d9-b37b-a1cc2a44c934"/>
    <xsd:import namespace="a7561b5d-b32a-4431-9671-cf464d0e27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f2a8f-6e2f-43d9-b37b-a1cc2a44c9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7517770a-00d4-45e5-9e1f-78fe3e762a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561b5d-b32a-4431-9671-cf464d0e273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c5fc1a-d6be-43f2-9d56-26cf7105054d}" ma:internalName="TaxCatchAll" ma:showField="CatchAllData" ma:web="a7561b5d-b32a-4431-9671-cf464d0e27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561b5d-b32a-4431-9671-cf464d0e2730" xsi:nil="true"/>
    <lcf76f155ced4ddcb4097134ff3c332f xmlns="76cf2a8f-6e2f-43d9-b37b-a1cc2a44c9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4E3716-1280-4AD5-B1BA-20A2C7D6A2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5A594-53ED-4F24-B842-F367177C81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cf2a8f-6e2f-43d9-b37b-a1cc2a44c934"/>
    <ds:schemaRef ds:uri="a7561b5d-b32a-4431-9671-cf464d0e27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063B39-3341-463D-B583-E07071E903AF}">
  <ds:schemaRefs>
    <ds:schemaRef ds:uri="76cf2a8f-6e2f-43d9-b37b-a1cc2a44c934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a7561b5d-b32a-4431-9671-cf464d0e273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7081</TotalTime>
  <Words>761</Words>
  <Application>Microsoft Office PowerPoint</Application>
  <PresentationFormat>ワイド画面</PresentationFormat>
  <Paragraphs>115</Paragraphs>
  <Slides>15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Meiryo UI</vt:lpstr>
      <vt:lpstr>游ゴシック</vt:lpstr>
      <vt:lpstr>游ゴシック Light</vt:lpstr>
      <vt:lpstr>游明朝</vt:lpstr>
      <vt:lpstr>Arial</vt:lpstr>
      <vt:lpstr>Impact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①自動起動</vt:lpstr>
      <vt:lpstr>②改行について（投稿についてその①）</vt:lpstr>
      <vt:lpstr>③画像の添付（投稿についてその②）</vt:lpstr>
      <vt:lpstr>④＠メンション（投稿についてその③）</vt:lpstr>
      <vt:lpstr>⑤クロス投稿（投稿についてその④）</vt:lpstr>
      <vt:lpstr>⑥共同編集</vt:lpstr>
      <vt:lpstr>⑦アクティビティとバナー</vt:lpstr>
      <vt:lpstr>⑧チャネル</vt:lpstr>
      <vt:lpstr>⑨チャネルの整列</vt:lpstr>
      <vt:lpstr>⑩リアクション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恒吉 泰行</dc:creator>
  <cp:lastModifiedBy>Kaoru Isa(mmsouken)</cp:lastModifiedBy>
  <cp:revision>5</cp:revision>
  <dcterms:created xsi:type="dcterms:W3CDTF">2022-03-30T10:51:01Z</dcterms:created>
  <dcterms:modified xsi:type="dcterms:W3CDTF">2024-03-21T03:08:24Z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0x010100C487867EADBB124C947374B01FA42DFF</vt:lpwstr>
  </property>
</Properties>
</file>