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0" r:id="rId9"/>
    <p:sldId id="266" r:id="rId10"/>
    <p:sldId id="267" r:id="rId11"/>
    <p:sldId id="268" r:id="rId12"/>
    <p:sldId id="269" r:id="rId13"/>
    <p:sldId id="264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FDA66-DFA1-451F-B138-00FBB65A2C6F}" v="173" dt="2023-02-24T06:16:52.924"/>
    <p1510:client id="{A76937D3-44CF-4FAF-A404-B9383D09C9A1}" v="125" dt="2023-02-27T04:47:55.205"/>
    <p1510:client id="{D6469EC4-D932-49A6-AE31-89B6CF6259AE}" v="25" dt="2023-02-26T23:31:20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497066D-68C4-E96A-ED4B-86622F7FD7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C4BA9D-5975-C4E4-E8B6-2793CBE264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0B1C-99E6-4FC9-89ED-4B058F46461B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F9FD7A-34B3-A128-0156-C9B1D0B1B2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DE482DF-B811-E2AD-E997-F93B8C8563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337C0-A0A5-4E64-83B1-E8F4EFC3D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212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3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3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0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2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5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A1E45834-53BD-4C8F-B791-CD5378F4150E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719D7796-F675-488F-AC46-C88938C803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8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F96187D8-B32D-4D1A-8C48-A15933DDC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 descr="点を結んだ網目">
            <a:extLst>
              <a:ext uri="{FF2B5EF4-FFF2-40B4-BE49-F238E27FC236}">
                <a16:creationId xmlns:a16="http://schemas.microsoft.com/office/drawing/2014/main" id="{0AF5B59C-719F-07E5-B878-D0252E2AA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444" r="1" b="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D019BB32-A409-4C93-9090-8BDDC45E5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6576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194553-E46C-12A9-F335-4E037BB02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314" y="1088571"/>
            <a:ext cx="9958356" cy="2050908"/>
          </a:xfrm>
        </p:spPr>
        <p:txBody>
          <a:bodyPr anchor="t">
            <a:normAutofit fontScale="90000"/>
          </a:bodyPr>
          <a:lstStyle/>
          <a:p>
            <a:r>
              <a:rPr kumimoji="1" lang="en-US" altLang="ja-JP" sz="2800" dirty="0">
                <a:solidFill>
                  <a:srgbClr val="00B050"/>
                </a:solidFill>
              </a:rPr>
              <a:t>Microsoft Forms</a:t>
            </a:r>
            <a:r>
              <a:rPr kumimoji="1" lang="ja-JP" altLang="en-US" sz="2800" dirty="0">
                <a:solidFill>
                  <a:srgbClr val="FFFFFF"/>
                </a:solidFill>
              </a:rPr>
              <a:t>と</a:t>
            </a:r>
            <a:r>
              <a:rPr kumimoji="1" lang="en-US" altLang="ja-JP" sz="2800" dirty="0">
                <a:solidFill>
                  <a:srgbClr val="FFFF00"/>
                </a:solidFill>
              </a:rPr>
              <a:t>Power BI Desktop</a:t>
            </a:r>
            <a:r>
              <a:rPr kumimoji="1" lang="ja-JP" altLang="en-US" sz="2800" dirty="0">
                <a:solidFill>
                  <a:srgbClr val="FFFFFF"/>
                </a:solidFill>
              </a:rPr>
              <a:t>を使った</a:t>
            </a:r>
            <a:br>
              <a:rPr kumimoji="1" lang="en-US" altLang="ja-JP" sz="4000" dirty="0">
                <a:solidFill>
                  <a:srgbClr val="FFFFFF"/>
                </a:solidFill>
              </a:rPr>
            </a:br>
            <a:r>
              <a:rPr kumimoji="1" lang="ja-JP" altLang="en-US" sz="8000" dirty="0">
                <a:solidFill>
                  <a:srgbClr val="FF0000"/>
                </a:solidFill>
              </a:rPr>
              <a:t>簡易</a:t>
            </a:r>
            <a:r>
              <a:rPr kumimoji="1" lang="en-US" altLang="ja-JP" sz="8000" dirty="0">
                <a:solidFill>
                  <a:srgbClr val="FF0000"/>
                </a:solidFill>
              </a:rPr>
              <a:t>CBT</a:t>
            </a:r>
            <a:r>
              <a:rPr kumimoji="1" lang="ja-JP" altLang="en-US" sz="8000" dirty="0">
                <a:solidFill>
                  <a:srgbClr val="FF0000"/>
                </a:solidFill>
              </a:rPr>
              <a:t>作成</a:t>
            </a:r>
            <a:r>
              <a:rPr kumimoji="1" lang="ja-JP" altLang="en-US" sz="8000" dirty="0">
                <a:solidFill>
                  <a:srgbClr val="FFFFFF"/>
                </a:solidFill>
              </a:rPr>
              <a:t>と</a:t>
            </a:r>
            <a:br>
              <a:rPr kumimoji="1" lang="en-US" altLang="ja-JP" sz="8000" dirty="0">
                <a:solidFill>
                  <a:srgbClr val="FFFFFF"/>
                </a:solidFill>
              </a:rPr>
            </a:br>
            <a:r>
              <a:rPr kumimoji="1" lang="ja-JP" altLang="en-US" sz="8000" dirty="0">
                <a:solidFill>
                  <a:srgbClr val="0070C0"/>
                </a:solidFill>
              </a:rPr>
              <a:t>学習データ分析</a:t>
            </a:r>
            <a:endParaRPr kumimoji="1" lang="ja-JP" altLang="en-US" sz="4000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97558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4ED70DB-1943-4E5C-A1B6-D49DFE440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677195"/>
            <a:ext cx="12192000" cy="2180805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20422B-EDA5-D07F-FAFB-45E74EADF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9874429" cy="1263046"/>
          </a:xfrm>
        </p:spPr>
        <p:txBody>
          <a:bodyPr anchor="b">
            <a:normAutofit/>
          </a:bodyPr>
          <a:lstStyle/>
          <a:p>
            <a:r>
              <a:rPr kumimoji="1" lang="ja-JP" altLang="en-US" sz="32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つるぎ町立貞光中学校　瀬川 健治</a:t>
            </a:r>
          </a:p>
        </p:txBody>
      </p:sp>
      <p:pic>
        <p:nvPicPr>
          <p:cNvPr id="6" name="図 5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91E5652C-BAE8-F662-B9A1-43ECDA778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78" y="3972583"/>
            <a:ext cx="2256556" cy="22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2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E87544E-4E80-EE5B-3EB6-73071F716E11}"/>
              </a:ext>
            </a:extLst>
          </p:cNvPr>
          <p:cNvGrpSpPr>
            <a:grpSpLocks noChangeAspect="1"/>
          </p:cNvGrpSpPr>
          <p:nvPr/>
        </p:nvGrpSpPr>
        <p:grpSpPr>
          <a:xfrm>
            <a:off x="176251" y="2112252"/>
            <a:ext cx="5755248" cy="3650985"/>
            <a:chOff x="2090250" y="1491466"/>
            <a:chExt cx="8011500" cy="508229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3118348-B052-F5E7-236F-FE754B0A9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0250" y="1491466"/>
              <a:ext cx="8011500" cy="5082295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1CA823E-D6DE-503C-04C2-2B344E23156A}"/>
                </a:ext>
              </a:extLst>
            </p:cNvPr>
            <p:cNvSpPr/>
            <p:nvPr/>
          </p:nvSpPr>
          <p:spPr>
            <a:xfrm>
              <a:off x="7519377" y="1520484"/>
              <a:ext cx="1509726" cy="1836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76900301-57CB-A582-0E8E-63067F081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503" y="2112252"/>
            <a:ext cx="5755247" cy="3650985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4D7E420E-288C-647D-2CBA-731922F9A4F6}"/>
              </a:ext>
            </a:extLst>
          </p:cNvPr>
          <p:cNvSpPr/>
          <p:nvPr/>
        </p:nvSpPr>
        <p:spPr>
          <a:xfrm>
            <a:off x="1091831" y="3568411"/>
            <a:ext cx="787303" cy="768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BA77F5D-ED2B-7A8B-55A5-20B204967B16}"/>
              </a:ext>
            </a:extLst>
          </p:cNvPr>
          <p:cNvSpPr/>
          <p:nvPr/>
        </p:nvSpPr>
        <p:spPr>
          <a:xfrm>
            <a:off x="11108286" y="2954335"/>
            <a:ext cx="997028" cy="2582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8BAC608C-4D19-97A3-80B0-C422EB3CE9DE}"/>
              </a:ext>
            </a:extLst>
          </p:cNvPr>
          <p:cNvSpPr/>
          <p:nvPr/>
        </p:nvSpPr>
        <p:spPr>
          <a:xfrm>
            <a:off x="1091831" y="4812135"/>
            <a:ext cx="2809050" cy="1148567"/>
          </a:xfrm>
          <a:prstGeom prst="wedgeEllipseCallout">
            <a:avLst>
              <a:gd name="adj1" fmla="val -27598"/>
              <a:gd name="adj2" fmla="val -10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Excel</a:t>
            </a:r>
            <a:r>
              <a:rPr kumimoji="1" lang="ja-JP" altLang="en-US" dirty="0"/>
              <a:t>ファイルを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インポート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D3FCFCF4-6688-548B-D8DF-50A1E00B04E4}"/>
              </a:ext>
            </a:extLst>
          </p:cNvPr>
          <p:cNvSpPr/>
          <p:nvPr/>
        </p:nvSpPr>
        <p:spPr>
          <a:xfrm>
            <a:off x="5715327" y="3755779"/>
            <a:ext cx="787303" cy="39677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B926714F-BC51-3231-B17F-2DC3EA3D1B82}"/>
              </a:ext>
            </a:extLst>
          </p:cNvPr>
          <p:cNvSpPr/>
          <p:nvPr/>
        </p:nvSpPr>
        <p:spPr>
          <a:xfrm>
            <a:off x="8520913" y="4875014"/>
            <a:ext cx="2587373" cy="774971"/>
          </a:xfrm>
          <a:prstGeom prst="wedgeEllipseCallout">
            <a:avLst>
              <a:gd name="adj1" fmla="val 56918"/>
              <a:gd name="adj2" fmla="val -87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各行のデータを参照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987D4F19-7685-39EB-D404-D4FBDF08DD70}"/>
              </a:ext>
            </a:extLst>
          </p:cNvPr>
          <p:cNvSpPr txBox="1">
            <a:spLocks/>
          </p:cNvSpPr>
          <p:nvPr/>
        </p:nvSpPr>
        <p:spPr>
          <a:xfrm>
            <a:off x="830510" y="925176"/>
            <a:ext cx="10095604" cy="72177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kumimoji="1" lang="ja-JP" altLang="en-US" sz="3600">
                <a:latin typeface="UD デジタル 教科書体 NK-B"/>
                <a:ea typeface="UD デジタル 教科書体 NK-B"/>
              </a:rPr>
              <a:t>実際の画面（</a:t>
            </a:r>
            <a:r>
              <a:rPr kumimoji="1" lang="en-US" altLang="ja-JP" sz="3600" dirty="0">
                <a:latin typeface="UD デジタル 教科書体 NK-B"/>
                <a:ea typeface="UD デジタル 教科書体 NK-B"/>
              </a:rPr>
              <a:t>Power BI </a:t>
            </a:r>
            <a:r>
              <a:rPr kumimoji="1" lang="en-US" altLang="ja-JP" sz="3600" dirty="0" err="1">
                <a:latin typeface="UD デジタル 教科書体 NK-B"/>
                <a:ea typeface="UD デジタル 教科書体 NK-B"/>
              </a:rPr>
              <a:t>Desktop</a:t>
            </a:r>
            <a:r>
              <a:rPr lang="en-US" altLang="ja-JP" sz="3600" dirty="0" err="1">
                <a:latin typeface="UD デジタル 教科書体 NK-B"/>
                <a:ea typeface="UD デジタル 教科書体 NK-B"/>
              </a:rPr>
              <a:t>へのインポート</a:t>
            </a:r>
            <a:r>
              <a:rPr kumimoji="1" lang="ja-JP" altLang="en-US" sz="3600">
                <a:latin typeface="UD デジタル 教科書体 NK-B"/>
                <a:ea typeface="UD デジタル 教科書体 NK-B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1397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>
            <a:extLst>
              <a:ext uri="{FF2B5EF4-FFF2-40B4-BE49-F238E27FC236}">
                <a16:creationId xmlns:a16="http://schemas.microsoft.com/office/drawing/2014/main" id="{0E1DD113-DCB9-E938-2AB5-DE9C23115B67}"/>
              </a:ext>
            </a:extLst>
          </p:cNvPr>
          <p:cNvSpPr txBox="1">
            <a:spLocks/>
          </p:cNvSpPr>
          <p:nvPr/>
        </p:nvSpPr>
        <p:spPr>
          <a:xfrm>
            <a:off x="830510" y="925176"/>
            <a:ext cx="10095604" cy="72177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kumimoji="1" lang="ja-JP" altLang="en-US" sz="3600">
                <a:latin typeface="UD デジタル 教科書体 NK-B"/>
                <a:ea typeface="UD デジタル 教科書体 NK-B"/>
              </a:rPr>
              <a:t>実際の画面（</a:t>
            </a:r>
            <a:r>
              <a:rPr kumimoji="1" lang="en-US" altLang="ja-JP" sz="3600" dirty="0">
                <a:latin typeface="UD デジタル 教科書体 NK-B"/>
                <a:ea typeface="UD デジタル 教科書体 NK-B"/>
              </a:rPr>
              <a:t>Power BI </a:t>
            </a:r>
            <a:r>
              <a:rPr kumimoji="1" lang="en-US" altLang="ja-JP" sz="3600" dirty="0" err="1">
                <a:latin typeface="UD デジタル 教科書体 NK-B"/>
                <a:ea typeface="UD デジタル 教科書体 NK-B"/>
              </a:rPr>
              <a:t>Desktop</a:t>
            </a:r>
            <a:r>
              <a:rPr lang="en-US" altLang="ja-JP" sz="3600" dirty="0" err="1">
                <a:latin typeface="UD デジタル 教科書体 NK-B"/>
                <a:ea typeface="UD デジタル 教科書体 NK-B"/>
              </a:rPr>
              <a:t>へのインポート</a:t>
            </a:r>
            <a:r>
              <a:rPr kumimoji="1" lang="ja-JP" altLang="en-US" sz="3600">
                <a:latin typeface="UD デジタル 教科書体 NK-B"/>
                <a:ea typeface="UD デジタル 教科書体 NK-B"/>
              </a:rPr>
              <a:t>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E87544E-4E80-EE5B-3EB6-73071F716E11}"/>
              </a:ext>
            </a:extLst>
          </p:cNvPr>
          <p:cNvGrpSpPr>
            <a:grpSpLocks noChangeAspect="1"/>
          </p:cNvGrpSpPr>
          <p:nvPr/>
        </p:nvGrpSpPr>
        <p:grpSpPr>
          <a:xfrm>
            <a:off x="176251" y="2112252"/>
            <a:ext cx="5755248" cy="3650985"/>
            <a:chOff x="2090250" y="1491466"/>
            <a:chExt cx="8011500" cy="508229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3118348-B052-F5E7-236F-FE754B0A9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0250" y="1491466"/>
              <a:ext cx="8011500" cy="5082295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1CA823E-D6DE-503C-04C2-2B344E23156A}"/>
                </a:ext>
              </a:extLst>
            </p:cNvPr>
            <p:cNvSpPr/>
            <p:nvPr/>
          </p:nvSpPr>
          <p:spPr>
            <a:xfrm>
              <a:off x="7519377" y="1520484"/>
              <a:ext cx="1509726" cy="1836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76900301-57CB-A582-0E8E-63067F081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503" y="2112252"/>
            <a:ext cx="5755247" cy="3650985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4D7E420E-288C-647D-2CBA-731922F9A4F6}"/>
              </a:ext>
            </a:extLst>
          </p:cNvPr>
          <p:cNvSpPr/>
          <p:nvPr/>
        </p:nvSpPr>
        <p:spPr>
          <a:xfrm>
            <a:off x="1091831" y="3568411"/>
            <a:ext cx="787303" cy="768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BA77F5D-ED2B-7A8B-55A5-20B204967B16}"/>
              </a:ext>
            </a:extLst>
          </p:cNvPr>
          <p:cNvSpPr/>
          <p:nvPr/>
        </p:nvSpPr>
        <p:spPr>
          <a:xfrm>
            <a:off x="11108286" y="2954335"/>
            <a:ext cx="997028" cy="2582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8BAC608C-4D19-97A3-80B0-C422EB3CE9DE}"/>
              </a:ext>
            </a:extLst>
          </p:cNvPr>
          <p:cNvSpPr/>
          <p:nvPr/>
        </p:nvSpPr>
        <p:spPr>
          <a:xfrm>
            <a:off x="1091831" y="4812135"/>
            <a:ext cx="2809050" cy="1148567"/>
          </a:xfrm>
          <a:prstGeom prst="wedgeEllipseCallout">
            <a:avLst>
              <a:gd name="adj1" fmla="val -27598"/>
              <a:gd name="adj2" fmla="val -10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Excel</a:t>
            </a:r>
            <a:r>
              <a:rPr kumimoji="1" lang="ja-JP" altLang="en-US" dirty="0"/>
              <a:t>ファイルを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インポート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D3FCFCF4-6688-548B-D8DF-50A1E00B04E4}"/>
              </a:ext>
            </a:extLst>
          </p:cNvPr>
          <p:cNvSpPr/>
          <p:nvPr/>
        </p:nvSpPr>
        <p:spPr>
          <a:xfrm>
            <a:off x="5715327" y="3755779"/>
            <a:ext cx="787303" cy="39677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B926714F-BC51-3231-B17F-2DC3EA3D1B82}"/>
              </a:ext>
            </a:extLst>
          </p:cNvPr>
          <p:cNvSpPr/>
          <p:nvPr/>
        </p:nvSpPr>
        <p:spPr>
          <a:xfrm>
            <a:off x="8520913" y="4875014"/>
            <a:ext cx="2587373" cy="774971"/>
          </a:xfrm>
          <a:prstGeom prst="wedgeEllipseCallout">
            <a:avLst>
              <a:gd name="adj1" fmla="val 56918"/>
              <a:gd name="adj2" fmla="val -87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各行のデータを参照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F5FFEA0-2645-AC4C-DB71-89836655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79" y="337657"/>
            <a:ext cx="1652375" cy="618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17D91E7-6259-FD89-3A67-B3D6BCCC2DD3}"/>
              </a:ext>
            </a:extLst>
          </p:cNvPr>
          <p:cNvSpPr/>
          <p:nvPr/>
        </p:nvSpPr>
        <p:spPr>
          <a:xfrm>
            <a:off x="7592037" y="4152550"/>
            <a:ext cx="1048624" cy="1090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0D085BEB-403E-6CE3-D703-FFF6D0BF9C96}"/>
              </a:ext>
            </a:extLst>
          </p:cNvPr>
          <p:cNvSpPr/>
          <p:nvPr/>
        </p:nvSpPr>
        <p:spPr>
          <a:xfrm rot="10289003">
            <a:off x="8763218" y="3889750"/>
            <a:ext cx="2661719" cy="258973"/>
          </a:xfrm>
          <a:prstGeom prst="rightArrow">
            <a:avLst>
              <a:gd name="adj1" fmla="val 50000"/>
              <a:gd name="adj2" fmla="val 12598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1EDDCC-7299-24C0-6062-928E0D7D576D}"/>
              </a:ext>
            </a:extLst>
          </p:cNvPr>
          <p:cNvSpPr txBox="1"/>
          <p:nvPr/>
        </p:nvSpPr>
        <p:spPr>
          <a:xfrm>
            <a:off x="2326121" y="3123644"/>
            <a:ext cx="5441629" cy="830997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「視覚化」から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使いたいグラフを選択してデータをセット</a:t>
            </a:r>
          </a:p>
        </p:txBody>
      </p:sp>
    </p:spTree>
    <p:extLst>
      <p:ext uri="{BB962C8B-B14F-4D97-AF65-F5344CB8AC3E}">
        <p14:creationId xmlns:p14="http://schemas.microsoft.com/office/powerpoint/2010/main" val="332612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31A5576C-CFBD-D025-AAE1-865C745CE64C}"/>
              </a:ext>
            </a:extLst>
          </p:cNvPr>
          <p:cNvSpPr txBox="1">
            <a:spLocks/>
          </p:cNvSpPr>
          <p:nvPr/>
        </p:nvSpPr>
        <p:spPr>
          <a:xfrm>
            <a:off x="830510" y="925176"/>
            <a:ext cx="10095604" cy="72177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kumimoji="1" lang="ja-JP" altLang="en-US" sz="3600">
                <a:latin typeface="UD デジタル 教科書体 NK-B"/>
                <a:ea typeface="UD デジタル 教科書体 NK-B"/>
              </a:rPr>
              <a:t>実際の画面（</a:t>
            </a:r>
            <a:r>
              <a:rPr kumimoji="1" lang="en-US" altLang="ja-JP" sz="3600" dirty="0">
                <a:latin typeface="UD デジタル 教科書体 NK-B"/>
                <a:ea typeface="UD デジタル 教科書体 NK-B"/>
              </a:rPr>
              <a:t>Power BI </a:t>
            </a:r>
            <a:r>
              <a:rPr kumimoji="1" lang="en-US" altLang="ja-JP" sz="3600" dirty="0" err="1">
                <a:latin typeface="UD デジタル 教科書体 NK-B"/>
                <a:ea typeface="UD デジタル 教科書体 NK-B"/>
              </a:rPr>
              <a:t>Desktop</a:t>
            </a:r>
            <a:r>
              <a:rPr lang="en-US" altLang="ja-JP" sz="3600" dirty="0" err="1">
                <a:latin typeface="UD デジタル 教科書体 NK-B"/>
                <a:ea typeface="UD デジタル 教科書体 NK-B"/>
              </a:rPr>
              <a:t>へのインポート</a:t>
            </a:r>
            <a:r>
              <a:rPr kumimoji="1" lang="ja-JP" altLang="en-US" sz="3600">
                <a:latin typeface="UD デジタル 教科書体 NK-B"/>
                <a:ea typeface="UD デジタル 教科書体 NK-B"/>
              </a:rPr>
              <a:t>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E87544E-4E80-EE5B-3EB6-73071F716E11}"/>
              </a:ext>
            </a:extLst>
          </p:cNvPr>
          <p:cNvGrpSpPr>
            <a:grpSpLocks noChangeAspect="1"/>
          </p:cNvGrpSpPr>
          <p:nvPr/>
        </p:nvGrpSpPr>
        <p:grpSpPr>
          <a:xfrm>
            <a:off x="176251" y="2112252"/>
            <a:ext cx="5755248" cy="3650985"/>
            <a:chOff x="2090250" y="1491466"/>
            <a:chExt cx="8011500" cy="508229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3118348-B052-F5E7-236F-FE754B0A9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0250" y="1491466"/>
              <a:ext cx="8011500" cy="5082295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1CA823E-D6DE-503C-04C2-2B344E23156A}"/>
                </a:ext>
              </a:extLst>
            </p:cNvPr>
            <p:cNvSpPr/>
            <p:nvPr/>
          </p:nvSpPr>
          <p:spPr>
            <a:xfrm>
              <a:off x="7519377" y="1520484"/>
              <a:ext cx="1509726" cy="1836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76900301-57CB-A582-0E8E-63067F081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503" y="2112252"/>
            <a:ext cx="5755247" cy="3650985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4D7E420E-288C-647D-2CBA-731922F9A4F6}"/>
              </a:ext>
            </a:extLst>
          </p:cNvPr>
          <p:cNvSpPr/>
          <p:nvPr/>
        </p:nvSpPr>
        <p:spPr>
          <a:xfrm>
            <a:off x="1091831" y="3568411"/>
            <a:ext cx="787303" cy="768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BA77F5D-ED2B-7A8B-55A5-20B204967B16}"/>
              </a:ext>
            </a:extLst>
          </p:cNvPr>
          <p:cNvSpPr/>
          <p:nvPr/>
        </p:nvSpPr>
        <p:spPr>
          <a:xfrm>
            <a:off x="11108286" y="2954335"/>
            <a:ext cx="997028" cy="2582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8BAC608C-4D19-97A3-80B0-C422EB3CE9DE}"/>
              </a:ext>
            </a:extLst>
          </p:cNvPr>
          <p:cNvSpPr/>
          <p:nvPr/>
        </p:nvSpPr>
        <p:spPr>
          <a:xfrm>
            <a:off x="1091831" y="4812135"/>
            <a:ext cx="2809050" cy="1148567"/>
          </a:xfrm>
          <a:prstGeom prst="wedgeEllipseCallout">
            <a:avLst>
              <a:gd name="adj1" fmla="val -27598"/>
              <a:gd name="adj2" fmla="val -10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Excel</a:t>
            </a:r>
            <a:r>
              <a:rPr kumimoji="1" lang="ja-JP" altLang="en-US" dirty="0"/>
              <a:t>ファイルを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インポート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D3FCFCF4-6688-548B-D8DF-50A1E00B04E4}"/>
              </a:ext>
            </a:extLst>
          </p:cNvPr>
          <p:cNvSpPr/>
          <p:nvPr/>
        </p:nvSpPr>
        <p:spPr>
          <a:xfrm>
            <a:off x="5715327" y="3755779"/>
            <a:ext cx="787303" cy="39677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B926714F-BC51-3231-B17F-2DC3EA3D1B82}"/>
              </a:ext>
            </a:extLst>
          </p:cNvPr>
          <p:cNvSpPr/>
          <p:nvPr/>
        </p:nvSpPr>
        <p:spPr>
          <a:xfrm>
            <a:off x="8520913" y="4875014"/>
            <a:ext cx="2587373" cy="774971"/>
          </a:xfrm>
          <a:prstGeom prst="wedgeEllipseCallout">
            <a:avLst>
              <a:gd name="adj1" fmla="val 56918"/>
              <a:gd name="adj2" fmla="val -87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各行のデータを参照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F5FFEA0-2645-AC4C-DB71-89836655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79" y="337657"/>
            <a:ext cx="1652375" cy="618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17D91E7-6259-FD89-3A67-B3D6BCCC2DD3}"/>
              </a:ext>
            </a:extLst>
          </p:cNvPr>
          <p:cNvSpPr/>
          <p:nvPr/>
        </p:nvSpPr>
        <p:spPr>
          <a:xfrm>
            <a:off x="7592037" y="4152550"/>
            <a:ext cx="1048624" cy="109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0D085BEB-403E-6CE3-D703-FFF6D0BF9C96}"/>
              </a:ext>
            </a:extLst>
          </p:cNvPr>
          <p:cNvSpPr/>
          <p:nvPr/>
        </p:nvSpPr>
        <p:spPr>
          <a:xfrm rot="10289003">
            <a:off x="8763218" y="3889750"/>
            <a:ext cx="2661719" cy="258973"/>
          </a:xfrm>
          <a:prstGeom prst="rightArrow">
            <a:avLst>
              <a:gd name="adj1" fmla="val 50000"/>
              <a:gd name="adj2" fmla="val 12598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1EDDCC-7299-24C0-6062-928E0D7D576D}"/>
              </a:ext>
            </a:extLst>
          </p:cNvPr>
          <p:cNvSpPr txBox="1"/>
          <p:nvPr/>
        </p:nvSpPr>
        <p:spPr>
          <a:xfrm>
            <a:off x="2326121" y="3123644"/>
            <a:ext cx="5441629" cy="830997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「視覚化」から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使いたいグラフを選択してデータをセット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C286F6-0DB5-58B5-2583-30ED974E16FF}"/>
              </a:ext>
            </a:extLst>
          </p:cNvPr>
          <p:cNvSpPr txBox="1"/>
          <p:nvPr/>
        </p:nvSpPr>
        <p:spPr>
          <a:xfrm>
            <a:off x="1324138" y="2503443"/>
            <a:ext cx="9619646" cy="20621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3200" dirty="0"/>
              <a:t>「課題」</a:t>
            </a:r>
            <a:endParaRPr kumimoji="1" lang="en-US" altLang="ja-JP" sz="3200" dirty="0"/>
          </a:p>
          <a:p>
            <a:r>
              <a:rPr kumimoji="1" lang="en-US" altLang="ja-JP" sz="3200" dirty="0"/>
              <a:t>Power BI Desktop</a:t>
            </a:r>
            <a:r>
              <a:rPr kumimoji="1" lang="ja-JP" altLang="en-US" sz="3200" dirty="0"/>
              <a:t>の操作</a:t>
            </a:r>
            <a:endParaRPr kumimoji="1" lang="en-US" altLang="ja-JP" sz="3200" dirty="0"/>
          </a:p>
          <a:p>
            <a:r>
              <a:rPr kumimoji="1" lang="ja-JP" altLang="en-US" sz="3200"/>
              <a:t>（設定が難しい･･･，</a:t>
            </a:r>
            <a:r>
              <a:rPr lang="ja-JP" altLang="en-US" sz="3200"/>
              <a:t>しかし</a:t>
            </a:r>
            <a:r>
              <a:rPr kumimoji="1" lang="ja-JP" altLang="en-US" sz="3200"/>
              <a:t>「</a:t>
            </a:r>
            <a:r>
              <a:rPr kumimoji="1" lang="en-US" altLang="ja-JP" sz="3200" dirty="0"/>
              <a:t>R</a:t>
            </a:r>
            <a:r>
              <a:rPr kumimoji="1" lang="ja-JP" altLang="en-US" sz="3200"/>
              <a:t>」や「</a:t>
            </a:r>
            <a:r>
              <a:rPr kumimoji="1" lang="en-US" altLang="ja-JP" sz="3200" dirty="0"/>
              <a:t>Python</a:t>
            </a:r>
            <a:r>
              <a:rPr kumimoji="1" lang="ja-JP" altLang="en-US" sz="3200"/>
              <a:t>」を</a:t>
            </a:r>
            <a:endParaRPr lang="en-US" altLang="ja-JP" sz="3200"/>
          </a:p>
          <a:p>
            <a:r>
              <a:rPr lang="ja-JP" altLang="en-US" sz="3200"/>
              <a:t>　</a:t>
            </a:r>
            <a:r>
              <a:rPr kumimoji="1" lang="ja-JP" altLang="en-US" sz="3200"/>
              <a:t>使って</a:t>
            </a:r>
            <a:r>
              <a:rPr lang="ja-JP" altLang="en-US" sz="3200"/>
              <a:t>の分析より</a:t>
            </a:r>
            <a:r>
              <a:rPr kumimoji="1" lang="ja-JP" altLang="en-US" sz="3200"/>
              <a:t>活用しやすいと思います）</a:t>
            </a:r>
            <a:endParaRPr lang="en-US" altLang="ja-JP" sz="3200"/>
          </a:p>
        </p:txBody>
      </p:sp>
    </p:spTree>
    <p:extLst>
      <p:ext uri="{BB962C8B-B14F-4D97-AF65-F5344CB8AC3E}">
        <p14:creationId xmlns:p14="http://schemas.microsoft.com/office/powerpoint/2010/main" val="124685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E4634A-F658-F82D-B564-8B95B80F5580}"/>
              </a:ext>
            </a:extLst>
          </p:cNvPr>
          <p:cNvSpPr txBox="1">
            <a:spLocks/>
          </p:cNvSpPr>
          <p:nvPr/>
        </p:nvSpPr>
        <p:spPr>
          <a:xfrm>
            <a:off x="830510" y="897298"/>
            <a:ext cx="8850385" cy="72177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lang="ja-JP" altLang="en-US">
                <a:latin typeface="UD デジタル 教科書体 NK-B"/>
                <a:ea typeface="UD デジタル 教科書体 NK-B"/>
              </a:rPr>
              <a:t>その他の</a:t>
            </a:r>
            <a:r>
              <a:rPr kumimoji="1" lang="ja-JP" altLang="en-US">
                <a:latin typeface="UD デジタル 教科書体 NK-B"/>
                <a:ea typeface="UD デジタル 教科書体 NK-B"/>
              </a:rPr>
              <a:t>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A76353-B255-C882-6BD2-18B87BD27FEC}"/>
              </a:ext>
            </a:extLst>
          </p:cNvPr>
          <p:cNvSpPr txBox="1">
            <a:spLocks/>
          </p:cNvSpPr>
          <p:nvPr/>
        </p:nvSpPr>
        <p:spPr>
          <a:xfrm>
            <a:off x="2435330" y="2259945"/>
            <a:ext cx="7321340" cy="23288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3200">
                <a:latin typeface="UD デジタル 教科書体 NK-B"/>
                <a:ea typeface="UD デジタル 教科書体 NK-B"/>
              </a:rPr>
              <a:t>問題作成の負担</a:t>
            </a:r>
            <a:endParaRPr kumimoji="1" lang="en-US" altLang="ja-JP" sz="3200" dirty="0"/>
          </a:p>
          <a:p>
            <a:r>
              <a:rPr kumimoji="1" lang="ja-JP" altLang="en-US" sz="3200">
                <a:latin typeface="UD デジタル 教科書体 NK-B"/>
                <a:ea typeface="UD デジタル 教科書体 NK-B"/>
              </a:rPr>
              <a:t>解説の挿入</a:t>
            </a:r>
            <a:r>
              <a:rPr lang="ja-JP" altLang="en-US" sz="3200">
                <a:latin typeface="UD デジタル 教科書体 NK-B"/>
                <a:ea typeface="UD デジタル 教科書体 NK-B"/>
              </a:rPr>
              <a:t>（選択問題</a:t>
            </a:r>
            <a:r>
              <a:rPr lang="ja-JP" altLang="en-US" sz="3200" b="1" u="sng">
                <a:latin typeface="UD デジタル 教科書体 NK-B"/>
                <a:ea typeface="UD デジタル 教科書体 NK-B"/>
              </a:rPr>
              <a:t>以外</a:t>
            </a:r>
            <a:r>
              <a:rPr lang="ja-JP" altLang="en-US" sz="3200">
                <a:latin typeface="UD デジタル 教科書体 NK-B"/>
                <a:ea typeface="UD デジタル 教科書体 NK-B"/>
              </a:rPr>
              <a:t>）</a:t>
            </a:r>
            <a:endParaRPr kumimoji="1" lang="en-US" altLang="ja-JP" sz="3200" dirty="0"/>
          </a:p>
          <a:p>
            <a:r>
              <a:rPr kumimoji="1" lang="en-US" altLang="ja-JP" sz="3200" dirty="0">
                <a:latin typeface="UD デジタル 教科書体 NK-B"/>
                <a:ea typeface="UD デジタル 教科書体 NK-B"/>
              </a:rPr>
              <a:t>Excel</a:t>
            </a:r>
            <a:r>
              <a:rPr kumimoji="1" lang="ja-JP" altLang="en-US" sz="3200">
                <a:latin typeface="UD デジタル 教科書体 NK-B"/>
                <a:ea typeface="UD デジタル 教科書体 NK-B"/>
              </a:rPr>
              <a:t>ファイルのデータ研磨</a:t>
            </a:r>
            <a:r>
              <a:rPr lang="ja-JP" altLang="en-US" sz="3200">
                <a:latin typeface="UD デジタル 教科書体 NK-B"/>
                <a:ea typeface="UD デジタル 教科書体 NK-B"/>
              </a:rPr>
              <a:t>手法</a:t>
            </a:r>
            <a:endParaRPr kumimoji="1" lang="en-US" altLang="ja-JP" sz="3200">
              <a:latin typeface="UD デジタル 教科書体 NK-B"/>
              <a:ea typeface="UD デジタル 教科書体 NK-B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1A809B-4EFB-B4D3-081D-5F91562F2326}"/>
              </a:ext>
            </a:extLst>
          </p:cNvPr>
          <p:cNvSpPr txBox="1"/>
          <p:nvPr/>
        </p:nvSpPr>
        <p:spPr>
          <a:xfrm>
            <a:off x="2118492" y="5472825"/>
            <a:ext cx="56793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dirty="0" err="1"/>
              <a:t>Youtube</a:t>
            </a:r>
            <a:r>
              <a:rPr kumimoji="1" lang="ja-JP" altLang="en-US"/>
              <a:t>に</a:t>
            </a:r>
            <a:r>
              <a:rPr kumimoji="1" lang="en-US" altLang="ja-JP" dirty="0"/>
              <a:t>Power BI</a:t>
            </a:r>
            <a:r>
              <a:rPr kumimoji="1" lang="ja-JP" altLang="en-US"/>
              <a:t>についての動画を</a:t>
            </a:r>
            <a:r>
              <a:rPr kumimoji="1" lang="en-US" altLang="ja-JP" dirty="0"/>
              <a:t>UP</a:t>
            </a:r>
            <a:r>
              <a:rPr kumimoji="1" lang="ja-JP" altLang="en-US"/>
              <a:t>しています</a:t>
            </a:r>
            <a:endParaRPr kumimoji="1" lang="en-US" altLang="ja-JP"/>
          </a:p>
          <a:p>
            <a:r>
              <a:rPr kumimoji="1" lang="ja-JP" altLang="en-US"/>
              <a:t>よければご覧ください</a:t>
            </a:r>
            <a:r>
              <a:rPr lang="ja-JP" altLang="en-US"/>
              <a:t>(｀･ω･´)</a:t>
            </a:r>
          </a:p>
        </p:txBody>
      </p:sp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B07245C1-1354-65A9-ECEF-ECC4D0454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66" y="5100779"/>
            <a:ext cx="1073514" cy="107351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9DF8016-DE97-590D-90A0-2AF4B3B91BAB}"/>
              </a:ext>
            </a:extLst>
          </p:cNvPr>
          <p:cNvSpPr txBox="1"/>
          <p:nvPr/>
        </p:nvSpPr>
        <p:spPr>
          <a:xfrm>
            <a:off x="8110837" y="6229145"/>
            <a:ext cx="151237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Power BI</a:t>
            </a:r>
            <a:r>
              <a:rPr kumimoji="1" lang="ja-JP" altLang="en-US" sz="1200" dirty="0"/>
              <a:t>について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E76F093-8613-51ED-2A07-BAFD46509555}"/>
              </a:ext>
            </a:extLst>
          </p:cNvPr>
          <p:cNvSpPr/>
          <p:nvPr/>
        </p:nvSpPr>
        <p:spPr>
          <a:xfrm>
            <a:off x="7797839" y="5666505"/>
            <a:ext cx="410513" cy="258973"/>
          </a:xfrm>
          <a:prstGeom prst="rightArrow">
            <a:avLst>
              <a:gd name="adj1" fmla="val 50000"/>
              <a:gd name="adj2" fmla="val 6495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QR コード&#10;&#10;自動的に生成された説明">
            <a:extLst>
              <a:ext uri="{FF2B5EF4-FFF2-40B4-BE49-F238E27FC236}">
                <a16:creationId xmlns:a16="http://schemas.microsoft.com/office/drawing/2014/main" id="{0409DD0E-DA8C-361A-31CB-898EE5000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05" y="5100779"/>
            <a:ext cx="1076889" cy="107688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15DAAD7-4DAB-1A1F-03B9-B38A338DD412}"/>
              </a:ext>
            </a:extLst>
          </p:cNvPr>
          <p:cNvSpPr txBox="1"/>
          <p:nvPr/>
        </p:nvSpPr>
        <p:spPr>
          <a:xfrm>
            <a:off x="10174940" y="6216881"/>
            <a:ext cx="119821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Excel</a:t>
            </a:r>
            <a:r>
              <a:rPr kumimoji="1" lang="ja-JP" altLang="en-US" sz="1200" dirty="0"/>
              <a:t>データの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読み込み</a:t>
            </a:r>
          </a:p>
        </p:txBody>
      </p:sp>
    </p:spTree>
    <p:extLst>
      <p:ext uri="{BB962C8B-B14F-4D97-AF65-F5344CB8AC3E}">
        <p14:creationId xmlns:p14="http://schemas.microsoft.com/office/powerpoint/2010/main" val="153122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1F9DFA-324F-A345-E78D-DBF01570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5" y="892773"/>
            <a:ext cx="9922764" cy="1294228"/>
          </a:xfrm>
        </p:spPr>
        <p:txBody>
          <a:bodyPr/>
          <a:lstStyle/>
          <a:p>
            <a:r>
              <a:rPr kumimoji="1" lang="ja-JP" altLang="en-US" dirty="0"/>
              <a:t>従来のペーパーテストでは･･･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950CB7-4CFE-A329-85DA-2376C7BD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447778"/>
            <a:ext cx="4675101" cy="15873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2000" dirty="0"/>
              <a:t>テスト印刷・採点に時間が必要</a:t>
            </a:r>
            <a:endParaRPr kumimoji="1" lang="en-US" altLang="ja-JP" sz="2000" dirty="0"/>
          </a:p>
          <a:p>
            <a:r>
              <a:rPr kumimoji="1" lang="ja-JP" altLang="en-US" sz="2000" dirty="0"/>
              <a:t>結果の確認に期間が空く</a:t>
            </a:r>
            <a:endParaRPr kumimoji="1" lang="en-US" altLang="ja-JP" sz="2000" dirty="0"/>
          </a:p>
          <a:p>
            <a:r>
              <a:rPr kumimoji="1" lang="ja-JP" altLang="en-US" sz="2000" dirty="0"/>
              <a:t>テスト結果の集計に転記作業等が必要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2CC5BE3-2D4B-FF9B-C990-0455722981DE}"/>
              </a:ext>
            </a:extLst>
          </p:cNvPr>
          <p:cNvSpPr txBox="1">
            <a:spLocks/>
          </p:cNvSpPr>
          <p:nvPr/>
        </p:nvSpPr>
        <p:spPr>
          <a:xfrm>
            <a:off x="2009344" y="4926533"/>
            <a:ext cx="8173311" cy="1294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2800" dirty="0"/>
              <a:t>→生徒の課題把握にあまり時間がかけられなかった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（他の業務に忙殺されていることも大きな要因ですが･･･）</a:t>
            </a:r>
          </a:p>
        </p:txBody>
      </p:sp>
      <p:pic>
        <p:nvPicPr>
          <p:cNvPr id="6" name="図 5" descr="寿司の絵&#10;&#10;中程度の精度で自動的に生成された説明">
            <a:extLst>
              <a:ext uri="{FF2B5EF4-FFF2-40B4-BE49-F238E27FC236}">
                <a16:creationId xmlns:a16="http://schemas.microsoft.com/office/drawing/2014/main" id="{38F42A61-642E-A1CA-2C79-8B8A6CDC2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0074"/>
            <a:ext cx="2536359" cy="24349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499C808-F011-FE0F-6516-6FF627AF4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1943" y="1970074"/>
            <a:ext cx="2142716" cy="24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5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1F9DFA-324F-A345-E78D-DBF01570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55" y="435985"/>
            <a:ext cx="9922764" cy="129422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Microsoft Forms</a:t>
            </a:r>
            <a:r>
              <a:rPr kumimoji="1" lang="ja-JP" altLang="en-US" dirty="0"/>
              <a:t>で</a:t>
            </a:r>
            <a:br>
              <a:rPr kumimoji="1" lang="en-US" altLang="ja-JP" dirty="0"/>
            </a:br>
            <a:r>
              <a:rPr kumimoji="1" lang="en-US" altLang="ja-JP" dirty="0"/>
              <a:t>CBT</a:t>
            </a:r>
            <a:r>
              <a:rPr kumimoji="1" lang="ja-JP" altLang="en-US" dirty="0"/>
              <a:t>（</a:t>
            </a:r>
            <a:r>
              <a:rPr kumimoji="1" lang="en-US" altLang="ja-JP" dirty="0"/>
              <a:t>Computer Based Testing</a:t>
            </a:r>
            <a:r>
              <a:rPr kumimoji="1" lang="ja-JP" altLang="en-US" dirty="0"/>
              <a:t>）</a:t>
            </a:r>
            <a:br>
              <a:rPr kumimoji="1" lang="en-US" altLang="ja-JP" dirty="0"/>
            </a:br>
            <a:r>
              <a:rPr kumimoji="1" lang="ja-JP" altLang="en-US" dirty="0"/>
              <a:t>作成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950CB7-4CFE-A329-85DA-2376C7BD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79" y="2719395"/>
            <a:ext cx="4675101" cy="20646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2000" dirty="0"/>
              <a:t>テスト印刷必要なし・採点自動</a:t>
            </a:r>
            <a:endParaRPr kumimoji="1" lang="en-US" altLang="ja-JP" sz="2000" dirty="0"/>
          </a:p>
          <a:p>
            <a:r>
              <a:rPr kumimoji="1" lang="ja-JP" altLang="en-US" sz="2000" dirty="0"/>
              <a:t>結果の確認はリアルタイム</a:t>
            </a:r>
            <a:endParaRPr kumimoji="1" lang="en-US" altLang="ja-JP" sz="2000" dirty="0"/>
          </a:p>
          <a:p>
            <a:r>
              <a:rPr kumimoji="1" lang="ja-JP" altLang="en-US" sz="2000" dirty="0"/>
              <a:t>テスト結果は自動集計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　（</a:t>
            </a:r>
            <a:r>
              <a:rPr kumimoji="1" lang="en-US" altLang="ja-JP" sz="2000" dirty="0"/>
              <a:t>Excel</a:t>
            </a:r>
            <a:r>
              <a:rPr kumimoji="1" lang="ja-JP" altLang="en-US" sz="2000" dirty="0"/>
              <a:t>ファイルでエクスポート可能）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2CC5BE3-2D4B-FF9B-C990-0455722981DE}"/>
              </a:ext>
            </a:extLst>
          </p:cNvPr>
          <p:cNvSpPr txBox="1">
            <a:spLocks/>
          </p:cNvSpPr>
          <p:nvPr/>
        </p:nvSpPr>
        <p:spPr>
          <a:xfrm>
            <a:off x="664085" y="5020607"/>
            <a:ext cx="8173311" cy="12942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ja-JP" sz="2800" dirty="0">
                <a:latin typeface="UD デジタル 教科書体 NK-B"/>
                <a:ea typeface="UD デジタル 教科書体 NK-B"/>
              </a:rPr>
              <a:t>Excel</a:t>
            </a:r>
            <a:r>
              <a:rPr kumimoji="1" lang="ja-JP" altLang="en-US" sz="2800">
                <a:latin typeface="UD デジタル 教科書体 NK-B"/>
                <a:ea typeface="UD デジタル 教科書体 NK-B"/>
              </a:rPr>
              <a:t>ファイルに出力して</a:t>
            </a:r>
            <a:r>
              <a:rPr kumimoji="1" lang="en-US" altLang="ja-JP" sz="2800" dirty="0">
                <a:latin typeface="UD デジタル 教科書体 NK-B"/>
                <a:ea typeface="UD デジタル 教科書体 NK-B"/>
              </a:rPr>
              <a:t>Power BI Desktop</a:t>
            </a:r>
            <a:r>
              <a:rPr kumimoji="1" lang="ja-JP" altLang="en-US" sz="2800">
                <a:latin typeface="UD デジタル 教科書体 NK-B"/>
                <a:ea typeface="UD デジタル 教科書体 NK-B"/>
              </a:rPr>
              <a:t>で</a:t>
            </a:r>
            <a:endParaRPr kumimoji="1" lang="en-US" altLang="ja-JP" sz="2800">
              <a:latin typeface="UD デジタル 教科書体 NK-B"/>
              <a:ea typeface="UD デジタル 教科書体 NK-B"/>
            </a:endParaRPr>
          </a:p>
          <a:p>
            <a:pPr marL="0" indent="0">
              <a:buNone/>
            </a:pPr>
            <a:r>
              <a:rPr lang="ja-JP" altLang="en-US" sz="2800">
                <a:latin typeface="UD デジタル 教科書体 NK-B"/>
                <a:ea typeface="UD デジタル 教科書体 NK-B"/>
              </a:rPr>
              <a:t>データを可視化，生徒の苦手を確認しやすくした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FFBA575-AD0E-116C-EFFA-F3DD8A3DE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85"/>
          <a:stretch/>
        </p:blipFill>
        <p:spPr>
          <a:xfrm>
            <a:off x="6357114" y="2129769"/>
            <a:ext cx="615194" cy="5896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C151B4F-CD3F-5023-A4A5-40DB1DE4E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315"/>
          <a:stretch/>
        </p:blipFill>
        <p:spPr>
          <a:xfrm>
            <a:off x="9896715" y="2129769"/>
            <a:ext cx="571879" cy="589626"/>
          </a:xfrm>
          <a:prstGeom prst="rect">
            <a:avLst/>
          </a:prstGeom>
        </p:spPr>
      </p:pic>
      <p:pic>
        <p:nvPicPr>
          <p:cNvPr id="12" name="図 11" descr="おもちゃのブロックで作られた人形&#10;&#10;中程度の精度で自動的に生成された説明">
            <a:extLst>
              <a:ext uri="{FF2B5EF4-FFF2-40B4-BE49-F238E27FC236}">
                <a16:creationId xmlns:a16="http://schemas.microsoft.com/office/drawing/2014/main" id="{A236B875-D29A-D1C3-2B6A-4BE66C857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81" y="2286874"/>
            <a:ext cx="2649261" cy="2284252"/>
          </a:xfrm>
          <a:prstGeom prst="rect">
            <a:avLst/>
          </a:prstGeom>
        </p:spPr>
      </p:pic>
      <p:pic>
        <p:nvPicPr>
          <p:cNvPr id="14" name="図 1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6B3DE10F-DB6B-637F-17DC-6D3AEC607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76" y="2624885"/>
            <a:ext cx="3038956" cy="170582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D9B9A6-83E5-07C6-41C3-84ED70D9C7F2}"/>
              </a:ext>
            </a:extLst>
          </p:cNvPr>
          <p:cNvSpPr txBox="1"/>
          <p:nvPr/>
        </p:nvSpPr>
        <p:spPr>
          <a:xfrm>
            <a:off x="8715928" y="4603110"/>
            <a:ext cx="2854500" cy="1938992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（今回は）</a:t>
            </a: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小テストで</a:t>
            </a: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活用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25739F6-8A26-702C-EEDA-30F315E83511}"/>
              </a:ext>
            </a:extLst>
          </p:cNvPr>
          <p:cNvCxnSpPr/>
          <p:nvPr/>
        </p:nvCxnSpPr>
        <p:spPr>
          <a:xfrm flipV="1">
            <a:off x="1113837" y="4695238"/>
            <a:ext cx="3793066" cy="7525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矢印: 下 5">
            <a:extLst>
              <a:ext uri="{FF2B5EF4-FFF2-40B4-BE49-F238E27FC236}">
                <a16:creationId xmlns:a16="http://schemas.microsoft.com/office/drawing/2014/main" id="{0BACE144-933D-7CA4-8B69-B9BB8AB9656C}"/>
              </a:ext>
            </a:extLst>
          </p:cNvPr>
          <p:cNvSpPr/>
          <p:nvPr/>
        </p:nvSpPr>
        <p:spPr>
          <a:xfrm>
            <a:off x="2890024" y="4702097"/>
            <a:ext cx="319851" cy="3574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694BA4C4-50F6-C922-A93C-CD4EE37335DD}"/>
              </a:ext>
            </a:extLst>
          </p:cNvPr>
          <p:cNvSpPr/>
          <p:nvPr/>
        </p:nvSpPr>
        <p:spPr>
          <a:xfrm rot="16200000">
            <a:off x="8195802" y="3300394"/>
            <a:ext cx="319851" cy="3574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928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4887FA9-26C4-3321-B6BF-5B739E503A2E}"/>
              </a:ext>
            </a:extLst>
          </p:cNvPr>
          <p:cNvSpPr/>
          <p:nvPr/>
        </p:nvSpPr>
        <p:spPr>
          <a:xfrm>
            <a:off x="6182913" y="1577130"/>
            <a:ext cx="5803916" cy="516610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EEBB5DC2-272F-BAF0-9AEB-A79D4595C244}"/>
              </a:ext>
            </a:extLst>
          </p:cNvPr>
          <p:cNvSpPr/>
          <p:nvPr/>
        </p:nvSpPr>
        <p:spPr>
          <a:xfrm>
            <a:off x="205171" y="1577130"/>
            <a:ext cx="5608995" cy="516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B2969839-2031-5514-672C-2522C6BC6480}"/>
              </a:ext>
            </a:extLst>
          </p:cNvPr>
          <p:cNvSpPr/>
          <p:nvPr/>
        </p:nvSpPr>
        <p:spPr>
          <a:xfrm rot="2377640">
            <a:off x="7723998" y="3768547"/>
            <a:ext cx="1769393" cy="58132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A8BB31D-AEC6-473E-6BDE-1F7F0486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96" y="871198"/>
            <a:ext cx="9922764" cy="1294228"/>
          </a:xfrm>
        </p:spPr>
        <p:txBody>
          <a:bodyPr/>
          <a:lstStyle/>
          <a:p>
            <a:r>
              <a:rPr kumimoji="1" lang="en-US" altLang="ja-JP" dirty="0"/>
              <a:t>CBT</a:t>
            </a:r>
            <a:r>
              <a:rPr kumimoji="1" lang="ja-JP" altLang="en-US" dirty="0"/>
              <a:t>の概要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FB5CC46-E4BA-28FB-69D3-47913CDDF77A}"/>
              </a:ext>
            </a:extLst>
          </p:cNvPr>
          <p:cNvGrpSpPr/>
          <p:nvPr/>
        </p:nvGrpSpPr>
        <p:grpSpPr>
          <a:xfrm>
            <a:off x="654170" y="2007389"/>
            <a:ext cx="1519541" cy="1635920"/>
            <a:chOff x="4948237" y="1285875"/>
            <a:chExt cx="4179093" cy="4286250"/>
          </a:xfrm>
        </p:grpSpPr>
        <p:pic>
          <p:nvPicPr>
            <p:cNvPr id="5" name="図 4" descr="ゲームのキャラクター&#10;&#10;低い精度で自動的に生成された説明">
              <a:extLst>
                <a:ext uri="{FF2B5EF4-FFF2-40B4-BE49-F238E27FC236}">
                  <a16:creationId xmlns:a16="http://schemas.microsoft.com/office/drawing/2014/main" id="{BC20FC9A-2FDD-450A-BC27-D7BF128CC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237" y="1285875"/>
              <a:ext cx="2295525" cy="4286250"/>
            </a:xfrm>
            <a:prstGeom prst="rect">
              <a:avLst/>
            </a:prstGeom>
          </p:spPr>
        </p:pic>
        <p:pic>
          <p:nvPicPr>
            <p:cNvPr id="7" name="図 6" descr="スーツを着た人の絵&#10;&#10;低い精度で自動的に生成された説明">
              <a:extLst>
                <a:ext uri="{FF2B5EF4-FFF2-40B4-BE49-F238E27FC236}">
                  <a16:creationId xmlns:a16="http://schemas.microsoft.com/office/drawing/2014/main" id="{655DE38E-9D7A-7EA3-153F-F352759B0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805" y="1285875"/>
              <a:ext cx="2295525" cy="4286250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2D3B90EF-CF19-9942-FFEB-2D69D0BA4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237" y="1965340"/>
            <a:ext cx="751244" cy="672164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0BE75BF-7436-F368-8798-07E75E3BB280}"/>
              </a:ext>
            </a:extLst>
          </p:cNvPr>
          <p:cNvGrpSpPr/>
          <p:nvPr/>
        </p:nvGrpSpPr>
        <p:grpSpPr>
          <a:xfrm>
            <a:off x="3317485" y="1958360"/>
            <a:ext cx="822013" cy="672165"/>
            <a:chOff x="3225908" y="60151"/>
            <a:chExt cx="5836649" cy="5132633"/>
          </a:xfrm>
        </p:grpSpPr>
        <p:pic>
          <p:nvPicPr>
            <p:cNvPr id="22" name="図 21" descr="QR コード&#10;&#10;自動的に生成された説明">
              <a:extLst>
                <a:ext uri="{FF2B5EF4-FFF2-40B4-BE49-F238E27FC236}">
                  <a16:creationId xmlns:a16="http://schemas.microsoft.com/office/drawing/2014/main" id="{4347731C-09E3-4187-CD39-D7F2CF272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822"/>
            <a:stretch/>
          </p:blipFill>
          <p:spPr>
            <a:xfrm>
              <a:off x="3555869" y="60151"/>
              <a:ext cx="5080261" cy="5132633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95C186F-72A6-7B32-9C4D-E94A4543988C}"/>
                </a:ext>
              </a:extLst>
            </p:cNvPr>
            <p:cNvSpPr txBox="1"/>
            <p:nvPr/>
          </p:nvSpPr>
          <p:spPr>
            <a:xfrm rot="2692521">
              <a:off x="3225908" y="1557619"/>
              <a:ext cx="5836649" cy="2115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サンプル</a:t>
              </a:r>
              <a:endParaRPr kumimoji="1" lang="ja-JP" altLang="en-US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25" name="矢印: 右 24">
            <a:extLst>
              <a:ext uri="{FF2B5EF4-FFF2-40B4-BE49-F238E27FC236}">
                <a16:creationId xmlns:a16="http://schemas.microsoft.com/office/drawing/2014/main" id="{1FD77529-EE36-B37A-A028-4AAD69535FFA}"/>
              </a:ext>
            </a:extLst>
          </p:cNvPr>
          <p:cNvSpPr/>
          <p:nvPr/>
        </p:nvSpPr>
        <p:spPr>
          <a:xfrm>
            <a:off x="2281806" y="2643542"/>
            <a:ext cx="2013129" cy="5813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61F2884-8DC4-0EBC-DC00-473888184FCE}"/>
              </a:ext>
            </a:extLst>
          </p:cNvPr>
          <p:cNvGrpSpPr/>
          <p:nvPr/>
        </p:nvGrpSpPr>
        <p:grpSpPr>
          <a:xfrm>
            <a:off x="4340943" y="1646635"/>
            <a:ext cx="4053937" cy="2410019"/>
            <a:chOff x="4340943" y="1646635"/>
            <a:chExt cx="4053937" cy="2410019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BF66EEE5-D485-300E-5E24-6A9B2C38B442}"/>
                </a:ext>
              </a:extLst>
            </p:cNvPr>
            <p:cNvGrpSpPr/>
            <p:nvPr/>
          </p:nvGrpSpPr>
          <p:grpSpPr>
            <a:xfrm>
              <a:off x="4340943" y="1955879"/>
              <a:ext cx="3722347" cy="2100775"/>
              <a:chOff x="3989715" y="1809724"/>
              <a:chExt cx="3140927" cy="1658097"/>
            </a:xfrm>
          </p:grpSpPr>
          <p:pic>
            <p:nvPicPr>
              <p:cNvPr id="10" name="図 9" descr="グラフィカル ユーザー インターフェイス, アプリケーション, Teams&#10;&#10;自動的に生成された説明">
                <a:extLst>
                  <a:ext uri="{FF2B5EF4-FFF2-40B4-BE49-F238E27FC236}">
                    <a16:creationId xmlns:a16="http://schemas.microsoft.com/office/drawing/2014/main" id="{C87CA53D-FDA0-2461-25A0-445E33830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9715" y="1809724"/>
                <a:ext cx="2375240" cy="1461981"/>
              </a:xfrm>
              <a:prstGeom prst="rect">
                <a:avLst/>
              </a:prstGeom>
            </p:spPr>
          </p:pic>
          <p:pic>
            <p:nvPicPr>
              <p:cNvPr id="12" name="図 11" descr="携帯電話の画面&#10;&#10;自動的に生成された説明">
                <a:extLst>
                  <a:ext uri="{FF2B5EF4-FFF2-40B4-BE49-F238E27FC236}">
                    <a16:creationId xmlns:a16="http://schemas.microsoft.com/office/drawing/2014/main" id="{27CE1847-CAB9-8373-0BE9-FFAA8CC81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4955" y="1809724"/>
                <a:ext cx="765687" cy="1461766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17DFE796-F285-34E7-410A-224AFCA414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55285"/>
              <a:stretch/>
            </p:blipFill>
            <p:spPr>
              <a:xfrm>
                <a:off x="5211852" y="2862458"/>
                <a:ext cx="664594" cy="605363"/>
              </a:xfrm>
              <a:prstGeom prst="rect">
                <a:avLst/>
              </a:prstGeom>
            </p:spPr>
          </p:pic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7367C501-B9FB-9DB6-8CAF-EF05BA3DE709}"/>
                </a:ext>
              </a:extLst>
            </p:cNvPr>
            <p:cNvSpPr txBox="1"/>
            <p:nvPr/>
          </p:nvSpPr>
          <p:spPr>
            <a:xfrm>
              <a:off x="6384320" y="1646635"/>
              <a:ext cx="201056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Microsoft Forms</a:t>
              </a:r>
            </a:p>
            <a:p>
              <a:pPr algn="ctr"/>
              <a:r>
                <a:rPr kumimoji="1" lang="ja-JP" altLang="en-US" dirty="0"/>
                <a:t>（クイズ機能）</a:t>
              </a:r>
            </a:p>
          </p:txBody>
        </p:sp>
      </p:grp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E0A17E8B-4B1D-B83E-C62A-FE5F81D46DB5}"/>
              </a:ext>
            </a:extLst>
          </p:cNvPr>
          <p:cNvSpPr/>
          <p:nvPr/>
        </p:nvSpPr>
        <p:spPr>
          <a:xfrm rot="10800000">
            <a:off x="965156" y="3726573"/>
            <a:ext cx="4372256" cy="1885047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吹き出し: 円形 25">
            <a:extLst>
              <a:ext uri="{FF2B5EF4-FFF2-40B4-BE49-F238E27FC236}">
                <a16:creationId xmlns:a16="http://schemas.microsoft.com/office/drawing/2014/main" id="{BCBD96D1-E99F-3BD5-C841-B01757FDE537}"/>
              </a:ext>
            </a:extLst>
          </p:cNvPr>
          <p:cNvSpPr/>
          <p:nvPr/>
        </p:nvSpPr>
        <p:spPr>
          <a:xfrm>
            <a:off x="1857582" y="3429000"/>
            <a:ext cx="2623982" cy="1378457"/>
          </a:xfrm>
          <a:prstGeom prst="wedgeEllipseCallout">
            <a:avLst>
              <a:gd name="adj1" fmla="val 7916"/>
              <a:gd name="adj2" fmla="val -87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Teams</a:t>
            </a:r>
            <a:r>
              <a:rPr kumimoji="1" lang="ja-JP" altLang="en-US" dirty="0"/>
              <a:t>や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QR</a:t>
            </a:r>
            <a:r>
              <a:rPr kumimoji="1" lang="ja-JP" altLang="en-US" dirty="0"/>
              <a:t>コードで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CBT</a:t>
            </a:r>
            <a:r>
              <a:rPr kumimoji="1" lang="ja-JP" altLang="en-US" dirty="0"/>
              <a:t>にアクセス</a:t>
            </a:r>
          </a:p>
        </p:txBody>
      </p:sp>
      <p:pic>
        <p:nvPicPr>
          <p:cNvPr id="33" name="図 3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E5116FA9-7A05-12C8-4EFC-9219F96ED2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88" y="4960734"/>
            <a:ext cx="1733720" cy="178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吹き出し: 円形 30">
            <a:extLst>
              <a:ext uri="{FF2B5EF4-FFF2-40B4-BE49-F238E27FC236}">
                <a16:creationId xmlns:a16="http://schemas.microsoft.com/office/drawing/2014/main" id="{229113F3-9DE0-8E9B-461E-7794297F056A}"/>
              </a:ext>
            </a:extLst>
          </p:cNvPr>
          <p:cNvSpPr/>
          <p:nvPr/>
        </p:nvSpPr>
        <p:spPr>
          <a:xfrm>
            <a:off x="205171" y="5460328"/>
            <a:ext cx="3204498" cy="1378457"/>
          </a:xfrm>
          <a:prstGeom prst="wedgeEllipseCallout">
            <a:avLst>
              <a:gd name="adj1" fmla="val 60097"/>
              <a:gd name="adj2" fmla="val -30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「結果の表示」から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正解の即時確認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CFD1BF5-36E9-6E2B-0DBF-C0F904511666}"/>
              </a:ext>
            </a:extLst>
          </p:cNvPr>
          <p:cNvGrpSpPr/>
          <p:nvPr/>
        </p:nvGrpSpPr>
        <p:grpSpPr>
          <a:xfrm>
            <a:off x="10316637" y="1993356"/>
            <a:ext cx="1509285" cy="1702776"/>
            <a:chOff x="8445878" y="187278"/>
            <a:chExt cx="3753222" cy="4286250"/>
          </a:xfrm>
        </p:grpSpPr>
        <p:pic>
          <p:nvPicPr>
            <p:cNvPr id="37" name="図 36" descr="スーツを着ているクマの人形&#10;&#10;中程度の精度で自動的に生成された説明">
              <a:extLst>
                <a:ext uri="{FF2B5EF4-FFF2-40B4-BE49-F238E27FC236}">
                  <a16:creationId xmlns:a16="http://schemas.microsoft.com/office/drawing/2014/main" id="{E2242EEA-ADE1-FF93-5B54-EF4E5DF31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450" y="187278"/>
              <a:ext cx="2152650" cy="4286250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15571F70-D2F0-D032-A505-F25CC3138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878" y="187278"/>
              <a:ext cx="2152650" cy="4286250"/>
            </a:xfrm>
            <a:prstGeom prst="rect">
              <a:avLst/>
            </a:prstGeom>
          </p:spPr>
        </p:pic>
      </p:grpSp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22711371-5432-1C41-6E81-BED27E2E68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70" y="3290354"/>
            <a:ext cx="520727" cy="517552"/>
          </a:xfrm>
          <a:prstGeom prst="rect">
            <a:avLst/>
          </a:prstGeom>
        </p:spPr>
      </p:pic>
      <p:sp>
        <p:nvSpPr>
          <p:cNvPr id="43" name="吹き出し: 円形 42">
            <a:extLst>
              <a:ext uri="{FF2B5EF4-FFF2-40B4-BE49-F238E27FC236}">
                <a16:creationId xmlns:a16="http://schemas.microsoft.com/office/drawing/2014/main" id="{784235AE-7392-D699-34AC-7FC9309ABDF6}"/>
              </a:ext>
            </a:extLst>
          </p:cNvPr>
          <p:cNvSpPr/>
          <p:nvPr/>
        </p:nvSpPr>
        <p:spPr>
          <a:xfrm>
            <a:off x="8266727" y="2415963"/>
            <a:ext cx="1621791" cy="793435"/>
          </a:xfrm>
          <a:prstGeom prst="wedgeEllipseCallout">
            <a:avLst>
              <a:gd name="adj1" fmla="val -16701"/>
              <a:gd name="adj2" fmla="val 78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Excel</a:t>
            </a:r>
            <a:r>
              <a:rPr kumimoji="1" lang="ja-JP" altLang="en-US" dirty="0"/>
              <a:t>で出力</a:t>
            </a:r>
          </a:p>
        </p:txBody>
      </p:sp>
      <p:pic>
        <p:nvPicPr>
          <p:cNvPr id="46" name="図 45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F46172B7-25F2-881C-BAAE-8B5EBA4BC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33" y="4669096"/>
            <a:ext cx="3038956" cy="170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吹き出し: 円形 46">
            <a:extLst>
              <a:ext uri="{FF2B5EF4-FFF2-40B4-BE49-F238E27FC236}">
                <a16:creationId xmlns:a16="http://schemas.microsoft.com/office/drawing/2014/main" id="{7F0BB5DE-B539-86E3-9C56-5F9966FE71A0}"/>
              </a:ext>
            </a:extLst>
          </p:cNvPr>
          <p:cNvSpPr/>
          <p:nvPr/>
        </p:nvSpPr>
        <p:spPr>
          <a:xfrm>
            <a:off x="6384321" y="5211366"/>
            <a:ext cx="2168484" cy="981938"/>
          </a:xfrm>
          <a:prstGeom prst="wedgeEllipseCallout">
            <a:avLst>
              <a:gd name="adj1" fmla="val 70869"/>
              <a:gd name="adj2" fmla="val -45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Power BI Desktop</a:t>
            </a:r>
            <a:r>
              <a:rPr kumimoji="1" lang="ja-JP" altLang="en-US" dirty="0"/>
              <a:t>で可視化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473060C-2134-1D10-12AD-CCFBA921AC6E}"/>
              </a:ext>
            </a:extLst>
          </p:cNvPr>
          <p:cNvSpPr txBox="1"/>
          <p:nvPr/>
        </p:nvSpPr>
        <p:spPr>
          <a:xfrm>
            <a:off x="10727716" y="1528257"/>
            <a:ext cx="780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先生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6907398-3E1F-6504-A8B5-D3F57A225220}"/>
              </a:ext>
            </a:extLst>
          </p:cNvPr>
          <p:cNvSpPr txBox="1"/>
          <p:nvPr/>
        </p:nvSpPr>
        <p:spPr>
          <a:xfrm>
            <a:off x="1071502" y="1496288"/>
            <a:ext cx="780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生徒</a:t>
            </a:r>
          </a:p>
        </p:txBody>
      </p:sp>
      <p:pic>
        <p:nvPicPr>
          <p:cNvPr id="3" name="図 3">
            <a:extLst>
              <a:ext uri="{FF2B5EF4-FFF2-40B4-BE49-F238E27FC236}">
                <a16:creationId xmlns:a16="http://schemas.microsoft.com/office/drawing/2014/main" id="{D9CA767F-119D-8012-2517-A25299FA9E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68066" y="4227824"/>
            <a:ext cx="539672" cy="5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4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4CD7CA6B-3772-3E46-E9CA-29B574AC7E05}"/>
              </a:ext>
            </a:extLst>
          </p:cNvPr>
          <p:cNvSpPr/>
          <p:nvPr/>
        </p:nvSpPr>
        <p:spPr>
          <a:xfrm>
            <a:off x="5575609" y="1431073"/>
            <a:ext cx="6458415" cy="534329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95508E-F0D7-83E9-DC6B-E8FBA835694D}"/>
              </a:ext>
            </a:extLst>
          </p:cNvPr>
          <p:cNvSpPr txBox="1">
            <a:spLocks/>
          </p:cNvSpPr>
          <p:nvPr/>
        </p:nvSpPr>
        <p:spPr>
          <a:xfrm>
            <a:off x="830510" y="897298"/>
            <a:ext cx="8064253" cy="721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kumimoji="1" lang="ja-JP" altLang="en-US" dirty="0"/>
              <a:t>実際の画面（</a:t>
            </a:r>
            <a:r>
              <a:rPr kumimoji="1" lang="en-US" altLang="ja-JP" dirty="0"/>
              <a:t>Forms</a:t>
            </a:r>
            <a:r>
              <a:rPr kumimoji="1" lang="ja-JP" altLang="en-US" dirty="0"/>
              <a:t>の小テスト）</a:t>
            </a:r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6757FF8-4CF3-5223-4CDF-712BE5412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97" y="1475295"/>
            <a:ext cx="3395678" cy="1744039"/>
          </a:xfrm>
          <a:prstGeom prst="rect">
            <a:avLst/>
          </a:prstGeom>
        </p:spPr>
      </p:pic>
      <p:pic>
        <p:nvPicPr>
          <p:cNvPr id="6" name="図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A0DD2FD6-CDAC-8AC2-4AD4-91DEA3366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42" y="4102131"/>
            <a:ext cx="3395679" cy="1280574"/>
          </a:xfrm>
          <a:prstGeom prst="rect">
            <a:avLst/>
          </a:prstGeom>
        </p:spPr>
      </p:pic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D208DC7D-C0D3-AA8D-2BB4-561158311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62" y="4102131"/>
            <a:ext cx="3135704" cy="1913721"/>
          </a:xfrm>
          <a:prstGeom prst="rect">
            <a:avLst/>
          </a:prstGeom>
        </p:spPr>
      </p:pic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535179E2-EC14-4AED-6051-401C18682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542" y="1475295"/>
            <a:ext cx="3085405" cy="1744038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C5CF67E-2C43-40EC-5C86-274ACCE583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18694" r="12183"/>
          <a:stretch/>
        </p:blipFill>
        <p:spPr>
          <a:xfrm>
            <a:off x="151099" y="1475296"/>
            <a:ext cx="5020702" cy="3502058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D7B48855-B464-2F7B-22A7-DF5E6AE7E129}"/>
              </a:ext>
            </a:extLst>
          </p:cNvPr>
          <p:cNvSpPr/>
          <p:nvPr/>
        </p:nvSpPr>
        <p:spPr>
          <a:xfrm>
            <a:off x="864739" y="4642331"/>
            <a:ext cx="1885361" cy="3409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9996C9A7-9C92-F992-EE2B-5347C48A3101}"/>
              </a:ext>
            </a:extLst>
          </p:cNvPr>
          <p:cNvSpPr/>
          <p:nvPr/>
        </p:nvSpPr>
        <p:spPr>
          <a:xfrm>
            <a:off x="161534" y="5402381"/>
            <a:ext cx="3204498" cy="1116641"/>
          </a:xfrm>
          <a:prstGeom prst="wedgeEllipseCallout">
            <a:avLst>
              <a:gd name="adj1" fmla="val 10619"/>
              <a:gd name="adj2" fmla="val -89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解説も付けられます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（選択問題のみ）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D1C121-8C4B-C63F-215C-83D40CC3264F}"/>
              </a:ext>
            </a:extLst>
          </p:cNvPr>
          <p:cNvSpPr txBox="1"/>
          <p:nvPr/>
        </p:nvSpPr>
        <p:spPr>
          <a:xfrm>
            <a:off x="6317208" y="3219333"/>
            <a:ext cx="12748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選択問題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7E0D7B-7E99-5E18-0585-525B497DEF4D}"/>
              </a:ext>
            </a:extLst>
          </p:cNvPr>
          <p:cNvSpPr txBox="1"/>
          <p:nvPr/>
        </p:nvSpPr>
        <p:spPr>
          <a:xfrm>
            <a:off x="9863829" y="3219333"/>
            <a:ext cx="12748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語句入力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9075635-CF0A-6B55-5E0D-D06005450330}"/>
              </a:ext>
            </a:extLst>
          </p:cNvPr>
          <p:cNvSpPr txBox="1"/>
          <p:nvPr/>
        </p:nvSpPr>
        <p:spPr>
          <a:xfrm>
            <a:off x="6317208" y="5427247"/>
            <a:ext cx="12748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並べ替え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D2E1416-D3E5-2A41-961D-93C3DE5DF000}"/>
              </a:ext>
            </a:extLst>
          </p:cNvPr>
          <p:cNvSpPr txBox="1"/>
          <p:nvPr/>
        </p:nvSpPr>
        <p:spPr>
          <a:xfrm>
            <a:off x="10101075" y="5887055"/>
            <a:ext cx="7230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計算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CCDEC5C-52D0-7988-F097-0489304087E2}"/>
              </a:ext>
            </a:extLst>
          </p:cNvPr>
          <p:cNvSpPr/>
          <p:nvPr/>
        </p:nvSpPr>
        <p:spPr>
          <a:xfrm>
            <a:off x="7629292" y="3354658"/>
            <a:ext cx="2276707" cy="780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出題形式</a:t>
            </a:r>
          </a:p>
        </p:txBody>
      </p:sp>
    </p:spTree>
    <p:extLst>
      <p:ext uri="{BB962C8B-B14F-4D97-AF65-F5344CB8AC3E}">
        <p14:creationId xmlns:p14="http://schemas.microsoft.com/office/powerpoint/2010/main" val="89451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5508E-F0D7-83E9-DC6B-E8FBA835694D}"/>
              </a:ext>
            </a:extLst>
          </p:cNvPr>
          <p:cNvSpPr txBox="1">
            <a:spLocks/>
          </p:cNvSpPr>
          <p:nvPr/>
        </p:nvSpPr>
        <p:spPr>
          <a:xfrm>
            <a:off x="830510" y="897298"/>
            <a:ext cx="8064253" cy="721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kumimoji="1" lang="ja-JP" altLang="en-US" dirty="0"/>
              <a:t>実際の画面（</a:t>
            </a:r>
            <a:r>
              <a:rPr kumimoji="1" lang="en-US" altLang="ja-JP" dirty="0"/>
              <a:t>Forms</a:t>
            </a:r>
            <a:r>
              <a:rPr kumimoji="1" lang="ja-JP" altLang="en-US" dirty="0"/>
              <a:t>の小テスト）</a:t>
            </a:r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6757FF8-4CF3-5223-4CDF-712BE5412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97" y="1475295"/>
            <a:ext cx="3395678" cy="1744039"/>
          </a:xfrm>
          <a:prstGeom prst="rect">
            <a:avLst/>
          </a:prstGeom>
        </p:spPr>
      </p:pic>
      <p:pic>
        <p:nvPicPr>
          <p:cNvPr id="6" name="図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A0DD2FD6-CDAC-8AC2-4AD4-91DEA3366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42" y="4102131"/>
            <a:ext cx="3395679" cy="1280574"/>
          </a:xfrm>
          <a:prstGeom prst="rect">
            <a:avLst/>
          </a:prstGeom>
        </p:spPr>
      </p:pic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D208DC7D-C0D3-AA8D-2BB4-561158311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62" y="4102131"/>
            <a:ext cx="3135704" cy="1913721"/>
          </a:xfrm>
          <a:prstGeom prst="rect">
            <a:avLst/>
          </a:prstGeom>
        </p:spPr>
      </p:pic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535179E2-EC14-4AED-6051-401C18682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542" y="1475295"/>
            <a:ext cx="3085405" cy="1744038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C5CF67E-2C43-40EC-5C86-274ACCE583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18694" r="12183"/>
          <a:stretch/>
        </p:blipFill>
        <p:spPr>
          <a:xfrm>
            <a:off x="151099" y="1475296"/>
            <a:ext cx="5020702" cy="3502058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D7B48855-B464-2F7B-22A7-DF5E6AE7E129}"/>
              </a:ext>
            </a:extLst>
          </p:cNvPr>
          <p:cNvSpPr/>
          <p:nvPr/>
        </p:nvSpPr>
        <p:spPr>
          <a:xfrm>
            <a:off x="864739" y="4633038"/>
            <a:ext cx="1885361" cy="3502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9996C9A7-9C92-F992-EE2B-5347C48A3101}"/>
              </a:ext>
            </a:extLst>
          </p:cNvPr>
          <p:cNvSpPr/>
          <p:nvPr/>
        </p:nvSpPr>
        <p:spPr>
          <a:xfrm>
            <a:off x="161534" y="5402381"/>
            <a:ext cx="3204498" cy="1116641"/>
          </a:xfrm>
          <a:prstGeom prst="wedgeEllipseCallout">
            <a:avLst>
              <a:gd name="adj1" fmla="val 10619"/>
              <a:gd name="adj2" fmla="val -89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解説も付けられます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（選択問題のみ）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D1C121-8C4B-C63F-215C-83D40CC3264F}"/>
              </a:ext>
            </a:extLst>
          </p:cNvPr>
          <p:cNvSpPr txBox="1"/>
          <p:nvPr/>
        </p:nvSpPr>
        <p:spPr>
          <a:xfrm>
            <a:off x="6317208" y="3219333"/>
            <a:ext cx="12748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選択問題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7E0D7B-7E99-5E18-0585-525B497DEF4D}"/>
              </a:ext>
            </a:extLst>
          </p:cNvPr>
          <p:cNvSpPr txBox="1"/>
          <p:nvPr/>
        </p:nvSpPr>
        <p:spPr>
          <a:xfrm>
            <a:off x="9863829" y="3219333"/>
            <a:ext cx="12748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語句入力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9075635-CF0A-6B55-5E0D-D06005450330}"/>
              </a:ext>
            </a:extLst>
          </p:cNvPr>
          <p:cNvSpPr txBox="1"/>
          <p:nvPr/>
        </p:nvSpPr>
        <p:spPr>
          <a:xfrm>
            <a:off x="6317208" y="5427247"/>
            <a:ext cx="12748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並べ替え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D2E1416-D3E5-2A41-961D-93C3DE5DF000}"/>
              </a:ext>
            </a:extLst>
          </p:cNvPr>
          <p:cNvSpPr txBox="1"/>
          <p:nvPr/>
        </p:nvSpPr>
        <p:spPr>
          <a:xfrm>
            <a:off x="10101075" y="5887055"/>
            <a:ext cx="7230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計算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5E1FB97-26F7-6504-4026-543A10E704FD}"/>
              </a:ext>
            </a:extLst>
          </p:cNvPr>
          <p:cNvSpPr/>
          <p:nvPr/>
        </p:nvSpPr>
        <p:spPr>
          <a:xfrm>
            <a:off x="7629292" y="3354658"/>
            <a:ext cx="2276707" cy="780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出題形式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C167572-0FF3-E467-840E-B3DF2FF6CE8A}"/>
              </a:ext>
            </a:extLst>
          </p:cNvPr>
          <p:cNvGrpSpPr/>
          <p:nvPr/>
        </p:nvGrpSpPr>
        <p:grpSpPr>
          <a:xfrm>
            <a:off x="2813879" y="832702"/>
            <a:ext cx="5410478" cy="5239019"/>
            <a:chOff x="3390761" y="809490"/>
            <a:chExt cx="5410478" cy="523901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9DB027E1-97E9-F83A-A845-5E42E4AE5621}"/>
                </a:ext>
              </a:extLst>
            </p:cNvPr>
            <p:cNvGrpSpPr/>
            <p:nvPr/>
          </p:nvGrpSpPr>
          <p:grpSpPr>
            <a:xfrm>
              <a:off x="3390761" y="809490"/>
              <a:ext cx="5410478" cy="5239019"/>
              <a:chOff x="3390761" y="809490"/>
              <a:chExt cx="5410478" cy="5239019"/>
            </a:xfrm>
          </p:grpSpPr>
          <p:pic>
            <p:nvPicPr>
              <p:cNvPr id="5" name="図 4" descr="グラフィカル ユーザー インターフェイス, テキスト, アプリケーション, メール&#10;&#10;自動的に生成された説明">
                <a:extLst>
                  <a:ext uri="{FF2B5EF4-FFF2-40B4-BE49-F238E27FC236}">
                    <a16:creationId xmlns:a16="http://schemas.microsoft.com/office/drawing/2014/main" id="{B8F89286-AA06-9C0B-AFF6-2E03B4D40B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0761" y="809490"/>
                <a:ext cx="5410478" cy="523901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07DC27D-38A9-ED55-9F61-22E14E273F7A}"/>
                  </a:ext>
                </a:extLst>
              </p:cNvPr>
              <p:cNvSpPr/>
              <p:nvPr/>
            </p:nvSpPr>
            <p:spPr>
              <a:xfrm>
                <a:off x="3531765" y="1375794"/>
                <a:ext cx="2457974" cy="3310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03326DB-6228-B5E8-3AC5-B6DEBE589785}"/>
                </a:ext>
              </a:extLst>
            </p:cNvPr>
            <p:cNvSpPr/>
            <p:nvPr/>
          </p:nvSpPr>
          <p:spPr>
            <a:xfrm>
              <a:off x="7462868" y="844367"/>
              <a:ext cx="1110680" cy="331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楕円 19">
            <a:extLst>
              <a:ext uri="{FF2B5EF4-FFF2-40B4-BE49-F238E27FC236}">
                <a16:creationId xmlns:a16="http://schemas.microsoft.com/office/drawing/2014/main" id="{CF687439-3202-DE72-7C1F-4F738935F5E8}"/>
              </a:ext>
            </a:extLst>
          </p:cNvPr>
          <p:cNvSpPr/>
          <p:nvPr/>
        </p:nvSpPr>
        <p:spPr>
          <a:xfrm>
            <a:off x="7115126" y="2786555"/>
            <a:ext cx="750965" cy="36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642306DB-9420-603E-97B5-36E88AC5E411}"/>
              </a:ext>
            </a:extLst>
          </p:cNvPr>
          <p:cNvSpPr/>
          <p:nvPr/>
        </p:nvSpPr>
        <p:spPr>
          <a:xfrm>
            <a:off x="8404953" y="1467523"/>
            <a:ext cx="3527877" cy="2897181"/>
          </a:xfrm>
          <a:prstGeom prst="wedgeRectCallout">
            <a:avLst>
              <a:gd name="adj1" fmla="val -75907"/>
              <a:gd name="adj2" fmla="val -1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解答されたデータは全て</a:t>
            </a:r>
            <a:r>
              <a:rPr kumimoji="1" lang="en-US" altLang="ja-JP" sz="2000" dirty="0"/>
              <a:t>Forms</a:t>
            </a:r>
            <a:r>
              <a:rPr kumimoji="1" lang="ja-JP" altLang="en-US" sz="2000" dirty="0"/>
              <a:t>へ集約</a:t>
            </a: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Forms</a:t>
            </a:r>
            <a:r>
              <a:rPr lang="ja-JP" altLang="en-US" sz="2000" dirty="0"/>
              <a:t>上でも簡易的な分析は可能</a:t>
            </a: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Excel</a:t>
            </a:r>
            <a:r>
              <a:rPr lang="ja-JP" altLang="en-US" sz="2000"/>
              <a:t>ファイルを出力して</a:t>
            </a:r>
            <a:r>
              <a:rPr lang="en-US" altLang="ja-JP" sz="2000" dirty="0"/>
              <a:t>Power BI Desktop</a:t>
            </a:r>
            <a:r>
              <a:rPr lang="ja-JP" altLang="en-US" sz="2000"/>
              <a:t>へ</a:t>
            </a:r>
            <a:endParaRPr lang="en-US" altLang="ja-JP" sz="200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CBC19E6-F6F8-B709-6C8B-2FB3E806C77F}"/>
              </a:ext>
            </a:extLst>
          </p:cNvPr>
          <p:cNvSpPr/>
          <p:nvPr/>
        </p:nvSpPr>
        <p:spPr>
          <a:xfrm>
            <a:off x="4999480" y="2000714"/>
            <a:ext cx="1110680" cy="331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8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79498-93D9-C7CC-5524-855B0FBE2D84}"/>
              </a:ext>
            </a:extLst>
          </p:cNvPr>
          <p:cNvSpPr txBox="1">
            <a:spLocks/>
          </p:cNvSpPr>
          <p:nvPr/>
        </p:nvSpPr>
        <p:spPr>
          <a:xfrm>
            <a:off x="830510" y="897298"/>
            <a:ext cx="8850385" cy="721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kumimoji="1" lang="ja-JP" altLang="en-US" dirty="0"/>
              <a:t>実際の画面（</a:t>
            </a:r>
            <a:r>
              <a:rPr kumimoji="1" lang="en-US" altLang="ja-JP" dirty="0"/>
              <a:t>Power BI Desktop</a:t>
            </a:r>
            <a:r>
              <a:rPr kumimoji="1" lang="ja-JP" altLang="en-US" dirty="0"/>
              <a:t>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AB5B04B-70B5-4968-E69A-1578D6CDDEB3}"/>
              </a:ext>
            </a:extLst>
          </p:cNvPr>
          <p:cNvGrpSpPr/>
          <p:nvPr/>
        </p:nvGrpSpPr>
        <p:grpSpPr>
          <a:xfrm>
            <a:off x="1831589" y="1501628"/>
            <a:ext cx="8528821" cy="5138257"/>
            <a:chOff x="690680" y="0"/>
            <a:chExt cx="10810640" cy="6858000"/>
          </a:xfrm>
        </p:grpSpPr>
        <p:pic>
          <p:nvPicPr>
            <p:cNvPr id="4" name="図 3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073B90D4-952E-AAD7-22E0-85EA73FEA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80" y="0"/>
              <a:ext cx="10810640" cy="6858000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C8E9FD1-9760-CF53-A16B-8E31154F7CEF}"/>
                </a:ext>
              </a:extLst>
            </p:cNvPr>
            <p:cNvSpPr/>
            <p:nvPr/>
          </p:nvSpPr>
          <p:spPr>
            <a:xfrm>
              <a:off x="8144759" y="25167"/>
              <a:ext cx="1913641" cy="24509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7BE418-C7BE-C61B-5BC7-20DF706295D0}"/>
              </a:ext>
            </a:extLst>
          </p:cNvPr>
          <p:cNvSpPr txBox="1"/>
          <p:nvPr/>
        </p:nvSpPr>
        <p:spPr>
          <a:xfrm>
            <a:off x="9680895" y="1014797"/>
            <a:ext cx="158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一部ぼかし</a:t>
            </a: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3B2F5696-94C0-6058-7004-07B9917000C6}"/>
              </a:ext>
            </a:extLst>
          </p:cNvPr>
          <p:cNvSpPr/>
          <p:nvPr/>
        </p:nvSpPr>
        <p:spPr>
          <a:xfrm>
            <a:off x="209725" y="2563885"/>
            <a:ext cx="2541864" cy="1730229"/>
          </a:xfrm>
          <a:prstGeom prst="wedgeEllipseCallout">
            <a:avLst>
              <a:gd name="adj1" fmla="val 50777"/>
              <a:gd name="adj2" fmla="val -52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「フィルター」により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特定の学年や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個人のグラフを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表示可能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2135A9E7-45AF-9D99-E67D-8EE75FF45B0A}"/>
              </a:ext>
            </a:extLst>
          </p:cNvPr>
          <p:cNvSpPr/>
          <p:nvPr/>
        </p:nvSpPr>
        <p:spPr>
          <a:xfrm>
            <a:off x="9515911" y="4230473"/>
            <a:ext cx="2541864" cy="1730229"/>
          </a:xfrm>
          <a:prstGeom prst="wedgeEllipseCallout">
            <a:avLst>
              <a:gd name="adj1" fmla="val -79916"/>
              <a:gd name="adj2" fmla="val 17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グラフは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「フィルター」の条件により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リアルタイムに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変化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0E845AD-C157-D438-D864-283D7ECF33B9}"/>
              </a:ext>
            </a:extLst>
          </p:cNvPr>
          <p:cNvSpPr/>
          <p:nvPr/>
        </p:nvSpPr>
        <p:spPr>
          <a:xfrm>
            <a:off x="3562212" y="1524201"/>
            <a:ext cx="1509726" cy="1836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10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79498-93D9-C7CC-5524-855B0FBE2D84}"/>
              </a:ext>
            </a:extLst>
          </p:cNvPr>
          <p:cNvSpPr txBox="1">
            <a:spLocks/>
          </p:cNvSpPr>
          <p:nvPr/>
        </p:nvSpPr>
        <p:spPr>
          <a:xfrm>
            <a:off x="830510" y="897298"/>
            <a:ext cx="8850385" cy="721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kumimoji="1" lang="ja-JP" altLang="en-US" dirty="0"/>
              <a:t>実際の画面（</a:t>
            </a:r>
            <a:r>
              <a:rPr kumimoji="1" lang="en-US" altLang="ja-JP" dirty="0"/>
              <a:t>Power BI Desktop</a:t>
            </a:r>
            <a:r>
              <a:rPr kumimoji="1" lang="ja-JP" altLang="en-US" dirty="0"/>
              <a:t>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AB5B04B-70B5-4968-E69A-1578D6CDDEB3}"/>
              </a:ext>
            </a:extLst>
          </p:cNvPr>
          <p:cNvGrpSpPr/>
          <p:nvPr/>
        </p:nvGrpSpPr>
        <p:grpSpPr>
          <a:xfrm>
            <a:off x="1831589" y="1501628"/>
            <a:ext cx="8528821" cy="5138257"/>
            <a:chOff x="690680" y="0"/>
            <a:chExt cx="10810640" cy="6858000"/>
          </a:xfrm>
        </p:grpSpPr>
        <p:pic>
          <p:nvPicPr>
            <p:cNvPr id="4" name="図 3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073B90D4-952E-AAD7-22E0-85EA73FEA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80" y="0"/>
              <a:ext cx="10810640" cy="6858000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C8E9FD1-9760-CF53-A16B-8E31154F7CEF}"/>
                </a:ext>
              </a:extLst>
            </p:cNvPr>
            <p:cNvSpPr/>
            <p:nvPr/>
          </p:nvSpPr>
          <p:spPr>
            <a:xfrm>
              <a:off x="8144759" y="25167"/>
              <a:ext cx="1913641" cy="24509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7BE418-C7BE-C61B-5BC7-20DF706295D0}"/>
              </a:ext>
            </a:extLst>
          </p:cNvPr>
          <p:cNvSpPr txBox="1"/>
          <p:nvPr/>
        </p:nvSpPr>
        <p:spPr>
          <a:xfrm>
            <a:off x="9680895" y="1014797"/>
            <a:ext cx="158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一部ぼかし</a:t>
            </a: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3B2F5696-94C0-6058-7004-07B9917000C6}"/>
              </a:ext>
            </a:extLst>
          </p:cNvPr>
          <p:cNvSpPr/>
          <p:nvPr/>
        </p:nvSpPr>
        <p:spPr>
          <a:xfrm>
            <a:off x="209725" y="2563885"/>
            <a:ext cx="2541864" cy="1730229"/>
          </a:xfrm>
          <a:prstGeom prst="wedgeEllipseCallout">
            <a:avLst>
              <a:gd name="adj1" fmla="val 50777"/>
              <a:gd name="adj2" fmla="val -52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「フィルター」により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特定の学年や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個人のグラフを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表示可能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2135A9E7-45AF-9D99-E67D-8EE75FF45B0A}"/>
              </a:ext>
            </a:extLst>
          </p:cNvPr>
          <p:cNvSpPr/>
          <p:nvPr/>
        </p:nvSpPr>
        <p:spPr>
          <a:xfrm>
            <a:off x="9515911" y="4230473"/>
            <a:ext cx="2541864" cy="1730229"/>
          </a:xfrm>
          <a:prstGeom prst="wedgeEllipseCallout">
            <a:avLst>
              <a:gd name="adj1" fmla="val -79916"/>
              <a:gd name="adj2" fmla="val 17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グラフは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「フィルター」の条件により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リアルタイムに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変化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1117D7-24CD-77EB-6A3B-EEAD5D24271C}"/>
              </a:ext>
            </a:extLst>
          </p:cNvPr>
          <p:cNvSpPr txBox="1"/>
          <p:nvPr/>
        </p:nvSpPr>
        <p:spPr>
          <a:xfrm>
            <a:off x="1491406" y="2642833"/>
            <a:ext cx="9210768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3200"/>
              <a:t>「学年」「学級」「個人」</a:t>
            </a:r>
            <a:endParaRPr lang="ja-JP" altLang="en-US" sz="3200" dirty="0"/>
          </a:p>
          <a:p>
            <a:r>
              <a:rPr lang="ja-JP" altLang="en-US" sz="3200"/>
              <a:t>それぞれにフィルターを合わせると</a:t>
            </a:r>
          </a:p>
          <a:p>
            <a:r>
              <a:rPr lang="ja-JP" altLang="en-US" sz="3200"/>
              <a:t>学年の傾向から個人の得意・苦手まで分析可能！</a:t>
            </a:r>
            <a:endParaRPr lang="ja-JP" altLang="en-US" sz="32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CB142A2-B1EB-2D85-A2CA-6673DC2E1429}"/>
              </a:ext>
            </a:extLst>
          </p:cNvPr>
          <p:cNvSpPr/>
          <p:nvPr/>
        </p:nvSpPr>
        <p:spPr>
          <a:xfrm>
            <a:off x="3562212" y="1524201"/>
            <a:ext cx="1509726" cy="1836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7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8145C33D-7855-159F-CCF0-D469D85FF980}"/>
              </a:ext>
            </a:extLst>
          </p:cNvPr>
          <p:cNvSpPr txBox="1">
            <a:spLocks/>
          </p:cNvSpPr>
          <p:nvPr/>
        </p:nvSpPr>
        <p:spPr>
          <a:xfrm>
            <a:off x="830510" y="925176"/>
            <a:ext cx="10095604" cy="72177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defRPr>
            </a:lvl1pPr>
          </a:lstStyle>
          <a:p>
            <a:r>
              <a:rPr kumimoji="1" lang="ja-JP" altLang="en-US" sz="3600">
                <a:latin typeface="UD デジタル 教科書体 NK-B"/>
                <a:ea typeface="UD デジタル 教科書体 NK-B"/>
              </a:rPr>
              <a:t>実際の画面（</a:t>
            </a:r>
            <a:r>
              <a:rPr kumimoji="1" lang="en-US" altLang="ja-JP" sz="3600" dirty="0">
                <a:latin typeface="UD デジタル 教科書体 NK-B"/>
                <a:ea typeface="UD デジタル 教科書体 NK-B"/>
              </a:rPr>
              <a:t>Power BI </a:t>
            </a:r>
            <a:r>
              <a:rPr kumimoji="1" lang="en-US" altLang="ja-JP" sz="3600" dirty="0" err="1">
                <a:latin typeface="UD デジタル 教科書体 NK-B"/>
                <a:ea typeface="UD デジタル 教科書体 NK-B"/>
              </a:rPr>
              <a:t>Desktop</a:t>
            </a:r>
            <a:r>
              <a:rPr lang="en-US" altLang="ja-JP" sz="3600" dirty="0" err="1">
                <a:latin typeface="UD デジタル 教科書体 NK-B"/>
                <a:ea typeface="UD デジタル 教科書体 NK-B"/>
              </a:rPr>
              <a:t>へのインポート</a:t>
            </a:r>
            <a:r>
              <a:rPr kumimoji="1" lang="ja-JP" altLang="en-US" sz="3600">
                <a:latin typeface="UD デジタル 教科書体 NK-B"/>
                <a:ea typeface="UD デジタル 教科書体 NK-B"/>
              </a:rPr>
              <a:t>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E87544E-4E80-EE5B-3EB6-73071F716E11}"/>
              </a:ext>
            </a:extLst>
          </p:cNvPr>
          <p:cNvGrpSpPr>
            <a:grpSpLocks noChangeAspect="1"/>
          </p:cNvGrpSpPr>
          <p:nvPr/>
        </p:nvGrpSpPr>
        <p:grpSpPr>
          <a:xfrm>
            <a:off x="176251" y="2112252"/>
            <a:ext cx="5755248" cy="3650985"/>
            <a:chOff x="2090250" y="1491466"/>
            <a:chExt cx="8011500" cy="508229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3118348-B052-F5E7-236F-FE754B0A9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0250" y="1491466"/>
              <a:ext cx="8011500" cy="5082295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1CA823E-D6DE-503C-04C2-2B344E23156A}"/>
                </a:ext>
              </a:extLst>
            </p:cNvPr>
            <p:cNvSpPr/>
            <p:nvPr/>
          </p:nvSpPr>
          <p:spPr>
            <a:xfrm>
              <a:off x="7519377" y="1520484"/>
              <a:ext cx="1509726" cy="18363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76900301-57CB-A582-0E8E-63067F081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503" y="2112252"/>
            <a:ext cx="5755247" cy="3650985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4D7E420E-288C-647D-2CBA-731922F9A4F6}"/>
              </a:ext>
            </a:extLst>
          </p:cNvPr>
          <p:cNvSpPr/>
          <p:nvPr/>
        </p:nvSpPr>
        <p:spPr>
          <a:xfrm>
            <a:off x="1091831" y="3568411"/>
            <a:ext cx="787303" cy="7686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8BAC608C-4D19-97A3-80B0-C422EB3CE9DE}"/>
              </a:ext>
            </a:extLst>
          </p:cNvPr>
          <p:cNvSpPr/>
          <p:nvPr/>
        </p:nvSpPr>
        <p:spPr>
          <a:xfrm>
            <a:off x="1091831" y="4812135"/>
            <a:ext cx="2809050" cy="1148567"/>
          </a:xfrm>
          <a:prstGeom prst="wedgeEllipseCallout">
            <a:avLst>
              <a:gd name="adj1" fmla="val -27598"/>
              <a:gd name="adj2" fmla="val -10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Excel</a:t>
            </a:r>
            <a:r>
              <a:rPr kumimoji="1" lang="ja-JP" altLang="en-US" dirty="0"/>
              <a:t>ファイルを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インポート</a:t>
            </a:r>
          </a:p>
        </p:txBody>
      </p:sp>
    </p:spTree>
    <p:extLst>
      <p:ext uri="{BB962C8B-B14F-4D97-AF65-F5344CB8AC3E}">
        <p14:creationId xmlns:p14="http://schemas.microsoft.com/office/powerpoint/2010/main" val="605145580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475</Words>
  <Application>Microsoft Office PowerPoint</Application>
  <PresentationFormat>ワイド画面</PresentationFormat>
  <Paragraphs>95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BjornVTI</vt:lpstr>
      <vt:lpstr>Microsoft FormsとPower BI Desktopを使った 簡易CBT作成と 学習データ分析</vt:lpstr>
      <vt:lpstr>従来のペーパーテストでは･･･</vt:lpstr>
      <vt:lpstr>Microsoft Formsで CBT（Computer Based Testing） 作成</vt:lpstr>
      <vt:lpstr>CBTの概要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FormsとPower BI Desktopを使った 簡易CBT作成と 学習データ分析</dc:title>
  <dc:creator>瀬川 健治</dc:creator>
  <cp:lastModifiedBy>瀬川 健治</cp:lastModifiedBy>
  <cp:revision>127</cp:revision>
  <dcterms:created xsi:type="dcterms:W3CDTF">2023-02-24T02:46:40Z</dcterms:created>
  <dcterms:modified xsi:type="dcterms:W3CDTF">2023-03-01T05:21:37Z</dcterms:modified>
</cp:coreProperties>
</file>