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sldIdLst>
    <p:sldId id="256" r:id="rId5"/>
    <p:sldId id="257" r:id="rId6"/>
    <p:sldId id="271" r:id="rId7"/>
    <p:sldId id="258" r:id="rId8"/>
    <p:sldId id="259" r:id="rId9"/>
    <p:sldId id="261" r:id="rId10"/>
    <p:sldId id="262" r:id="rId11"/>
    <p:sldId id="260" r:id="rId12"/>
    <p:sldId id="264" r:id="rId13"/>
    <p:sldId id="265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B8894-1B4F-407F-9515-252B0AA8B370}" v="56" dt="2022-12-14T00:13:03.108"/>
    <p1510:client id="{15B66F4C-B049-456E-A014-58FCF9DA42CC}" v="16" dt="2022-12-14T00:11:45.543"/>
    <p1510:client id="{1AA1D2D1-FBD0-4111-8852-4FDBC7A1BD55}" v="33" dt="2022-12-14T00:13:05.454"/>
    <p1510:client id="{42895E65-E471-46E3-8B41-6C319482DD8C}" v="5" dt="2022-12-14T00:09:22.784"/>
    <p1510:client id="{49586F06-6A50-4125-B2EF-CE6E7C4D378D}" v="113" dt="2022-12-12T06:30:47.627"/>
    <p1510:client id="{5131F497-583B-468E-B8B3-852F94D2523B}" v="5" dt="2022-12-11T23:35:39.360"/>
    <p1510:client id="{5DA7FD1F-17DA-4865-A55E-4DF0A50DC30A}" v="22" dt="2022-12-14T00:12:33.410"/>
    <p1510:client id="{620ABAF1-5DF4-4284-BE1C-FCF4329D4712}" v="118" dt="2022-12-14T00:12:33.167"/>
    <p1510:client id="{721BA0B5-5030-4B3C-812F-FD7AACA49BE6}" v="93" dt="2022-12-08T09:59:22.335"/>
    <p1510:client id="{7647020D-0574-432C-90A9-256165414683}" v="10" dt="2022-12-13T23:55:34.391"/>
    <p1510:client id="{87995617-37E1-46DD-90AD-5520566B12B1}" v="110" dt="2022-12-09T01:53:49.791"/>
    <p1510:client id="{8F3BD2AA-C1BA-432D-969B-8AEF38BEB71E}" v="132" dt="2022-12-09T05:53:16.517"/>
    <p1510:client id="{908129B3-D31C-467C-8DD1-7A1EB921F024}" v="9" dt="2022-12-14T05:45:27.106"/>
    <p1510:client id="{9337234D-2615-4E97-A230-1F7264D5AC67}" v="4" dt="2022-12-13T23:54:41.164"/>
    <p1510:client id="{97EA48D9-386B-4D45-B563-1033F52266D9}" v="4" dt="2022-12-13T23:54:17.285"/>
    <p1510:client id="{9CCCF89B-84BB-4C08-ABFC-74581456DA3A}" v="5" dt="2022-12-14T00:02:53.290"/>
    <p1510:client id="{A2590B78-4D61-413A-A258-12F16270121A}" v="3" dt="2022-12-18T08:32:25.714"/>
    <p1510:client id="{A86648D0-D84C-44DC-886C-86365D2BA7F2}" v="9" dt="2022-12-13T23:52:12.359"/>
    <p1510:client id="{B6781BAF-E073-440D-A01C-583DFC0929EB}" v="8" dt="2022-12-10T11:23:09.713"/>
    <p1510:client id="{C59C4AFD-BCDE-4B5D-9645-10D37CA32540}" v="62" dt="2022-12-14T00:09:51.643"/>
    <p1510:client id="{C7995746-722D-47D3-91BC-896F8B840CD8}" v="2" dt="2022-12-13T23:53:51.929"/>
    <p1510:client id="{CD4C2BF2-A3EE-4B14-8B00-8D00417C749C}" v="2" dt="2023-02-06T23:42:02.721"/>
    <p1510:client id="{D3DB3E30-E96C-4A18-B1EA-CEAD8BABB22D}" v="94" dt="2022-12-14T00:13:07.430"/>
    <p1510:client id="{D5DE3F91-B92A-418C-BD88-D6F37AF64DCE}" v="74" dt="2022-12-14T00:10:21.208"/>
    <p1510:client id="{DAE7C1E4-3EE6-4D37-9C36-7F7AC8B4C816}" v="52" dt="2022-12-09T05:54:30.302"/>
    <p1510:client id="{DAEA4D92-B505-4D46-8DF8-BB0F4FE5F8D9}" v="29" dt="2022-12-13T23:55:33.547"/>
    <p1510:client id="{DF43CEB2-E68F-4E1F-B30A-AE80A7E5DEAF}" v="85" dt="2022-12-14T00:04:57.716"/>
    <p1510:client id="{E56608C0-C9F5-41A3-88D3-4C14BE9C61A5}" vWet="2" dt="2022-12-14T00:07:13.996"/>
    <p1510:client id="{F26F31B3-CD40-4FBB-AE97-EEE53C1B2CA6}" v="1" dt="2022-12-13T23:57:28.593"/>
    <p1510:client id="{F8DF18F0-C653-4993-B79F-1F41CBC177FB}" v="7" dt="2022-12-13T23:59:35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4T00:04:14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3016 4471 1119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4T00:13:03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11721 8599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2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8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3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575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7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5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64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32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8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2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3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3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9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2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4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68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.jpeg"/><Relationship Id="rId10" Type="http://schemas.openxmlformats.org/officeDocument/2006/relationships/customXml" Target="../ink/ink2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A45186-FCBF-2572-BAEF-1498D9F1F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817" y="1146336"/>
            <a:ext cx="9035195" cy="4346320"/>
          </a:xfrm>
        </p:spPr>
        <p:txBody>
          <a:bodyPr anchor="b">
            <a:normAutofit/>
          </a:bodyPr>
          <a:lstStyle/>
          <a:p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Calibri Light"/>
              </a:rPr>
              <a:t>「三年とうげ」辞典</a:t>
            </a:r>
            <a:b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Calibri Light"/>
              </a:rPr>
            </a:br>
            <a:b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Calibri Light"/>
              </a:rPr>
            </a:br>
            <a:r>
              <a:rPr lang="ja-JP" sz="3200" dirty="0">
                <a:ea typeface="+mj-lt"/>
                <a:cs typeface="+mj-lt"/>
              </a:rPr>
              <a:t>★　国語辞典やインターネットで調べる。</a:t>
            </a:r>
            <a:endParaRPr lang="ja-JP" altLang="en-US" sz="32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Calibri Light"/>
            </a:endParaRPr>
          </a:p>
          <a:p>
            <a:r>
              <a:rPr lang="ja-JP" sz="3200" dirty="0">
                <a:ea typeface="+mj-lt"/>
                <a:cs typeface="+mj-lt"/>
              </a:rPr>
              <a:t>★　むずかしい漢字は使わない。</a:t>
            </a:r>
            <a:endParaRPr lang="ja-JP" dirty="0"/>
          </a:p>
          <a:p>
            <a:r>
              <a:rPr lang="ja-JP" sz="3200" dirty="0">
                <a:ea typeface="+mj-lt"/>
                <a:cs typeface="+mj-lt"/>
              </a:rPr>
              <a:t>★　国語の時間はいつでもOK。</a:t>
            </a:r>
            <a:endParaRPr lang="ja-JP" dirty="0"/>
          </a:p>
          <a:p>
            <a:r>
              <a:rPr lang="ja-JP" sz="3200" dirty="0">
                <a:ea typeface="+mj-lt"/>
                <a:cs typeface="+mj-lt"/>
              </a:rPr>
              <a:t>★　休み時間や家でもOK。</a:t>
            </a:r>
            <a:endParaRPr lang="ja-JP" dirty="0"/>
          </a:p>
          <a:p>
            <a:r>
              <a:rPr lang="ja-JP" sz="3200" dirty="0">
                <a:ea typeface="+mj-lt"/>
                <a:cs typeface="+mj-lt"/>
              </a:rPr>
              <a:t>★　絵や写真があると分かりやすい。</a:t>
            </a:r>
            <a:endParaRPr lang="ja-JP" sz="3200" dirty="0">
              <a:cs typeface="Calibri Light"/>
            </a:endParaRPr>
          </a:p>
          <a:p>
            <a:endParaRPr lang="ja-JP" altLang="en-US" sz="3200" dirty="0">
              <a:ea typeface="ＭＳ Ｐゴシック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675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698DA8-F3E7-8953-AD76-1F75EBC3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72" y="2532591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5400"/>
              <a:t>さしかかる</a:t>
            </a:r>
            <a:endParaRPr lang="en-US" altLang="ja-JP" sz="54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5F8E56-0E82-A5F2-493C-CA3DB627A057}"/>
              </a:ext>
            </a:extLst>
          </p:cNvPr>
          <p:cNvSpPr txBox="1"/>
          <p:nvPr/>
        </p:nvSpPr>
        <p:spPr>
          <a:xfrm>
            <a:off x="7419474" y="695157"/>
            <a:ext cx="2259262" cy="14120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en-US">
              <a:solidFill>
                <a:srgbClr val="000000"/>
              </a:solidFill>
              <a:ea typeface="ＭＳ Ｐ明朝"/>
            </a:endParaRPr>
          </a:p>
        </p:txBody>
      </p:sp>
      <p:pic>
        <p:nvPicPr>
          <p:cNvPr id="6" name="図 4">
            <a:extLst>
              <a:ext uri="{FF2B5EF4-FFF2-40B4-BE49-F238E27FC236}">
                <a16:creationId xmlns:a16="http://schemas.microsoft.com/office/drawing/2014/main" id="{C83F98FC-D80C-4842-9D82-4F1F0A89C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869"/>
          <a:stretch/>
        </p:blipFill>
        <p:spPr>
          <a:xfrm>
            <a:off x="1" y="-120306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0680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698DA8-F3E7-8953-AD76-1F75EBC3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95415" y="949913"/>
            <a:ext cx="5780147" cy="884958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ja-JP" altLang="en-US" sz="5400">
                <a:ea typeface="ＭＳ Ｐゴシック"/>
              </a:rPr>
              <a:t>はね起きる</a:t>
            </a:r>
          </a:p>
        </p:txBody>
      </p:sp>
      <p:pic>
        <p:nvPicPr>
          <p:cNvPr id="4" name="図 4" descr="ケーキ, テーブル, ボックス, ブルー が含まれている画像&#10;&#10;説明は自動で生成されたものです">
            <a:extLst>
              <a:ext uri="{FF2B5EF4-FFF2-40B4-BE49-F238E27FC236}">
                <a16:creationId xmlns:a16="http://schemas.microsoft.com/office/drawing/2014/main" id="{1DE741C0-1CE0-49B0-4EC5-1A0675710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2264633" y="122141"/>
            <a:ext cx="102104" cy="122935"/>
          </a:xfrm>
          <a:prstGeom prst="rect">
            <a:avLst/>
          </a:prstGeom>
          <a:ln w="9525">
            <a:noFill/>
          </a:ln>
        </p:spPr>
      </p:pic>
      <p:pic>
        <p:nvPicPr>
          <p:cNvPr id="6" name="図 5" descr="図形 が含まれている画像&#10;&#10;説明は自動で生成されたものです">
            <a:extLst>
              <a:ext uri="{FF2B5EF4-FFF2-40B4-BE49-F238E27FC236}">
                <a16:creationId xmlns:a16="http://schemas.microsoft.com/office/drawing/2014/main" id="{7D4EA233-C72C-4F79-BE07-B948BD0EC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184" y="1029293"/>
            <a:ext cx="4227094" cy="4614778"/>
          </a:xfrm>
          <a:prstGeom prst="rect">
            <a:avLst/>
          </a:prstGeom>
        </p:spPr>
      </p:pic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E33E34B2-FD8A-4ADA-AC7A-A2CDE4B61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11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698DA8-F3E7-8953-AD76-1F75EBC3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245" y="3535222"/>
            <a:ext cx="2456360" cy="11378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5400">
                <a:ea typeface="ＭＳ Ｐゴシック"/>
                <a:cs typeface="Calibri Light"/>
              </a:rPr>
              <a:t>しりもち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8D3A0-EA96-91C5-C1B6-D7EF0D9EA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507" y="4496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2000"/>
              <a:t>転んで、しりを地面に打つこと。</a:t>
            </a:r>
            <a:endParaRPr lang="en-US" altLang="ja-JP" sz="20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09436F3-97C3-4F03-93A8-A1D1E3524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-1" b="-1"/>
          <a:stretch/>
        </p:blipFill>
        <p:spPr>
          <a:xfrm>
            <a:off x="173789" y="588725"/>
            <a:ext cx="5758496" cy="5668201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1190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698DA8-F3E7-8953-AD76-1F75EBC3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29" y="1447800"/>
            <a:ext cx="439782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6000" b="0" i="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けろっとした顔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" name="インク 103">
                <a:extLst>
                  <a:ext uri="{FF2B5EF4-FFF2-40B4-BE49-F238E27FC236}">
                    <a16:creationId xmlns:a16="http://schemas.microsoft.com/office/drawing/2014/main" id="{FF87B008-2DA4-FE0D-2A0E-4E27A3C9C486}"/>
                  </a:ext>
                </a:extLst>
              </p14:cNvPr>
              <p14:cNvContentPartPr/>
              <p14:nvPr/>
            </p14:nvContentPartPr>
            <p14:xfrm>
              <a:off x="1729946" y="967946"/>
              <a:ext cx="20594" cy="20594"/>
            </p14:xfrm>
          </p:contentPart>
        </mc:Choice>
        <mc:Fallback xmlns="">
          <p:pic>
            <p:nvPicPr>
              <p:cNvPr id="104" name="インク 103">
                <a:extLst>
                  <a:ext uri="{FF2B5EF4-FFF2-40B4-BE49-F238E27FC236}">
                    <a16:creationId xmlns:a16="http://schemas.microsoft.com/office/drawing/2014/main" id="{FF87B008-2DA4-FE0D-2A0E-4E27A3C9C4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0246" y="-61754"/>
                <a:ext cx="2059400" cy="20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9" name="インク 248">
                <a:extLst>
                  <a:ext uri="{FF2B5EF4-FFF2-40B4-BE49-F238E27FC236}">
                    <a16:creationId xmlns:a16="http://schemas.microsoft.com/office/drawing/2014/main" id="{8D2CF047-C5B2-9B42-05C3-6F3C9A9F7113}"/>
                  </a:ext>
                </a:extLst>
              </p14:cNvPr>
              <p14:cNvContentPartPr/>
              <p14:nvPr/>
            </p14:nvContentPartPr>
            <p14:xfrm>
              <a:off x="8505567" y="4180703"/>
              <a:ext cx="20594" cy="20594"/>
            </p14:xfrm>
          </p:contentPart>
        </mc:Choice>
        <mc:Fallback xmlns="">
          <p:pic>
            <p:nvPicPr>
              <p:cNvPr id="249" name="インク 248">
                <a:extLst>
                  <a:ext uri="{FF2B5EF4-FFF2-40B4-BE49-F238E27FC236}">
                    <a16:creationId xmlns:a16="http://schemas.microsoft.com/office/drawing/2014/main" id="{8D2CF047-C5B2-9B42-05C3-6F3C9A9F71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75867" y="3151003"/>
                <a:ext cx="2059400" cy="20594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図 227" descr="挿絵 が含まれている画像&#10;&#10;説明は自動で生成されたものです">
            <a:extLst>
              <a:ext uri="{FF2B5EF4-FFF2-40B4-BE49-F238E27FC236}">
                <a16:creationId xmlns:a16="http://schemas.microsoft.com/office/drawing/2014/main" id="{4082CF31-0B84-493D-9CAE-26ED143421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143" y="647698"/>
            <a:ext cx="5249978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7940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698DA8-F3E7-8953-AD76-1F75EBC3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ja-JP" altLang="en-US" sz="4000">
                <a:ea typeface="ＭＳ Ｐゴシック"/>
                <a:cs typeface="Calibri Light"/>
              </a:rPr>
              <a:t>れんげつつじ</a:t>
            </a:r>
            <a:endParaRPr lang="ja-JP" altLang="en-US" sz="4000"/>
          </a:p>
        </p:txBody>
      </p:sp>
      <p:pic>
        <p:nvPicPr>
          <p:cNvPr id="6" name="図 4" descr="オレンジ色の花が咲いている植物&#10;&#10;説明は自動で生成されたものです">
            <a:extLst>
              <a:ext uri="{FF2B5EF4-FFF2-40B4-BE49-F238E27FC236}">
                <a16:creationId xmlns:a16="http://schemas.microsoft.com/office/drawing/2014/main" id="{A7EFA4E0-BCA3-438C-B559-18B9C248C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14" r="-3" b="25247"/>
          <a:stretch/>
        </p:blipFill>
        <p:spPr>
          <a:xfrm>
            <a:off x="5926599" y="312305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pic>
        <p:nvPicPr>
          <p:cNvPr id="7" name="図 5">
            <a:extLst>
              <a:ext uri="{FF2B5EF4-FFF2-40B4-BE49-F238E27FC236}">
                <a16:creationId xmlns:a16="http://schemas.microsoft.com/office/drawing/2014/main" id="{CBB0BA9B-921D-47B4-89AC-061780B64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" r="1" b="3625"/>
          <a:stretch/>
        </p:blipFill>
        <p:spPr>
          <a:xfrm>
            <a:off x="-71867" y="86274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6541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E4C764-519B-CDE4-C0B2-33390A66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  <a:cs typeface="Calibri Light"/>
              </a:rPr>
              <a:t>ぬるでのは</a:t>
            </a:r>
          </a:p>
        </p:txBody>
      </p:sp>
      <p:pic>
        <p:nvPicPr>
          <p:cNvPr id="6" name="図 4">
            <a:extLst>
              <a:ext uri="{FF2B5EF4-FFF2-40B4-BE49-F238E27FC236}">
                <a16:creationId xmlns:a16="http://schemas.microsoft.com/office/drawing/2014/main" id="{50C2EB69-B713-4ECF-AEF3-527AFBBDE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9463" y="2459831"/>
            <a:ext cx="4514850" cy="3381375"/>
          </a:xfrm>
        </p:spPr>
      </p:pic>
    </p:spTree>
    <p:extLst>
      <p:ext uri="{BB962C8B-B14F-4D97-AF65-F5344CB8AC3E}">
        <p14:creationId xmlns:p14="http://schemas.microsoft.com/office/powerpoint/2010/main" val="256441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698DA8-F3E7-8953-AD76-1F75EBC3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ja-JP" altLang="en-US" sz="3600">
                <a:ea typeface="ＭＳ Ｐゴシック"/>
                <a:cs typeface="Calibri Light"/>
              </a:rPr>
              <a:t>ふでりんどう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8D3A0-EA96-91C5-C1B6-D7EF0D9EA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195866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2000">
                <a:ea typeface="ＭＳ Ｐゴシック"/>
                <a:cs typeface="Calibri"/>
              </a:rPr>
              <a:t>くき先に青むららさ色の花を数りんつける。（花のとくちょう）</a:t>
            </a:r>
          </a:p>
          <a:p>
            <a:r>
              <a:rPr lang="ja-JP" altLang="en-US" sz="2000">
                <a:ea typeface="ＭＳ Ｐゴシック"/>
                <a:cs typeface="Calibri"/>
              </a:rPr>
              <a:t>葉のふちにぎざぎざはない。　（葉のとくちょう）</a:t>
            </a:r>
          </a:p>
        </p:txBody>
      </p:sp>
      <p:pic>
        <p:nvPicPr>
          <p:cNvPr id="6" name="図 5" descr="花が咲いている&#10;&#10;説明は自動で生成されたものです">
            <a:extLst>
              <a:ext uri="{FF2B5EF4-FFF2-40B4-BE49-F238E27FC236}">
                <a16:creationId xmlns:a16="http://schemas.microsoft.com/office/drawing/2014/main" id="{E4A1312E-A8BE-4D1B-BA3D-2D8293006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99" y="2376688"/>
            <a:ext cx="6708293" cy="43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698DA8-F3E7-8953-AD76-1F75EBC3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ja-JP" altLang="en-US" sz="4000">
                <a:solidFill>
                  <a:schemeClr val="bg1"/>
                </a:solidFill>
                <a:ea typeface="ＭＳ Ｐゴシック"/>
                <a:cs typeface="Calibri Light"/>
              </a:rPr>
              <a:t>かえで</a:t>
            </a:r>
            <a:endParaRPr lang="ja-JP" altLang="en-US" sz="4000">
              <a:solidFill>
                <a:schemeClr val="bg1"/>
              </a:solidFill>
              <a:ea typeface="ＭＳ Ｐゴシック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8D3A0-EA96-91C5-C1B6-D7EF0D9EA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z="1800">
                <a:solidFill>
                  <a:schemeClr val="bg1"/>
                </a:solidFill>
                <a:ea typeface="ＭＳ Ｐゴシック"/>
                <a:cs typeface="Calibri"/>
              </a:rPr>
              <a:t>イロハモミジ・イテヤカエデなどのカエデ科の植物のこと</a:t>
            </a:r>
          </a:p>
          <a:p>
            <a:r>
              <a:rPr lang="ja-JP" altLang="en-US" sz="1800">
                <a:solidFill>
                  <a:schemeClr val="bg1"/>
                </a:solidFill>
                <a:ea typeface="ＭＳ Ｐゴシック"/>
                <a:cs typeface="Calibri"/>
              </a:rPr>
              <a:t>　モミジとも言う</a:t>
            </a:r>
          </a:p>
        </p:txBody>
      </p:sp>
      <p:pic>
        <p:nvPicPr>
          <p:cNvPr id="7" name="図 5">
            <a:extLst>
              <a:ext uri="{FF2B5EF4-FFF2-40B4-BE49-F238E27FC236}">
                <a16:creationId xmlns:a16="http://schemas.microsoft.com/office/drawing/2014/main" id="{B07DF25F-E3DE-424C-9283-7BFA6B111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" r="-1" b="-1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pic>
        <p:nvPicPr>
          <p:cNvPr id="8" name="図 4" descr="花が咲いている木&#10;&#10;説明は自動で生成されたものです">
            <a:extLst>
              <a:ext uri="{FF2B5EF4-FFF2-40B4-BE49-F238E27FC236}">
                <a16:creationId xmlns:a16="http://schemas.microsoft.com/office/drawing/2014/main" id="{52DACE95-DE49-4D43-A22F-41E4855CDD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56" b="26087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220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698DA8-F3E7-8953-AD76-1F75EBC3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z="3600">
                <a:solidFill>
                  <a:srgbClr val="FFFFFF"/>
                </a:solidFill>
              </a:rPr>
              <a:t>ぬるでの葉</a:t>
            </a:r>
          </a:p>
        </p:txBody>
      </p:sp>
      <p:pic>
        <p:nvPicPr>
          <p:cNvPr id="6" name="図 4">
            <a:extLst>
              <a:ext uri="{FF2B5EF4-FFF2-40B4-BE49-F238E27FC236}">
                <a16:creationId xmlns:a16="http://schemas.microsoft.com/office/drawing/2014/main" id="{3228341D-6F89-4CF8-B5D0-E2096692E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"/>
          <a:stretch/>
        </p:blipFill>
        <p:spPr>
          <a:xfrm>
            <a:off x="659949" y="683745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496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698DA8-F3E7-8953-AD76-1F75EBC3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4000"/>
              <a:t>さきみだれる</a:t>
            </a:r>
            <a:endParaRPr lang="en-US" altLang="ja-JP" sz="4000"/>
          </a:p>
        </p:txBody>
      </p:sp>
      <p:pic>
        <p:nvPicPr>
          <p:cNvPr id="6" name="図 19">
            <a:extLst>
              <a:ext uri="{FF2B5EF4-FFF2-40B4-BE49-F238E27FC236}">
                <a16:creationId xmlns:a16="http://schemas.microsoft.com/office/drawing/2014/main" id="{F1C9DCDF-9C28-44BA-848F-60625F633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28"/>
          <a:stretch/>
        </p:blipFill>
        <p:spPr>
          <a:xfrm>
            <a:off x="-40616" y="63903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233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698DA8-F3E7-8953-AD76-1F75EBC3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ja-JP" altLang="en-US">
                <a:ea typeface="ＭＳ Ｐゴシック"/>
                <a:cs typeface="Calibri Light"/>
              </a:rPr>
              <a:t>がまずみ</a:t>
            </a:r>
            <a:endParaRPr lang="ja-JP" altLang="en-US"/>
          </a:p>
        </p:txBody>
      </p:sp>
      <p:pic>
        <p:nvPicPr>
          <p:cNvPr id="6" name="図 4">
            <a:extLst>
              <a:ext uri="{FF2B5EF4-FFF2-40B4-BE49-F238E27FC236}">
                <a16:creationId xmlns:a16="http://schemas.microsoft.com/office/drawing/2014/main" id="{2130D9DA-1BD3-402C-869B-3185396B8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" r="1" b="29424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pic>
        <p:nvPicPr>
          <p:cNvPr id="7" name="図 5" descr="白い花が咲いている植物&#10;&#10;説明は自動で生成されたものです">
            <a:extLst>
              <a:ext uri="{FF2B5EF4-FFF2-40B4-BE49-F238E27FC236}">
                <a16:creationId xmlns:a16="http://schemas.microsoft.com/office/drawing/2014/main" id="{AD3CEB9F-2471-4CC8-B237-A1DA3AFA0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85" b="10170"/>
          <a:stretch/>
        </p:blipFill>
        <p:spPr>
          <a:xfrm>
            <a:off x="7153112" y="3037341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0155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698DA8-F3E7-8953-AD76-1F75EBC3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ja-JP" altLang="en-US" sz="5400">
                <a:ea typeface="ＭＳ Ｐゴシック"/>
                <a:cs typeface="Calibri Light"/>
              </a:rPr>
              <a:t>ふもと</a:t>
            </a:r>
            <a:endParaRPr lang="ja-JP" altLang="en-US" sz="54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8D3A0-EA96-91C5-C1B6-D7EF0D9EA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139273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ja-JP" altLang="en-US" sz="2200">
                <a:ea typeface="ＭＳ Ｐゴシック"/>
                <a:cs typeface="Calibri"/>
              </a:rPr>
              <a:t>山の下の方</a:t>
            </a:r>
            <a:endParaRPr lang="ja-JP" altLang="en-US" sz="2200"/>
          </a:p>
        </p:txBody>
      </p:sp>
      <p:pic>
        <p:nvPicPr>
          <p:cNvPr id="5" name="図 4" descr="山の中の道&#10;&#10;説明は自動で生成されたものです">
            <a:extLst>
              <a:ext uri="{FF2B5EF4-FFF2-40B4-BE49-F238E27FC236}">
                <a16:creationId xmlns:a16="http://schemas.microsoft.com/office/drawing/2014/main" id="{3DBC0CE1-8568-4772-B332-2B8DABC25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4" r="-1" b="-1"/>
          <a:stretch/>
        </p:blipFill>
        <p:spPr>
          <a:xfrm>
            <a:off x="6835702" y="-33614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38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7a6974-b8ec-48e6-95a1-fbaccfe31f14">
      <Terms xmlns="http://schemas.microsoft.com/office/infopath/2007/PartnerControls"/>
    </lcf76f155ced4ddcb4097134ff3c332f>
    <TaxCatchAll xmlns="88ee3398-16e6-4834-8fef-829af30ee3a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788DB686333544795448C6D5F236405" ma:contentTypeVersion="13" ma:contentTypeDescription="新しいドキュメントを作成します。" ma:contentTypeScope="" ma:versionID="b43af933c8121f95718ec317c729e4da">
  <xsd:schema xmlns:xsd="http://www.w3.org/2001/XMLSchema" xmlns:xs="http://www.w3.org/2001/XMLSchema" xmlns:p="http://schemas.microsoft.com/office/2006/metadata/properties" xmlns:ns2="227a6974-b8ec-48e6-95a1-fbaccfe31f14" xmlns:ns3="88ee3398-16e6-4834-8fef-829af30ee3ad" targetNamespace="http://schemas.microsoft.com/office/2006/metadata/properties" ma:root="true" ma:fieldsID="621cbbdd00813305506d0dd33e99c05b" ns2:_="" ns3:_="">
    <xsd:import namespace="227a6974-b8ec-48e6-95a1-fbaccfe31f14"/>
    <xsd:import namespace="88ee3398-16e6-4834-8fef-829af30ee3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a6974-b8ec-48e6-95a1-fbaccfe31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a0e13269-4aa6-4917-8e9d-b0a56f035b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ee3398-16e6-4834-8fef-829af30ee3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645067d-fcd8-4215-8389-0522317d8991}" ma:internalName="TaxCatchAll" ma:showField="CatchAllData" ma:web="88ee3398-16e6-4834-8fef-829af30ee3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CA9D0E-646F-443F-8928-0A5E15A43B7C}">
  <ds:schemaRefs>
    <ds:schemaRef ds:uri="227a6974-b8ec-48e6-95a1-fbaccfe31f14"/>
    <ds:schemaRef ds:uri="88ee3398-16e6-4834-8fef-829af30ee3a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443482-A20D-4CA1-A0C0-B48E5563C087}">
  <ds:schemaRefs>
    <ds:schemaRef ds:uri="227a6974-b8ec-48e6-95a1-fbaccfe31f14"/>
    <ds:schemaRef ds:uri="88ee3398-16e6-4834-8fef-829af30ee3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DD64825-7EBB-4DB0-BA4B-0407DA207B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131</Words>
  <Application>Microsoft Office PowerPoint</Application>
  <PresentationFormat>ワイド画面</PresentationFormat>
  <Paragraphs>23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「三年とうげ」辞典  ★　国語辞典やインターネットで調べる。 ★　むずかしい漢字は使わない。 ★　国語の時間はいつでもOK。 ★　休み時間や家でもOK。 ★　絵や写真があると分かりやすい。 </vt:lpstr>
      <vt:lpstr>れんげつつじ</vt:lpstr>
      <vt:lpstr>ぬるでのは</vt:lpstr>
      <vt:lpstr>ふでりんどう</vt:lpstr>
      <vt:lpstr>かえで</vt:lpstr>
      <vt:lpstr>ぬるでの葉</vt:lpstr>
      <vt:lpstr>さきみだれる</vt:lpstr>
      <vt:lpstr>がまずみ</vt:lpstr>
      <vt:lpstr>ふもと</vt:lpstr>
      <vt:lpstr>さしかかる</vt:lpstr>
      <vt:lpstr>はね起きる</vt:lpstr>
      <vt:lpstr>しりもち</vt:lpstr>
      <vt:lpstr>けろっとした顔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貝原　嘉昭(長田小学校)</dc:creator>
  <cp:lastModifiedBy>貝原　嘉昭(長田小学校)</cp:lastModifiedBy>
  <cp:revision>28</cp:revision>
  <dcterms:created xsi:type="dcterms:W3CDTF">2013-07-15T20:26:40Z</dcterms:created>
  <dcterms:modified xsi:type="dcterms:W3CDTF">2023-06-21T10:42:15Z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0x0101007788DB686333544795448C6D5F236405</vt:lpwstr>
  </property>
  <property fmtid="{D5CDD505-2E9C-101B-9397-08002B2CF9AE}" pid="3" name="MediaServiceImageTags">
    <vt:lpwstr/>
  </property>
</Properties>
</file>