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57" r:id="rId6"/>
    <p:sldId id="259" r:id="rId7"/>
    <p:sldId id="26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4" autoAdjust="0"/>
    <p:restoredTop sz="94660"/>
  </p:normalViewPr>
  <p:slideViewPr>
    <p:cSldViewPr snapToGrid="0">
      <p:cViewPr varScale="1">
        <p:scale>
          <a:sx n="94" d="100"/>
          <a:sy n="94" d="100"/>
        </p:scale>
        <p:origin x="11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374F075-0274-43A5-9D08-7B4201D70AC8}"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F6C37A-4122-40AA-AA5B-72EB0A5A156B}" type="slidenum">
              <a:rPr kumimoji="1" lang="ja-JP" altLang="en-US" smtClean="0"/>
              <a:t>‹#›</a:t>
            </a:fld>
            <a:endParaRPr kumimoji="1" lang="ja-JP" altLang="en-US"/>
          </a:p>
        </p:txBody>
      </p:sp>
    </p:spTree>
    <p:extLst>
      <p:ext uri="{BB962C8B-B14F-4D97-AF65-F5344CB8AC3E}">
        <p14:creationId xmlns:p14="http://schemas.microsoft.com/office/powerpoint/2010/main" val="2500789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74F075-0274-43A5-9D08-7B4201D70AC8}"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F6C37A-4122-40AA-AA5B-72EB0A5A156B}" type="slidenum">
              <a:rPr kumimoji="1" lang="ja-JP" altLang="en-US" smtClean="0"/>
              <a:t>‹#›</a:t>
            </a:fld>
            <a:endParaRPr kumimoji="1" lang="ja-JP" altLang="en-US"/>
          </a:p>
        </p:txBody>
      </p:sp>
    </p:spTree>
    <p:extLst>
      <p:ext uri="{BB962C8B-B14F-4D97-AF65-F5344CB8AC3E}">
        <p14:creationId xmlns:p14="http://schemas.microsoft.com/office/powerpoint/2010/main" val="123826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74F075-0274-43A5-9D08-7B4201D70AC8}"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F6C37A-4122-40AA-AA5B-72EB0A5A156B}" type="slidenum">
              <a:rPr kumimoji="1" lang="ja-JP" altLang="en-US" smtClean="0"/>
              <a:t>‹#›</a:t>
            </a:fld>
            <a:endParaRPr kumimoji="1" lang="ja-JP"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0203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74F075-0274-43A5-9D08-7B4201D70AC8}"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F6C37A-4122-40AA-AA5B-72EB0A5A156B}" type="slidenum">
              <a:rPr kumimoji="1" lang="ja-JP" altLang="en-US" smtClean="0"/>
              <a:t>‹#›</a:t>
            </a:fld>
            <a:endParaRPr kumimoji="1" lang="ja-JP" altLang="en-US"/>
          </a:p>
        </p:txBody>
      </p:sp>
    </p:spTree>
    <p:extLst>
      <p:ext uri="{BB962C8B-B14F-4D97-AF65-F5344CB8AC3E}">
        <p14:creationId xmlns:p14="http://schemas.microsoft.com/office/powerpoint/2010/main" val="160544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74F075-0274-43A5-9D08-7B4201D70AC8}"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F6C37A-4122-40AA-AA5B-72EB0A5A156B}" type="slidenum">
              <a:rPr kumimoji="1" lang="ja-JP" altLang="en-US" smtClean="0"/>
              <a:t>‹#›</a:t>
            </a:fld>
            <a:endParaRPr kumimoji="1" lang="ja-JP"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8474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74F075-0274-43A5-9D08-7B4201D70AC8}"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F6C37A-4122-40AA-AA5B-72EB0A5A156B}" type="slidenum">
              <a:rPr kumimoji="1" lang="ja-JP" altLang="en-US" smtClean="0"/>
              <a:t>‹#›</a:t>
            </a:fld>
            <a:endParaRPr kumimoji="1" lang="ja-JP" altLang="en-US"/>
          </a:p>
        </p:txBody>
      </p:sp>
    </p:spTree>
    <p:extLst>
      <p:ext uri="{BB962C8B-B14F-4D97-AF65-F5344CB8AC3E}">
        <p14:creationId xmlns:p14="http://schemas.microsoft.com/office/powerpoint/2010/main" val="741963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74F075-0274-43A5-9D08-7B4201D70AC8}"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F6C37A-4122-40AA-AA5B-72EB0A5A156B}" type="slidenum">
              <a:rPr kumimoji="1" lang="ja-JP" altLang="en-US" smtClean="0"/>
              <a:t>‹#›</a:t>
            </a:fld>
            <a:endParaRPr kumimoji="1" lang="ja-JP" altLang="en-US"/>
          </a:p>
        </p:txBody>
      </p:sp>
    </p:spTree>
    <p:extLst>
      <p:ext uri="{BB962C8B-B14F-4D97-AF65-F5344CB8AC3E}">
        <p14:creationId xmlns:p14="http://schemas.microsoft.com/office/powerpoint/2010/main" val="2900130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74F075-0274-43A5-9D08-7B4201D70AC8}"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F6C37A-4122-40AA-AA5B-72EB0A5A156B}" type="slidenum">
              <a:rPr kumimoji="1" lang="ja-JP" altLang="en-US" smtClean="0"/>
              <a:t>‹#›</a:t>
            </a:fld>
            <a:endParaRPr kumimoji="1" lang="ja-JP" altLang="en-US"/>
          </a:p>
        </p:txBody>
      </p:sp>
    </p:spTree>
    <p:extLst>
      <p:ext uri="{BB962C8B-B14F-4D97-AF65-F5344CB8AC3E}">
        <p14:creationId xmlns:p14="http://schemas.microsoft.com/office/powerpoint/2010/main" val="151968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374F075-0274-43A5-9D08-7B4201D70AC8}"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F6C37A-4122-40AA-AA5B-72EB0A5A156B}" type="slidenum">
              <a:rPr kumimoji="1" lang="ja-JP" altLang="en-US" smtClean="0"/>
              <a:t>‹#›</a:t>
            </a:fld>
            <a:endParaRPr kumimoji="1" lang="ja-JP" altLang="en-US"/>
          </a:p>
        </p:txBody>
      </p:sp>
    </p:spTree>
    <p:extLst>
      <p:ext uri="{BB962C8B-B14F-4D97-AF65-F5344CB8AC3E}">
        <p14:creationId xmlns:p14="http://schemas.microsoft.com/office/powerpoint/2010/main" val="209306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374F075-0274-43A5-9D08-7B4201D70AC8}" type="datetimeFigureOut">
              <a:rPr kumimoji="1" lang="ja-JP" altLang="en-US" smtClean="0"/>
              <a:t>2023/6/20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FF6C37A-4122-40AA-AA5B-72EB0A5A156B}" type="slidenum">
              <a:rPr kumimoji="1" lang="ja-JP" altLang="en-US" smtClean="0"/>
              <a:t>‹#›</a:t>
            </a:fld>
            <a:endParaRPr kumimoji="1" lang="ja-JP" altLang="en-US"/>
          </a:p>
        </p:txBody>
      </p:sp>
    </p:spTree>
    <p:extLst>
      <p:ext uri="{BB962C8B-B14F-4D97-AF65-F5344CB8AC3E}">
        <p14:creationId xmlns:p14="http://schemas.microsoft.com/office/powerpoint/2010/main" val="3074956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74F075-0274-43A5-9D08-7B4201D70AC8}" type="datetimeFigureOut">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F6C37A-4122-40AA-AA5B-72EB0A5A156B}" type="slidenum">
              <a:rPr kumimoji="1" lang="ja-JP" altLang="en-US" smtClean="0"/>
              <a:t>‹#›</a:t>
            </a:fld>
            <a:endParaRPr kumimoji="1" lang="ja-JP" altLang="en-US"/>
          </a:p>
        </p:txBody>
      </p:sp>
    </p:spTree>
    <p:extLst>
      <p:ext uri="{BB962C8B-B14F-4D97-AF65-F5344CB8AC3E}">
        <p14:creationId xmlns:p14="http://schemas.microsoft.com/office/powerpoint/2010/main" val="1837358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374F075-0274-43A5-9D08-7B4201D70AC8}" type="datetimeFigureOut">
              <a:rPr kumimoji="1" lang="ja-JP" altLang="en-US" smtClean="0"/>
              <a:t>2023/6/20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FF6C37A-4122-40AA-AA5B-72EB0A5A156B}" type="slidenum">
              <a:rPr kumimoji="1" lang="ja-JP" altLang="en-US" smtClean="0"/>
              <a:t>‹#›</a:t>
            </a:fld>
            <a:endParaRPr kumimoji="1" lang="ja-JP" altLang="en-US"/>
          </a:p>
        </p:txBody>
      </p:sp>
    </p:spTree>
    <p:extLst>
      <p:ext uri="{BB962C8B-B14F-4D97-AF65-F5344CB8AC3E}">
        <p14:creationId xmlns:p14="http://schemas.microsoft.com/office/powerpoint/2010/main" val="29654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374F075-0274-43A5-9D08-7B4201D70AC8}" type="datetimeFigureOut">
              <a:rPr kumimoji="1" lang="ja-JP" altLang="en-US" smtClean="0"/>
              <a:t>2023/6/20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FF6C37A-4122-40AA-AA5B-72EB0A5A156B}" type="slidenum">
              <a:rPr kumimoji="1" lang="ja-JP" altLang="en-US" smtClean="0"/>
              <a:t>‹#›</a:t>
            </a:fld>
            <a:endParaRPr kumimoji="1" lang="ja-JP" altLang="en-US"/>
          </a:p>
        </p:txBody>
      </p:sp>
    </p:spTree>
    <p:extLst>
      <p:ext uri="{BB962C8B-B14F-4D97-AF65-F5344CB8AC3E}">
        <p14:creationId xmlns:p14="http://schemas.microsoft.com/office/powerpoint/2010/main" val="3975495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4F075-0274-43A5-9D08-7B4201D70AC8}" type="datetimeFigureOut">
              <a:rPr kumimoji="1" lang="ja-JP" altLang="en-US" smtClean="0"/>
              <a:t>2023/6/20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FF6C37A-4122-40AA-AA5B-72EB0A5A156B}" type="slidenum">
              <a:rPr kumimoji="1" lang="ja-JP" altLang="en-US" smtClean="0"/>
              <a:t>‹#›</a:t>
            </a:fld>
            <a:endParaRPr kumimoji="1" lang="ja-JP" altLang="en-US"/>
          </a:p>
        </p:txBody>
      </p:sp>
    </p:spTree>
    <p:extLst>
      <p:ext uri="{BB962C8B-B14F-4D97-AF65-F5344CB8AC3E}">
        <p14:creationId xmlns:p14="http://schemas.microsoft.com/office/powerpoint/2010/main" val="1944435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74F075-0274-43A5-9D08-7B4201D70AC8}" type="datetimeFigureOut">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F6C37A-4122-40AA-AA5B-72EB0A5A156B}" type="slidenum">
              <a:rPr kumimoji="1" lang="ja-JP" altLang="en-US" smtClean="0"/>
              <a:t>‹#›</a:t>
            </a:fld>
            <a:endParaRPr kumimoji="1" lang="ja-JP" altLang="en-US"/>
          </a:p>
        </p:txBody>
      </p:sp>
    </p:spTree>
    <p:extLst>
      <p:ext uri="{BB962C8B-B14F-4D97-AF65-F5344CB8AC3E}">
        <p14:creationId xmlns:p14="http://schemas.microsoft.com/office/powerpoint/2010/main" val="200623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74F075-0274-43A5-9D08-7B4201D70AC8}" type="datetimeFigureOut">
              <a:rPr kumimoji="1" lang="ja-JP" altLang="en-US" smtClean="0"/>
              <a:t>2023/6/20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FF6C37A-4122-40AA-AA5B-72EB0A5A156B}" type="slidenum">
              <a:rPr kumimoji="1" lang="ja-JP" altLang="en-US" smtClean="0"/>
              <a:t>‹#›</a:t>
            </a:fld>
            <a:endParaRPr kumimoji="1" lang="ja-JP" altLang="en-US"/>
          </a:p>
        </p:txBody>
      </p:sp>
    </p:spTree>
    <p:extLst>
      <p:ext uri="{BB962C8B-B14F-4D97-AF65-F5344CB8AC3E}">
        <p14:creationId xmlns:p14="http://schemas.microsoft.com/office/powerpoint/2010/main" val="1296405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374F075-0274-43A5-9D08-7B4201D70AC8}" type="datetimeFigureOut">
              <a:rPr kumimoji="1" lang="ja-JP" altLang="en-US" smtClean="0"/>
              <a:t>2023/6/20</a:t>
            </a:fld>
            <a:endParaRPr kumimoji="1" lang="ja-JP"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FF6C37A-4122-40AA-AA5B-72EB0A5A156B}" type="slidenum">
              <a:rPr kumimoji="1" lang="ja-JP" altLang="en-US" smtClean="0"/>
              <a:t>‹#›</a:t>
            </a:fld>
            <a:endParaRPr kumimoji="1" lang="ja-JP" altLang="en-US"/>
          </a:p>
        </p:txBody>
      </p:sp>
    </p:spTree>
    <p:extLst>
      <p:ext uri="{BB962C8B-B14F-4D97-AF65-F5344CB8AC3E}">
        <p14:creationId xmlns:p14="http://schemas.microsoft.com/office/powerpoint/2010/main" val="41518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CFD1E96-851E-6156-AD3A-BF8E4AD20321}"/>
              </a:ext>
            </a:extLst>
          </p:cNvPr>
          <p:cNvSpPr>
            <a:spLocks noGrp="1"/>
          </p:cNvSpPr>
          <p:nvPr>
            <p:ph type="title"/>
          </p:nvPr>
        </p:nvSpPr>
        <p:spPr>
          <a:xfrm>
            <a:off x="677333" y="609601"/>
            <a:ext cx="9523941" cy="707390"/>
          </a:xfrm>
        </p:spPr>
        <p:txBody>
          <a:bodyPr>
            <a:normAutofit/>
          </a:bodyPr>
          <a:lstStyle/>
          <a:p>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ミニデータバンクを作って、宿題について考える①</a:t>
            </a:r>
          </a:p>
        </p:txBody>
      </p:sp>
      <p:sp>
        <p:nvSpPr>
          <p:cNvPr id="5" name="コンテンツ プレースホルダー 4">
            <a:extLst>
              <a:ext uri="{FF2B5EF4-FFF2-40B4-BE49-F238E27FC236}">
                <a16:creationId xmlns:a16="http://schemas.microsoft.com/office/drawing/2014/main" id="{64467AD0-43BE-75D6-C0AA-551AB7AB46E8}"/>
              </a:ext>
            </a:extLst>
          </p:cNvPr>
          <p:cNvSpPr>
            <a:spLocks noGrp="1"/>
          </p:cNvSpPr>
          <p:nvPr>
            <p:ph idx="1"/>
          </p:nvPr>
        </p:nvSpPr>
        <p:spPr>
          <a:xfrm>
            <a:off x="677334" y="1595121"/>
            <a:ext cx="8596668" cy="4446242"/>
          </a:xfrm>
        </p:spPr>
        <p:txBody>
          <a:bodyPr>
            <a:normAutofit/>
          </a:bodyPr>
          <a:lstStyle/>
          <a:p>
            <a:r>
              <a:rPr lang="ja-JP" altLang="en-US"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本実践は、５年生算数の円グラフと帯グラフの学習の授業です。</a:t>
            </a:r>
            <a:endParaRPr lang="en-US" altLang="ja-JP" sz="2000" dirty="0">
              <a:solidFill>
                <a:schemeClr val="tx1">
                  <a:lumMod val="75000"/>
                  <a:lumOff val="25000"/>
                </a:schemeClr>
              </a:solidFill>
              <a:latin typeface="UD Digi Kyokasho NK-B" panose="02020700000000000000" pitchFamily="18" charset="-128"/>
              <a:ea typeface="UD Digi Kyokasho NK-B" panose="02020700000000000000" pitchFamily="18" charset="-128"/>
            </a:endParaRPr>
          </a:p>
          <a:p>
            <a:r>
              <a:rPr lang="ja-JP" altLang="en-US"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子どもたちが問題意識をもっていた「宿題への取り組み方」について、データを集めて考えるという統計的な問題解決学習を行いました。</a:t>
            </a:r>
            <a:endParaRPr lang="en-US" altLang="ja-JP" sz="2000" dirty="0">
              <a:solidFill>
                <a:schemeClr val="tx1">
                  <a:lumMod val="75000"/>
                  <a:lumOff val="25000"/>
                </a:schemeClr>
              </a:solidFill>
              <a:latin typeface="UD Digi Kyokasho NK-B" panose="02020700000000000000" pitchFamily="18" charset="-128"/>
              <a:ea typeface="UD Digi Kyokasho NK-B" panose="02020700000000000000" pitchFamily="18" charset="-128"/>
            </a:endParaRPr>
          </a:p>
          <a:p>
            <a:r>
              <a:rPr kumimoji="1" lang="ja-JP" altLang="en-US"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まず、子どもたちは、自分たち調べたい項目を挙げ、分担をして</a:t>
            </a:r>
            <a:r>
              <a:rPr kumimoji="1" lang="en-US" altLang="ja-JP"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Forms</a:t>
            </a:r>
            <a:r>
              <a:rPr kumimoji="1" lang="ja-JP" altLang="en-US"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で調査を行いました。</a:t>
            </a:r>
            <a:endParaRPr kumimoji="1" lang="en-US" altLang="ja-JP" sz="2000" dirty="0">
              <a:solidFill>
                <a:schemeClr val="tx1">
                  <a:lumMod val="75000"/>
                  <a:lumOff val="25000"/>
                </a:schemeClr>
              </a:solidFill>
              <a:latin typeface="UD Digi Kyokasho NK-B" panose="02020700000000000000" pitchFamily="18" charset="-128"/>
              <a:ea typeface="UD Digi Kyokasho NK-B" panose="02020700000000000000" pitchFamily="18" charset="-128"/>
            </a:endParaRPr>
          </a:p>
        </p:txBody>
      </p:sp>
      <p:pic>
        <p:nvPicPr>
          <p:cNvPr id="3" name="図 2">
            <a:extLst>
              <a:ext uri="{FF2B5EF4-FFF2-40B4-BE49-F238E27FC236}">
                <a16:creationId xmlns:a16="http://schemas.microsoft.com/office/drawing/2014/main" id="{A6EC9404-A5AF-4413-ACC2-DA99568A2AB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924925" y="3840563"/>
            <a:ext cx="2876068" cy="2570330"/>
          </a:xfrm>
          <a:prstGeom prst="rect">
            <a:avLst/>
          </a:prstGeom>
          <a:ln>
            <a:solidFill>
              <a:schemeClr val="tx1"/>
            </a:solidFill>
          </a:ln>
        </p:spPr>
      </p:pic>
      <p:pic>
        <p:nvPicPr>
          <p:cNvPr id="11" name="図 10">
            <a:extLst>
              <a:ext uri="{FF2B5EF4-FFF2-40B4-BE49-F238E27FC236}">
                <a16:creationId xmlns:a16="http://schemas.microsoft.com/office/drawing/2014/main" id="{5E2D1DB3-91E8-2424-2132-0795D2EE90A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7333" y="3838562"/>
            <a:ext cx="7273000" cy="2592651"/>
          </a:xfrm>
          <a:prstGeom prst="rect">
            <a:avLst/>
          </a:prstGeom>
        </p:spPr>
      </p:pic>
      <p:sp>
        <p:nvSpPr>
          <p:cNvPr id="12" name="矢印: 右 11">
            <a:extLst>
              <a:ext uri="{FF2B5EF4-FFF2-40B4-BE49-F238E27FC236}">
                <a16:creationId xmlns:a16="http://schemas.microsoft.com/office/drawing/2014/main" id="{A74A78F5-5C0C-3574-4EDB-A5CF17BBE650}"/>
              </a:ext>
            </a:extLst>
          </p:cNvPr>
          <p:cNvSpPr/>
          <p:nvPr/>
        </p:nvSpPr>
        <p:spPr>
          <a:xfrm>
            <a:off x="8089966" y="4930777"/>
            <a:ext cx="695325" cy="389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680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CFD1E96-851E-6156-AD3A-BF8E4AD20321}"/>
              </a:ext>
            </a:extLst>
          </p:cNvPr>
          <p:cNvSpPr>
            <a:spLocks noGrp="1"/>
          </p:cNvSpPr>
          <p:nvPr>
            <p:ph type="title"/>
          </p:nvPr>
        </p:nvSpPr>
        <p:spPr>
          <a:xfrm>
            <a:off x="677333" y="609600"/>
            <a:ext cx="9676341" cy="650240"/>
          </a:xfrm>
        </p:spPr>
        <p:txBody>
          <a:bodyPr/>
          <a:lstStyle/>
          <a:p>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ミニデータバンクを作って、宿題について考える②</a:t>
            </a:r>
          </a:p>
        </p:txBody>
      </p:sp>
      <p:sp>
        <p:nvSpPr>
          <p:cNvPr id="5" name="コンテンツ プレースホルダー 4">
            <a:extLst>
              <a:ext uri="{FF2B5EF4-FFF2-40B4-BE49-F238E27FC236}">
                <a16:creationId xmlns:a16="http://schemas.microsoft.com/office/drawing/2014/main" id="{64467AD0-43BE-75D6-C0AA-551AB7AB46E8}"/>
              </a:ext>
            </a:extLst>
          </p:cNvPr>
          <p:cNvSpPr>
            <a:spLocks noGrp="1"/>
          </p:cNvSpPr>
          <p:nvPr>
            <p:ph idx="1"/>
          </p:nvPr>
        </p:nvSpPr>
        <p:spPr>
          <a:xfrm>
            <a:off x="677334" y="1595121"/>
            <a:ext cx="8923866" cy="4446242"/>
          </a:xfrm>
        </p:spPr>
        <p:txBody>
          <a:bodyPr>
            <a:normAutofit/>
          </a:bodyPr>
          <a:lstStyle/>
          <a:p>
            <a:r>
              <a:rPr kumimoji="1" lang="ja-JP" altLang="en-US"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子どもたちは、円グラフと帯グラフの読み方や書き方を学びながら、</a:t>
            </a:r>
            <a:r>
              <a:rPr kumimoji="1" lang="en-US" altLang="ja-JP"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Form</a:t>
            </a:r>
            <a:r>
              <a:rPr kumimoji="1" lang="ja-JP" altLang="en-US"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ｓでとったデータを</a:t>
            </a:r>
            <a:r>
              <a:rPr kumimoji="1" lang="en-US" altLang="ja-JP"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PowerPoint</a:t>
            </a:r>
            <a:r>
              <a:rPr lang="ja-JP" altLang="en-US" sz="2000" dirty="0">
                <a:latin typeface="UD Digi Kyokasho NK-B" panose="02020700000000000000" pitchFamily="18" charset="-128"/>
                <a:ea typeface="UD Digi Kyokasho NK-B" panose="02020700000000000000" pitchFamily="18" charset="-128"/>
              </a:rPr>
              <a:t>で</a:t>
            </a:r>
            <a:r>
              <a:rPr kumimoji="1" lang="ja-JP" altLang="en-US"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共同編集を用いて、円グラフと帯グラフに整理していきました。</a:t>
            </a:r>
            <a:endParaRPr kumimoji="1" lang="en-US" altLang="ja-JP" sz="2000" dirty="0">
              <a:solidFill>
                <a:schemeClr val="tx1">
                  <a:lumMod val="75000"/>
                  <a:lumOff val="25000"/>
                </a:schemeClr>
              </a:solidFill>
              <a:latin typeface="UD Digi Kyokasho NK-B" panose="02020700000000000000" pitchFamily="18" charset="-128"/>
              <a:ea typeface="UD Digi Kyokasho NK-B" panose="02020700000000000000" pitchFamily="18" charset="-128"/>
            </a:endParaRPr>
          </a:p>
          <a:p>
            <a:r>
              <a:rPr kumimoji="1" lang="ja-JP" altLang="en-US"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その後、</a:t>
            </a:r>
            <a:r>
              <a:rPr kumimoji="1" lang="en-US" altLang="ja-JP"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Teams</a:t>
            </a:r>
            <a:r>
              <a:rPr kumimoji="1" lang="ja-JP" altLang="en-US"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で共有することでミニデータバンクを作りました。</a:t>
            </a:r>
            <a:endParaRPr lang="ja-JP" altLang="en-US" sz="2000" dirty="0"/>
          </a:p>
        </p:txBody>
      </p:sp>
      <p:pic>
        <p:nvPicPr>
          <p:cNvPr id="6" name="図 5">
            <a:extLst>
              <a:ext uri="{FF2B5EF4-FFF2-40B4-BE49-F238E27FC236}">
                <a16:creationId xmlns:a16="http://schemas.microsoft.com/office/drawing/2014/main" id="{2BCFE2AE-2C23-E2F4-79F5-7A7181CF98C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971" y="3004632"/>
            <a:ext cx="3127152" cy="1817719"/>
          </a:xfrm>
          <a:prstGeom prst="rect">
            <a:avLst/>
          </a:prstGeom>
          <a:ln>
            <a:solidFill>
              <a:schemeClr val="tx1"/>
            </a:solidFill>
          </a:ln>
        </p:spPr>
      </p:pic>
      <p:grpSp>
        <p:nvGrpSpPr>
          <p:cNvPr id="10" name="グループ化 9">
            <a:extLst>
              <a:ext uri="{FF2B5EF4-FFF2-40B4-BE49-F238E27FC236}">
                <a16:creationId xmlns:a16="http://schemas.microsoft.com/office/drawing/2014/main" id="{E94C4DD8-6B95-99EE-14AD-B06BCA427C46}"/>
              </a:ext>
            </a:extLst>
          </p:cNvPr>
          <p:cNvGrpSpPr/>
          <p:nvPr/>
        </p:nvGrpSpPr>
        <p:grpSpPr>
          <a:xfrm>
            <a:off x="4404300" y="4939497"/>
            <a:ext cx="3013540" cy="1751679"/>
            <a:chOff x="5158661" y="4449714"/>
            <a:chExt cx="3726944" cy="2089577"/>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CF8A5373-D539-2EF3-33EC-B35AEDC9C91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58661" y="5171213"/>
              <a:ext cx="3726943" cy="1368078"/>
            </a:xfrm>
            <a:prstGeom prst="rect">
              <a:avLst/>
            </a:prstGeom>
          </p:spPr>
        </p:pic>
        <p:pic>
          <p:nvPicPr>
            <p:cNvPr id="8" name="図 7" descr="グラフィカル ユーザー インターフェイス, テキスト, アプリケーション&#10;&#10;自動的に生成された説明">
              <a:extLst>
                <a:ext uri="{FF2B5EF4-FFF2-40B4-BE49-F238E27FC236}">
                  <a16:creationId xmlns:a16="http://schemas.microsoft.com/office/drawing/2014/main" id="{8C7340BD-D02F-0527-3AD4-9424353C580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1"/>
            <a:stretch/>
          </p:blipFill>
          <p:spPr>
            <a:xfrm>
              <a:off x="5158662" y="4449714"/>
              <a:ext cx="3726943" cy="721499"/>
            </a:xfrm>
            <a:prstGeom prst="rect">
              <a:avLst/>
            </a:prstGeom>
          </p:spPr>
        </p:pic>
        <p:sp>
          <p:nvSpPr>
            <p:cNvPr id="9" name="正方形/長方形 8">
              <a:extLst>
                <a:ext uri="{FF2B5EF4-FFF2-40B4-BE49-F238E27FC236}">
                  <a16:creationId xmlns:a16="http://schemas.microsoft.com/office/drawing/2014/main" id="{072B920C-2637-0C2F-778D-E8DB8622C898}"/>
                </a:ext>
              </a:extLst>
            </p:cNvPr>
            <p:cNvSpPr/>
            <p:nvPr/>
          </p:nvSpPr>
          <p:spPr>
            <a:xfrm>
              <a:off x="5158662" y="4449714"/>
              <a:ext cx="3726943" cy="2089577"/>
            </a:xfrm>
            <a:prstGeom prst="rect">
              <a:avLst/>
            </a:prstGeom>
            <a:noFill/>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pic>
        <p:nvPicPr>
          <p:cNvPr id="14" name="図 13">
            <a:extLst>
              <a:ext uri="{FF2B5EF4-FFF2-40B4-BE49-F238E27FC236}">
                <a16:creationId xmlns:a16="http://schemas.microsoft.com/office/drawing/2014/main" id="{41CB3138-224C-1B86-6F0D-563D20AFD21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1346"/>
          <a:stretch/>
        </p:blipFill>
        <p:spPr>
          <a:xfrm>
            <a:off x="7612462" y="3004632"/>
            <a:ext cx="3977475" cy="1832274"/>
          </a:xfrm>
          <a:prstGeom prst="rect">
            <a:avLst/>
          </a:prstGeom>
          <a:ln>
            <a:solidFill>
              <a:schemeClr val="tx1"/>
            </a:solidFill>
          </a:ln>
        </p:spPr>
      </p:pic>
      <p:sp>
        <p:nvSpPr>
          <p:cNvPr id="15" name="矢印: 右 14">
            <a:extLst>
              <a:ext uri="{FF2B5EF4-FFF2-40B4-BE49-F238E27FC236}">
                <a16:creationId xmlns:a16="http://schemas.microsoft.com/office/drawing/2014/main" id="{D2D1A0A9-C074-F9E2-A811-5C192D4635BA}"/>
              </a:ext>
            </a:extLst>
          </p:cNvPr>
          <p:cNvSpPr/>
          <p:nvPr/>
        </p:nvSpPr>
        <p:spPr>
          <a:xfrm rot="2134604">
            <a:off x="3378273" y="5105374"/>
            <a:ext cx="695325" cy="389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416C3A1B-463A-1BD5-D2ED-0065988FDC3D}"/>
              </a:ext>
            </a:extLst>
          </p:cNvPr>
          <p:cNvSpPr/>
          <p:nvPr/>
        </p:nvSpPr>
        <p:spPr>
          <a:xfrm rot="8500676">
            <a:off x="7722215" y="5097678"/>
            <a:ext cx="695325" cy="3899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86388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CFD1E96-851E-6156-AD3A-BF8E4AD20321}"/>
              </a:ext>
            </a:extLst>
          </p:cNvPr>
          <p:cNvSpPr>
            <a:spLocks noGrp="1"/>
          </p:cNvSpPr>
          <p:nvPr>
            <p:ph type="title"/>
          </p:nvPr>
        </p:nvSpPr>
        <p:spPr>
          <a:xfrm>
            <a:off x="677333" y="609600"/>
            <a:ext cx="9676341" cy="650240"/>
          </a:xfrm>
        </p:spPr>
        <p:txBody>
          <a:bodyPr/>
          <a:lstStyle/>
          <a:p>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ミニデータバンクを作って、宿題について考える③</a:t>
            </a:r>
          </a:p>
        </p:txBody>
      </p:sp>
      <p:sp>
        <p:nvSpPr>
          <p:cNvPr id="5" name="コンテンツ プレースホルダー 4">
            <a:extLst>
              <a:ext uri="{FF2B5EF4-FFF2-40B4-BE49-F238E27FC236}">
                <a16:creationId xmlns:a16="http://schemas.microsoft.com/office/drawing/2014/main" id="{64467AD0-43BE-75D6-C0AA-551AB7AB46E8}"/>
              </a:ext>
            </a:extLst>
          </p:cNvPr>
          <p:cNvSpPr>
            <a:spLocks noGrp="1"/>
          </p:cNvSpPr>
          <p:nvPr>
            <p:ph idx="1"/>
          </p:nvPr>
        </p:nvSpPr>
        <p:spPr>
          <a:xfrm>
            <a:off x="677334" y="1595121"/>
            <a:ext cx="8923866" cy="2570479"/>
          </a:xfrm>
        </p:spPr>
        <p:txBody>
          <a:bodyPr>
            <a:normAutofit/>
          </a:bodyPr>
          <a:lstStyle/>
          <a:p>
            <a:r>
              <a:rPr lang="ja-JP" altLang="en-US" sz="2000" dirty="0">
                <a:latin typeface="UD Digi Kyokasho NK-B" panose="02020700000000000000" pitchFamily="18" charset="-128"/>
                <a:ea typeface="UD Digi Kyokasho NK-B" panose="02020700000000000000" pitchFamily="18" charset="-128"/>
              </a:rPr>
              <a:t>円グラフと帯グラフ等を用いたミニデータバンクを作った後は、ルーブリックをもとに、班ごとで共同編集を用いながら、自分たちの提案を</a:t>
            </a:r>
            <a:r>
              <a:rPr lang="en-US" altLang="ja-JP" sz="2000" dirty="0">
                <a:latin typeface="UD Digi Kyokasho NK-B" panose="02020700000000000000" pitchFamily="18" charset="-128"/>
                <a:ea typeface="UD Digi Kyokasho NK-B" panose="02020700000000000000" pitchFamily="18" charset="-128"/>
              </a:rPr>
              <a:t>PowerPoint</a:t>
            </a:r>
            <a:r>
              <a:rPr lang="ja-JP" altLang="en-US" sz="2000" dirty="0">
                <a:latin typeface="UD Digi Kyokasho NK-B" panose="02020700000000000000" pitchFamily="18" charset="-128"/>
                <a:ea typeface="UD Digi Kyokasho NK-B" panose="02020700000000000000" pitchFamily="18" charset="-128"/>
              </a:rPr>
              <a:t>に整理していきました。</a:t>
            </a:r>
            <a:endParaRPr lang="en-US" altLang="ja-JP" sz="2000" dirty="0">
              <a:latin typeface="UD Digi Kyokasho NK-B" panose="02020700000000000000" pitchFamily="18" charset="-128"/>
              <a:ea typeface="UD Digi Kyokasho NK-B" panose="02020700000000000000" pitchFamily="18" charset="-128"/>
            </a:endParaRPr>
          </a:p>
          <a:p>
            <a:r>
              <a:rPr kumimoji="1" lang="en-US" altLang="ja-JP"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PowerPoint</a:t>
            </a:r>
            <a:r>
              <a:rPr lang="ja-JP" altLang="en-US" sz="2000" dirty="0">
                <a:latin typeface="UD Digi Kyokasho NK-B" panose="02020700000000000000" pitchFamily="18" charset="-128"/>
                <a:ea typeface="UD Digi Kyokasho NK-B" panose="02020700000000000000" pitchFamily="18" charset="-128"/>
              </a:rPr>
              <a:t>の</a:t>
            </a:r>
            <a:r>
              <a:rPr kumimoji="1" lang="ja-JP" altLang="en-US"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共同編集を用いることで、データを多面的に見たり、提案を様々な角度から考えたりすることが複数人で効率的に行えました。</a:t>
            </a:r>
            <a:endParaRPr kumimoji="1" lang="en-US" altLang="ja-JP" sz="2000" dirty="0">
              <a:solidFill>
                <a:schemeClr val="tx1">
                  <a:lumMod val="75000"/>
                  <a:lumOff val="25000"/>
                </a:schemeClr>
              </a:solidFill>
              <a:latin typeface="UD Digi Kyokasho NK-B" panose="02020700000000000000" pitchFamily="18" charset="-128"/>
              <a:ea typeface="UD Digi Kyokasho NK-B" panose="02020700000000000000" pitchFamily="18" charset="-128"/>
            </a:endParaRPr>
          </a:p>
          <a:p>
            <a:r>
              <a:rPr kumimoji="1" lang="ja-JP" altLang="en-US"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単元の学習の最後には、それぞれの班が考えた提案を聞き、自分なりに「これから宿題をどうしていくのがよいのか」ということについて考えをまとめました。</a:t>
            </a:r>
            <a:endParaRPr kumimoji="1" lang="en-US" altLang="ja-JP" sz="2000" dirty="0">
              <a:solidFill>
                <a:schemeClr val="tx1">
                  <a:lumMod val="75000"/>
                  <a:lumOff val="25000"/>
                </a:schemeClr>
              </a:solidFill>
              <a:latin typeface="UD Digi Kyokasho NK-B" panose="02020700000000000000" pitchFamily="18" charset="-128"/>
              <a:ea typeface="UD Digi Kyokasho NK-B" panose="02020700000000000000" pitchFamily="18" charset="-128"/>
            </a:endParaRPr>
          </a:p>
        </p:txBody>
      </p:sp>
      <p:pic>
        <p:nvPicPr>
          <p:cNvPr id="2" name="図 1">
            <a:extLst>
              <a:ext uri="{FF2B5EF4-FFF2-40B4-BE49-F238E27FC236}">
                <a16:creationId xmlns:a16="http://schemas.microsoft.com/office/drawing/2014/main" id="{52E637F0-92AB-2EBB-C7E7-635D8816C22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2959" y="4827649"/>
            <a:ext cx="3679125" cy="1910079"/>
          </a:xfrm>
          <a:prstGeom prst="rect">
            <a:avLst/>
          </a:prstGeom>
        </p:spPr>
      </p:pic>
      <p:sp>
        <p:nvSpPr>
          <p:cNvPr id="3" name="コンテンツ プレースホルダー 4">
            <a:extLst>
              <a:ext uri="{FF2B5EF4-FFF2-40B4-BE49-F238E27FC236}">
                <a16:creationId xmlns:a16="http://schemas.microsoft.com/office/drawing/2014/main" id="{F961687E-D49D-8705-051A-71718A279235}"/>
              </a:ext>
            </a:extLst>
          </p:cNvPr>
          <p:cNvSpPr txBox="1">
            <a:spLocks/>
          </p:cNvSpPr>
          <p:nvPr/>
        </p:nvSpPr>
        <p:spPr>
          <a:xfrm>
            <a:off x="677333" y="4318784"/>
            <a:ext cx="3276599" cy="4432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000" u="sng" dirty="0">
                <a:latin typeface="UD Digi Kyokasho NK-B" panose="02020700000000000000" pitchFamily="18" charset="-128"/>
                <a:ea typeface="UD Digi Kyokasho NK-B" panose="02020700000000000000" pitchFamily="18" charset="-128"/>
              </a:rPr>
              <a:t>授業で使用したルーブリック</a:t>
            </a:r>
            <a:endParaRPr lang="en-US" altLang="ja-JP" sz="2000" u="sng" dirty="0">
              <a:latin typeface="UD Digi Kyokasho NK-B" panose="02020700000000000000" pitchFamily="18" charset="-128"/>
              <a:ea typeface="UD Digi Kyokasho NK-B" panose="02020700000000000000" pitchFamily="18" charset="-128"/>
            </a:endParaRPr>
          </a:p>
        </p:txBody>
      </p:sp>
      <p:pic>
        <p:nvPicPr>
          <p:cNvPr id="12" name="図 11" descr="テキスト, 手紙&#10;&#10;自動的に生成された説明">
            <a:extLst>
              <a:ext uri="{FF2B5EF4-FFF2-40B4-BE49-F238E27FC236}">
                <a16:creationId xmlns:a16="http://schemas.microsoft.com/office/drawing/2014/main" id="{D6026748-63D0-4D4F-AD9B-3BFE12D5EF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74859" y="4823533"/>
            <a:ext cx="3679125" cy="1913300"/>
          </a:xfrm>
          <a:prstGeom prst="rect">
            <a:avLst/>
          </a:prstGeom>
          <a:ln>
            <a:solidFill>
              <a:schemeClr val="tx1"/>
            </a:solidFill>
          </a:ln>
        </p:spPr>
      </p:pic>
      <p:pic>
        <p:nvPicPr>
          <p:cNvPr id="18" name="図 17">
            <a:extLst>
              <a:ext uri="{FF2B5EF4-FFF2-40B4-BE49-F238E27FC236}">
                <a16:creationId xmlns:a16="http://schemas.microsoft.com/office/drawing/2014/main" id="{6FE0F884-517D-8DE4-A200-48B7F9805DA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20810" y="4823533"/>
            <a:ext cx="3465323" cy="1909184"/>
          </a:xfrm>
          <a:prstGeom prst="rect">
            <a:avLst/>
          </a:prstGeom>
          <a:ln>
            <a:solidFill>
              <a:schemeClr val="tx1"/>
            </a:solidFill>
          </a:ln>
        </p:spPr>
      </p:pic>
      <p:sp>
        <p:nvSpPr>
          <p:cNvPr id="19" name="コンテンツ プレースホルダー 4">
            <a:extLst>
              <a:ext uri="{FF2B5EF4-FFF2-40B4-BE49-F238E27FC236}">
                <a16:creationId xmlns:a16="http://schemas.microsoft.com/office/drawing/2014/main" id="{ED0393F6-A97C-F1FD-6350-6B6E181258DD}"/>
              </a:ext>
            </a:extLst>
          </p:cNvPr>
          <p:cNvSpPr txBox="1">
            <a:spLocks/>
          </p:cNvSpPr>
          <p:nvPr/>
        </p:nvSpPr>
        <p:spPr>
          <a:xfrm>
            <a:off x="5060741" y="4318784"/>
            <a:ext cx="1985459" cy="4432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000" u="sng" dirty="0">
                <a:latin typeface="UD Digi Kyokasho NK-B" panose="02020700000000000000" pitchFamily="18" charset="-128"/>
                <a:ea typeface="UD Digi Kyokasho NK-B" panose="02020700000000000000" pitchFamily="18" charset="-128"/>
              </a:rPr>
              <a:t>データの分析例</a:t>
            </a:r>
            <a:endParaRPr lang="en-US" altLang="ja-JP" sz="2000" u="sng" dirty="0">
              <a:latin typeface="UD Digi Kyokasho NK-B" panose="02020700000000000000" pitchFamily="18" charset="-128"/>
              <a:ea typeface="UD Digi Kyokasho NK-B" panose="02020700000000000000" pitchFamily="18" charset="-128"/>
            </a:endParaRPr>
          </a:p>
        </p:txBody>
      </p:sp>
      <p:sp>
        <p:nvSpPr>
          <p:cNvPr id="20" name="コンテンツ プレースホルダー 4">
            <a:extLst>
              <a:ext uri="{FF2B5EF4-FFF2-40B4-BE49-F238E27FC236}">
                <a16:creationId xmlns:a16="http://schemas.microsoft.com/office/drawing/2014/main" id="{D9773181-F27E-ECB5-923E-0293C935297C}"/>
              </a:ext>
            </a:extLst>
          </p:cNvPr>
          <p:cNvSpPr txBox="1">
            <a:spLocks/>
          </p:cNvSpPr>
          <p:nvPr/>
        </p:nvSpPr>
        <p:spPr>
          <a:xfrm>
            <a:off x="8821691" y="4318784"/>
            <a:ext cx="1985459" cy="44325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None/>
            </a:pPr>
            <a:r>
              <a:rPr lang="ja-JP" altLang="en-US" sz="2000" u="sng" dirty="0">
                <a:latin typeface="UD Digi Kyokasho NK-B" panose="02020700000000000000" pitchFamily="18" charset="-128"/>
                <a:ea typeface="UD Digi Kyokasho NK-B" panose="02020700000000000000" pitchFamily="18" charset="-128"/>
              </a:rPr>
              <a:t>子どもの提案例</a:t>
            </a:r>
            <a:endParaRPr lang="en-US" altLang="ja-JP" sz="2000" u="sng" dirty="0">
              <a:latin typeface="UD Digi Kyokasho NK-B" panose="02020700000000000000" pitchFamily="18" charset="-128"/>
              <a:ea typeface="UD Digi Kyokasho NK-B" panose="02020700000000000000" pitchFamily="18" charset="-128"/>
            </a:endParaRPr>
          </a:p>
        </p:txBody>
      </p:sp>
    </p:spTree>
    <p:extLst>
      <p:ext uri="{BB962C8B-B14F-4D97-AF65-F5344CB8AC3E}">
        <p14:creationId xmlns:p14="http://schemas.microsoft.com/office/powerpoint/2010/main" val="338669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CFD1E96-851E-6156-AD3A-BF8E4AD20321}"/>
              </a:ext>
            </a:extLst>
          </p:cNvPr>
          <p:cNvSpPr>
            <a:spLocks noGrp="1"/>
          </p:cNvSpPr>
          <p:nvPr>
            <p:ph type="title"/>
          </p:nvPr>
        </p:nvSpPr>
        <p:spPr>
          <a:xfrm>
            <a:off x="677333" y="609600"/>
            <a:ext cx="9676341" cy="650240"/>
          </a:xfrm>
        </p:spPr>
        <p:txBody>
          <a:bodyPr/>
          <a:lstStyle/>
          <a:p>
            <a:r>
              <a:rPr lang="ja-JP" altLang="en-US" dirty="0">
                <a:solidFill>
                  <a:schemeClr val="tx1"/>
                </a:solidFill>
                <a:latin typeface="UD デジタル 教科書体 NK-R" panose="02020400000000000000" pitchFamily="18" charset="-128"/>
                <a:ea typeface="UD デジタル 教科書体 NK-R" panose="02020400000000000000" pitchFamily="18" charset="-128"/>
              </a:rPr>
              <a:t>ミニデータバンクを作って、宿題について考える④</a:t>
            </a:r>
          </a:p>
        </p:txBody>
      </p:sp>
      <p:sp>
        <p:nvSpPr>
          <p:cNvPr id="5" name="コンテンツ プレースホルダー 4">
            <a:extLst>
              <a:ext uri="{FF2B5EF4-FFF2-40B4-BE49-F238E27FC236}">
                <a16:creationId xmlns:a16="http://schemas.microsoft.com/office/drawing/2014/main" id="{64467AD0-43BE-75D6-C0AA-551AB7AB46E8}"/>
              </a:ext>
            </a:extLst>
          </p:cNvPr>
          <p:cNvSpPr>
            <a:spLocks noGrp="1"/>
          </p:cNvSpPr>
          <p:nvPr>
            <p:ph idx="1"/>
          </p:nvPr>
        </p:nvSpPr>
        <p:spPr>
          <a:xfrm>
            <a:off x="677334" y="1595120"/>
            <a:ext cx="8923866" cy="3366116"/>
          </a:xfrm>
        </p:spPr>
        <p:txBody>
          <a:bodyPr>
            <a:normAutofit/>
          </a:bodyPr>
          <a:lstStyle/>
          <a:p>
            <a:r>
              <a:rPr kumimoji="1" lang="ja-JP" altLang="en-US"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円グラフと帯グラフの学習後、それぞれが意見をもった状態で「特別活動」の時間に学級会を行い、今後の宿題について子どもたちは話し合いました。</a:t>
            </a:r>
            <a:endParaRPr kumimoji="1" lang="en-US" altLang="ja-JP" sz="2000" dirty="0">
              <a:solidFill>
                <a:schemeClr val="tx1">
                  <a:lumMod val="75000"/>
                  <a:lumOff val="25000"/>
                </a:schemeClr>
              </a:solidFill>
              <a:latin typeface="UD Digi Kyokasho NK-B" panose="02020700000000000000" pitchFamily="18" charset="-128"/>
              <a:ea typeface="UD Digi Kyokasho NK-B" panose="02020700000000000000" pitchFamily="18" charset="-128"/>
            </a:endParaRPr>
          </a:p>
          <a:p>
            <a:r>
              <a:rPr lang="ja-JP" altLang="en-US" sz="2000" dirty="0">
                <a:latin typeface="UD Digi Kyokasho NK-B" panose="02020700000000000000" pitchFamily="18" charset="-128"/>
                <a:ea typeface="UD Digi Kyokasho NK-B" panose="02020700000000000000" pitchFamily="18" charset="-128"/>
              </a:rPr>
              <a:t>子どもたちは、学級の情報をもとに「期限を決めて取り組む」、「</a:t>
            </a:r>
            <a:r>
              <a:rPr lang="en-US" altLang="ja-JP" sz="2000" dirty="0">
                <a:latin typeface="UD Digi Kyokasho NK-B" panose="02020700000000000000" pitchFamily="18" charset="-128"/>
                <a:ea typeface="UD Digi Kyokasho NK-B" panose="02020700000000000000" pitchFamily="18" charset="-128"/>
              </a:rPr>
              <a:t>PowerPoint</a:t>
            </a:r>
            <a:r>
              <a:rPr lang="ja-JP" altLang="en-US" sz="2000" dirty="0">
                <a:latin typeface="UD Digi Kyokasho NK-B" panose="02020700000000000000" pitchFamily="18" charset="-128"/>
                <a:ea typeface="UD Digi Kyokasho NK-B" panose="02020700000000000000" pitchFamily="18" charset="-128"/>
              </a:rPr>
              <a:t>で班ごとの自主勉日記を作り、それぞれがしていることを共有して、意欲を高めたり、振り返ったりしやすくする」という意思決定を行い、取り組んでいます。</a:t>
            </a:r>
            <a:endParaRPr lang="en-US" altLang="ja-JP" sz="2000" dirty="0">
              <a:latin typeface="UD Digi Kyokasho NK-B" panose="02020700000000000000" pitchFamily="18" charset="-128"/>
              <a:ea typeface="UD Digi Kyokasho NK-B" panose="02020700000000000000" pitchFamily="18" charset="-128"/>
            </a:endParaRPr>
          </a:p>
          <a:p>
            <a:pPr marL="0" indent="0">
              <a:buNone/>
            </a:pPr>
            <a:r>
              <a:rPr lang="ja-JP" altLang="en-US" sz="2000" dirty="0">
                <a:latin typeface="UD Digi Kyokasho NK-B" panose="02020700000000000000" pitchFamily="18" charset="-128"/>
                <a:ea typeface="UD Digi Kyokasho NK-B" panose="02020700000000000000" pitchFamily="18" charset="-128"/>
              </a:rPr>
              <a:t>　　</a:t>
            </a:r>
            <a:r>
              <a:rPr lang="en-US" altLang="ja-JP" sz="2000" dirty="0">
                <a:latin typeface="UD Digi Kyokasho NK-B" panose="02020700000000000000" pitchFamily="18" charset="-128"/>
                <a:ea typeface="UD Digi Kyokasho NK-B" panose="02020700000000000000" pitchFamily="18" charset="-128"/>
              </a:rPr>
              <a:t>【</a:t>
            </a:r>
            <a:r>
              <a:rPr kumimoji="1" lang="ja-JP" altLang="en-US"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自分たちで決めたことによって、宿題への取組に変化が生まれました。</a:t>
            </a:r>
            <a:r>
              <a:rPr kumimoji="1" lang="en-US" altLang="ja-JP" sz="2000" dirty="0">
                <a:solidFill>
                  <a:schemeClr val="tx1">
                    <a:lumMod val="75000"/>
                    <a:lumOff val="25000"/>
                  </a:schemeClr>
                </a:solidFill>
                <a:latin typeface="UD Digi Kyokasho NK-B" panose="02020700000000000000" pitchFamily="18" charset="-128"/>
                <a:ea typeface="UD Digi Kyokasho NK-B" panose="02020700000000000000" pitchFamily="18" charset="-128"/>
              </a:rPr>
              <a:t>】</a:t>
            </a:r>
          </a:p>
          <a:p>
            <a:r>
              <a:rPr kumimoji="1" lang="en-US" altLang="ja-JP" sz="2000" u="sng" dirty="0">
                <a:solidFill>
                  <a:schemeClr val="tx1">
                    <a:lumMod val="75000"/>
                    <a:lumOff val="25000"/>
                  </a:schemeClr>
                </a:solidFill>
                <a:latin typeface="UD Digi Kyokasho NK-B" panose="02020700000000000000" pitchFamily="18" charset="-128"/>
                <a:ea typeface="UD Digi Kyokasho NK-B" panose="02020700000000000000" pitchFamily="18" charset="-128"/>
              </a:rPr>
              <a:t>PowerPoint</a:t>
            </a:r>
            <a:r>
              <a:rPr kumimoji="1" lang="ja-JP" altLang="en-US" sz="2000" u="sng" dirty="0">
                <a:solidFill>
                  <a:schemeClr val="tx1">
                    <a:lumMod val="75000"/>
                    <a:lumOff val="25000"/>
                  </a:schemeClr>
                </a:solidFill>
                <a:latin typeface="UD Digi Kyokasho NK-B" panose="02020700000000000000" pitchFamily="18" charset="-128"/>
                <a:ea typeface="UD Digi Kyokasho NK-B" panose="02020700000000000000" pitchFamily="18" charset="-128"/>
              </a:rPr>
              <a:t>の共同編集を用いることで、従来の授業時間数では難しかったデータ収集や分析、提案や意思決定といった活動が行いやすくなり、子どもの活動の可能性が広がっていたと考えられます。</a:t>
            </a:r>
            <a:endParaRPr kumimoji="1" lang="en-US" altLang="ja-JP" sz="2000" u="sng" dirty="0">
              <a:solidFill>
                <a:schemeClr val="tx1">
                  <a:lumMod val="75000"/>
                  <a:lumOff val="25000"/>
                </a:schemeClr>
              </a:solidFill>
              <a:latin typeface="UD Digi Kyokasho NK-B" panose="02020700000000000000" pitchFamily="18" charset="-128"/>
              <a:ea typeface="UD Digi Kyokasho NK-B" panose="02020700000000000000" pitchFamily="18" charset="-128"/>
            </a:endParaRPr>
          </a:p>
        </p:txBody>
      </p:sp>
      <p:pic>
        <p:nvPicPr>
          <p:cNvPr id="6" name="図 5">
            <a:extLst>
              <a:ext uri="{FF2B5EF4-FFF2-40B4-BE49-F238E27FC236}">
                <a16:creationId xmlns:a16="http://schemas.microsoft.com/office/drawing/2014/main" id="{88E1B7D3-2EA4-AD0B-D5F1-688D85AAB54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0300" y="5262880"/>
            <a:ext cx="2981889" cy="1413584"/>
          </a:xfrm>
          <a:prstGeom prst="rect">
            <a:avLst/>
          </a:prstGeom>
          <a:ln>
            <a:solidFill>
              <a:schemeClr val="tx1"/>
            </a:solidFill>
          </a:ln>
        </p:spPr>
      </p:pic>
      <p:pic>
        <p:nvPicPr>
          <p:cNvPr id="8" name="図 7">
            <a:extLst>
              <a:ext uri="{FF2B5EF4-FFF2-40B4-BE49-F238E27FC236}">
                <a16:creationId xmlns:a16="http://schemas.microsoft.com/office/drawing/2014/main" id="{3476D17A-52DB-9AC7-3E3B-C3742EA491F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01686" y="5260021"/>
            <a:ext cx="2840828" cy="1413585"/>
          </a:xfrm>
          <a:prstGeom prst="rect">
            <a:avLst/>
          </a:prstGeom>
          <a:ln>
            <a:solidFill>
              <a:schemeClr val="tx1"/>
            </a:solidFill>
          </a:ln>
        </p:spPr>
      </p:pic>
      <p:pic>
        <p:nvPicPr>
          <p:cNvPr id="10" name="図 9">
            <a:extLst>
              <a:ext uri="{FF2B5EF4-FFF2-40B4-BE49-F238E27FC236}">
                <a16:creationId xmlns:a16="http://schemas.microsoft.com/office/drawing/2014/main" id="{434F1033-D76D-4030-51E8-0139DB6040C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61590" y="5260672"/>
            <a:ext cx="2507825" cy="1414187"/>
          </a:xfrm>
          <a:prstGeom prst="rect">
            <a:avLst/>
          </a:prstGeom>
          <a:ln>
            <a:solidFill>
              <a:schemeClr val="tx1"/>
            </a:solidFill>
          </a:ln>
        </p:spPr>
      </p:pic>
    </p:spTree>
    <p:extLst>
      <p:ext uri="{BB962C8B-B14F-4D97-AF65-F5344CB8AC3E}">
        <p14:creationId xmlns:p14="http://schemas.microsoft.com/office/powerpoint/2010/main" val="341255964"/>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7f76b11-2aec-4c80-b578-0afd0aa0592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74CAFC70AEF0646AFF0AA51DBE27002" ma:contentTypeVersion="15" ma:contentTypeDescription="Create a new document." ma:contentTypeScope="" ma:versionID="6060a626b1fadaff54ca16171225a6b8">
  <xsd:schema xmlns:xsd="http://www.w3.org/2001/XMLSchema" xmlns:xs="http://www.w3.org/2001/XMLSchema" xmlns:p="http://schemas.microsoft.com/office/2006/metadata/properties" xmlns:ns3="c7f76b11-2aec-4c80-b578-0afd0aa05921" xmlns:ns4="83c11f40-5d3a-4a74-a8a4-6c7a5e67f702" targetNamespace="http://schemas.microsoft.com/office/2006/metadata/properties" ma:root="true" ma:fieldsID="06150e7be642bdb700b58c93543b6c9f" ns3:_="" ns4:_="">
    <xsd:import namespace="c7f76b11-2aec-4c80-b578-0afd0aa05921"/>
    <xsd:import namespace="83c11f40-5d3a-4a74-a8a4-6c7a5e67f70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76b11-2aec-4c80-b578-0afd0aa059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c11f40-5d3a-4a74-a8a4-6c7a5e67f70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B8754B-6E9F-4E13-85B1-53F56E139E49}">
  <ds:schemaRefs>
    <ds:schemaRef ds:uri="http://schemas.microsoft.com/sharepoint/v3/contenttype/forms"/>
  </ds:schemaRefs>
</ds:datastoreItem>
</file>

<file path=customXml/itemProps2.xml><?xml version="1.0" encoding="utf-8"?>
<ds:datastoreItem xmlns:ds="http://schemas.openxmlformats.org/officeDocument/2006/customXml" ds:itemID="{3F14C4DB-8742-4017-B5C3-E6888EAA5635}">
  <ds:schemaRefs>
    <ds:schemaRef ds:uri="http://purl.org/dc/dcmitype/"/>
    <ds:schemaRef ds:uri="83c11f40-5d3a-4a74-a8a4-6c7a5e67f702"/>
    <ds:schemaRef ds:uri="c7f76b11-2aec-4c80-b578-0afd0aa05921"/>
    <ds:schemaRef ds:uri="http://purl.org/dc/term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EC387832-4269-4D04-ACF8-0A193AA9342B}">
  <ds:schemaRefs>
    <ds:schemaRef ds:uri="http://schemas.microsoft.com/office/2006/metadata/contentType"/>
    <ds:schemaRef ds:uri="http://schemas.microsoft.com/office/2006/metadata/properties/metaAttributes"/>
    <ds:schemaRef ds:uri="http://www.w3.org/2000/xmlns/"/>
    <ds:schemaRef ds:uri="http://www.w3.org/2001/XMLSchema"/>
    <ds:schemaRef ds:uri="c7f76b11-2aec-4c80-b578-0afd0aa05921"/>
    <ds:schemaRef ds:uri="83c11f40-5d3a-4a74-a8a4-6c7a5e67f702"/>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171</TotalTime>
  <Words>436</Words>
  <Application>Microsoft Office PowerPoint</Application>
  <PresentationFormat>Widescreen</PresentationFormat>
  <Paragraphs>19</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ファセット</vt:lpstr>
      <vt:lpstr>ミニデータバンクを作って、宿題について考える①</vt:lpstr>
      <vt:lpstr>ミニデータバンクを作って、宿題について考える②</vt:lpstr>
      <vt:lpstr>ミニデータバンクを作って、宿題について考える③</vt:lpstr>
      <vt:lpstr>ミニデータバンクを作って、宿題について考える④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ミニデータバンクを作って、宿題について考える①</dc:title>
  <cp:revision>6</cp:revision>
  <dcterms:created xsi:type="dcterms:W3CDTF">2023-02-20T11:54:52Z</dcterms:created>
  <dcterms:modified xsi:type="dcterms:W3CDTF">2023-06-20T09:17:17Z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0x010100374CAFC70AEF0646AFF0AA51DBE27002</vt:lpwstr>
  </property>
</Properties>
</file>