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69" r:id="rId2"/>
    <p:sldId id="257" r:id="rId3"/>
    <p:sldId id="258" r:id="rId4"/>
    <p:sldId id="259" r:id="rId5"/>
    <p:sldId id="264" r:id="rId6"/>
    <p:sldId id="263" r:id="rId7"/>
    <p:sldId id="262" r:id="rId8"/>
    <p:sldId id="267" r:id="rId9"/>
    <p:sldId id="268"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5" autoAdjust="0"/>
    <p:restoredTop sz="94660"/>
  </p:normalViewPr>
  <p:slideViewPr>
    <p:cSldViewPr snapToGrid="0">
      <p:cViewPr varScale="1">
        <p:scale>
          <a:sx n="77" d="100"/>
          <a:sy n="77" d="100"/>
        </p:scale>
        <p:origin x="273"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lnSpc>
                <a:spcPct val="110000"/>
              </a:lnSpc>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6/19/2023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38021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6/19/2023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6255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6/19/2023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31120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6/19/2023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4121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6/19/2023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0359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6/19/2023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8366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6/19/2023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7369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6/19/2023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2024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6/19/2023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8492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6/19/2023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9526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6/19/2023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017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lIns="109728" tIns="109728" rIns="109728" bIns="91440" anchor="ctr"/>
          <a:lstStyle>
            <a:lvl1pPr algn="l">
              <a:defRPr sz="900" spc="60">
                <a:solidFill>
                  <a:schemeClr val="bg1">
                    <a:alpha val="60000"/>
                  </a:schemeClr>
                </a:solidFill>
                <a:latin typeface="+mn-lt"/>
              </a:defRPr>
            </a:lvl1pPr>
          </a:lstStyle>
          <a:p>
            <a:fld id="{57E0CF6C-748E-4B7A-BC8B-3011EF78ED13}" type="datetime1">
              <a:rPr lang="en-US" smtClean="0"/>
              <a:pPr/>
              <a:t>6/19/2023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lIns="109728" tIns="109728" rIns="109728" bIns="91440" anchor="ctr"/>
          <a:lstStyle>
            <a:lvl1pPr algn="ctr">
              <a:defRPr sz="900" spc="6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lIns="109728" tIns="109728" rIns="109728" bIns="9144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67665495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100000"/>
        </a:lnSpc>
        <a:spcBef>
          <a:spcPct val="0"/>
        </a:spcBef>
        <a:buNone/>
        <a:defRPr sz="4400" b="1" kern="1200" spc="120">
          <a:solidFill>
            <a:schemeClr val="bg1"/>
          </a:solidFill>
          <a:latin typeface="+mj-lt"/>
          <a:ea typeface="+mj-ea"/>
          <a:cs typeface="+mj-cs"/>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kern="1200" spc="90">
          <a:solidFill>
            <a:schemeClr val="bg1"/>
          </a:solidFill>
          <a:latin typeface="+mn-lt"/>
          <a:ea typeface="+mn-ea"/>
          <a:cs typeface="+mn-cs"/>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kern="1200" spc="90">
          <a:solidFill>
            <a:schemeClr val="bg1"/>
          </a:solidFill>
          <a:latin typeface="+mn-lt"/>
          <a:ea typeface="+mn-ea"/>
          <a:cs typeface="+mn-cs"/>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kern="1200" spc="90">
          <a:solidFill>
            <a:schemeClr val="bg1"/>
          </a:solidFill>
          <a:latin typeface="+mn-lt"/>
          <a:ea typeface="+mn-ea"/>
          <a:cs typeface="+mn-cs"/>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kern="1200" spc="90">
          <a:solidFill>
            <a:schemeClr val="bg1"/>
          </a:solidFill>
          <a:latin typeface="+mn-lt"/>
          <a:ea typeface="+mn-ea"/>
          <a:cs typeface="+mn-cs"/>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kern="1200" spc="9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11" Type="http://schemas.microsoft.com/office/2007/relationships/hdphoto" Target="../media/hdphoto4.wdp"/><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5" name="Picture 34">
            <a:extLst>
              <a:ext uri="{FF2B5EF4-FFF2-40B4-BE49-F238E27FC236}">
                <a16:creationId xmlns:a16="http://schemas.microsoft.com/office/drawing/2014/main" id="{E5D1D0CC-CCAC-438D-80EC-4CCECE9365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lum bright="70000" contrast="-70000"/>
            <a:alphaModFix amt="60000"/>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7" name="Picture 36">
            <a:extLst>
              <a:ext uri="{FF2B5EF4-FFF2-40B4-BE49-F238E27FC236}">
                <a16:creationId xmlns:a16="http://schemas.microsoft.com/office/drawing/2014/main" id="{0CBD1636-9054-40A5-A483-B554F6C5E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lum bright="70000" contrast="-70000"/>
            <a:alphaModFix amt="60000"/>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pic>
        <p:nvPicPr>
          <p:cNvPr id="7" name="図 6" descr="衣類, 写真, 男, スーツ が含まれている画像&#10;&#10;自動的に生成された説明">
            <a:extLst>
              <a:ext uri="{FF2B5EF4-FFF2-40B4-BE49-F238E27FC236}">
                <a16:creationId xmlns:a16="http://schemas.microsoft.com/office/drawing/2014/main" id="{F5028698-8862-DCAB-595F-B5C3574A9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0" y="4198316"/>
            <a:ext cx="1678147" cy="2140981"/>
          </a:xfrm>
          <a:prstGeom prst="rect">
            <a:avLst/>
          </a:prstGeom>
        </p:spPr>
      </p:pic>
      <p:sp>
        <p:nvSpPr>
          <p:cNvPr id="23" name="正方形/長方形 22">
            <a:extLst>
              <a:ext uri="{FF2B5EF4-FFF2-40B4-BE49-F238E27FC236}">
                <a16:creationId xmlns:a16="http://schemas.microsoft.com/office/drawing/2014/main" id="{28C7C1DC-9E87-087F-D5CC-B0E9526A3127}"/>
              </a:ext>
            </a:extLst>
          </p:cNvPr>
          <p:cNvSpPr/>
          <p:nvPr/>
        </p:nvSpPr>
        <p:spPr>
          <a:xfrm>
            <a:off x="1181645" y="889843"/>
            <a:ext cx="10699102" cy="5078313"/>
          </a:xfrm>
          <a:prstGeom prst="rect">
            <a:avLst/>
          </a:prstGeom>
          <a:noFill/>
        </p:spPr>
        <p:txBody>
          <a:bodyPr wrap="square" lIns="91440" tIns="45720" rIns="91440" bIns="45720">
            <a:spAutoFit/>
          </a:bodyPr>
          <a:lstStyle/>
          <a:p>
            <a:r>
              <a:rPr lang="en-US" altLang="ja-JP" sz="54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Whiteboard</a:t>
            </a:r>
            <a:r>
              <a:rPr lang="ja-JP" altLang="en-US" sz="40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と</a:t>
            </a:r>
            <a:r>
              <a:rPr lang="en-US" altLang="ja-JP" sz="54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Teams</a:t>
            </a:r>
            <a:r>
              <a:rPr lang="ja-JP" altLang="en-US" sz="40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と</a:t>
            </a:r>
          </a:p>
          <a:p>
            <a:r>
              <a:rPr lang="en-US" altLang="ja-JP" sz="5400" b="0" cap="none" spc="0" dirty="0" err="1">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ClassNotebook</a:t>
            </a:r>
            <a:r>
              <a:rPr lang="ja-JP" altLang="en-US" sz="54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a:t>
            </a:r>
            <a:r>
              <a:rPr lang="en-US" altLang="ja-JP" sz="54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OneNote</a:t>
            </a:r>
            <a:r>
              <a:rPr lang="ja-JP" altLang="en-US" sz="54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a:t>
            </a:r>
            <a:r>
              <a:rPr lang="ja-JP" altLang="en-US" sz="40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とを</a:t>
            </a:r>
          </a:p>
          <a:p>
            <a:r>
              <a:rPr lang="ja-JP" altLang="en-US" sz="54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連携させた</a:t>
            </a:r>
          </a:p>
          <a:p>
            <a:r>
              <a:rPr lang="ja-JP" altLang="en-US" sz="54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生徒の探究を深める</a:t>
            </a:r>
          </a:p>
          <a:p>
            <a:r>
              <a:rPr lang="ja-JP" altLang="en-US" sz="54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授業方法</a:t>
            </a:r>
          </a:p>
          <a:p>
            <a:r>
              <a:rPr lang="en-US" altLang="ja-JP" sz="540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a:t>
            </a:r>
            <a:r>
              <a:rPr lang="ja-JP" altLang="en-US" sz="540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こころ</a:t>
            </a:r>
            <a:r>
              <a:rPr lang="en-US" altLang="ja-JP" sz="540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a:t>
            </a:r>
            <a:r>
              <a:rPr lang="ja-JP" altLang="en-US" sz="540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rPr>
              <a:t>編</a:t>
            </a:r>
            <a:endParaRPr lang="ja-JP" altLang="en-US" sz="5400" b="0" cap="none" spc="0" dirty="0">
              <a:ln w="12700">
                <a:solidFill>
                  <a:schemeClr val="bg1"/>
                </a:solidFill>
              </a:ln>
              <a:solidFill>
                <a:srgbClr val="00B0F0"/>
              </a:solidFill>
              <a:effectLst>
                <a:reflection blurRad="6350" stA="53000" endA="300" endPos="35500" dir="5400000" sy="-90000" algn="bl" rotWithShape="0"/>
              </a:effectLst>
              <a:latin typeface="源ノ角ゴシック JP" panose="020B0800000000000000" pitchFamily="34" charset="-128"/>
              <a:ea typeface="源ノ角ゴシック JP" panose="020B0800000000000000" pitchFamily="34" charset="-128"/>
            </a:endParaRPr>
          </a:p>
        </p:txBody>
      </p:sp>
    </p:spTree>
    <p:extLst>
      <p:ext uri="{BB962C8B-B14F-4D97-AF65-F5344CB8AC3E}">
        <p14:creationId xmlns:p14="http://schemas.microsoft.com/office/powerpoint/2010/main" val="120357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5" name="Picture 34">
            <a:extLst>
              <a:ext uri="{FF2B5EF4-FFF2-40B4-BE49-F238E27FC236}">
                <a16:creationId xmlns:a16="http://schemas.microsoft.com/office/drawing/2014/main" id="{E5D1D0CC-CCAC-438D-80EC-4CCECE9365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lum bright="70000" contrast="-70000"/>
            <a:alphaModFix amt="60000"/>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7" name="Picture 36">
            <a:extLst>
              <a:ext uri="{FF2B5EF4-FFF2-40B4-BE49-F238E27FC236}">
                <a16:creationId xmlns:a16="http://schemas.microsoft.com/office/drawing/2014/main" id="{0CBD1636-9054-40A5-A483-B554F6C5E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lum bright="70000" contrast="-70000"/>
            <a:alphaModFix amt="60000"/>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pic>
        <p:nvPicPr>
          <p:cNvPr id="7" name="図 6" descr="衣類, 写真, 男, スーツ が含まれている画像&#10;&#10;自動的に生成された説明">
            <a:extLst>
              <a:ext uri="{FF2B5EF4-FFF2-40B4-BE49-F238E27FC236}">
                <a16:creationId xmlns:a16="http://schemas.microsoft.com/office/drawing/2014/main" id="{F5028698-8862-DCAB-595F-B5C3574A9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1720" y="5759278"/>
            <a:ext cx="611587" cy="780264"/>
          </a:xfrm>
          <a:prstGeom prst="rect">
            <a:avLst/>
          </a:prstGeom>
        </p:spPr>
      </p:pic>
      <p:sp>
        <p:nvSpPr>
          <p:cNvPr id="2" name="正方形/長方形 1">
            <a:extLst>
              <a:ext uri="{FF2B5EF4-FFF2-40B4-BE49-F238E27FC236}">
                <a16:creationId xmlns:a16="http://schemas.microsoft.com/office/drawing/2014/main" id="{AC174147-3896-A1FB-FF43-8FB63F46E54D}"/>
              </a:ext>
            </a:extLst>
          </p:cNvPr>
          <p:cNvSpPr/>
          <p:nvPr/>
        </p:nvSpPr>
        <p:spPr>
          <a:xfrm>
            <a:off x="988938" y="1551875"/>
            <a:ext cx="10310602" cy="3351238"/>
          </a:xfrm>
          <a:prstGeom prst="rect">
            <a:avLst/>
          </a:prstGeom>
          <a:noFill/>
        </p:spPr>
        <p:txBody>
          <a:bodyPr wrap="square" lIns="91440" tIns="45720" rIns="91440" bIns="45720">
            <a:spAutoFit/>
          </a:bodyPr>
          <a:lstStyle/>
          <a:p>
            <a:pPr>
              <a:lnSpc>
                <a:spcPct val="150000"/>
              </a:lnSpc>
            </a:pP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今回の指導案は高校</a:t>
            </a: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2</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年の現代文で取り扱われることの多い</a:t>
            </a:r>
          </a:p>
          <a:p>
            <a:pPr>
              <a:lnSpc>
                <a:spcPct val="150000"/>
              </a:lnSpc>
            </a:pP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こころ</a:t>
            </a: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の読解で、</a:t>
            </a:r>
            <a:b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b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 </a:t>
            </a: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《Microsoft Whiteboard》</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と</a:t>
            </a:r>
          </a:p>
          <a:p>
            <a:pPr>
              <a:lnSpc>
                <a:spcPct val="150000"/>
              </a:lnSpc>
            </a:pP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《Teams(</a:t>
            </a:r>
            <a:r>
              <a:rPr lang="en-US" altLang="ja-JP" sz="2400" b="1" spc="50" dirty="0" err="1">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ClassNotebook</a:t>
            </a: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OneNote</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とを</a:t>
            </a:r>
          </a:p>
          <a:p>
            <a:pPr>
              <a:lnSpc>
                <a:spcPct val="150000"/>
              </a:lnSpc>
            </a:pP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連携させ、生徒が主体的に小説の主題について</a:t>
            </a:r>
          </a:p>
          <a:p>
            <a:pPr>
              <a:lnSpc>
                <a:spcPct val="150000"/>
              </a:lnSpc>
            </a:pP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ICT</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を活用して考察を試みられような授業案を作成いたしました。</a:t>
            </a:r>
          </a:p>
        </p:txBody>
      </p:sp>
    </p:spTree>
    <p:extLst>
      <p:ext uri="{BB962C8B-B14F-4D97-AF65-F5344CB8AC3E}">
        <p14:creationId xmlns:p14="http://schemas.microsoft.com/office/powerpoint/2010/main" val="165375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5" name="Picture 34">
            <a:extLst>
              <a:ext uri="{FF2B5EF4-FFF2-40B4-BE49-F238E27FC236}">
                <a16:creationId xmlns:a16="http://schemas.microsoft.com/office/drawing/2014/main" id="{E5D1D0CC-CCAC-438D-80EC-4CCECE9365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lum bright="70000" contrast="-70000"/>
            <a:alphaModFix amt="60000"/>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7" name="Picture 36">
            <a:extLst>
              <a:ext uri="{FF2B5EF4-FFF2-40B4-BE49-F238E27FC236}">
                <a16:creationId xmlns:a16="http://schemas.microsoft.com/office/drawing/2014/main" id="{0CBD1636-9054-40A5-A483-B554F6C5E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lum bright="70000" contrast="-70000"/>
            <a:alphaModFix amt="60000"/>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pic>
        <p:nvPicPr>
          <p:cNvPr id="7" name="図 6" descr="衣類, 写真, 男, スーツ が含まれている画像&#10;&#10;自動的に生成された説明">
            <a:extLst>
              <a:ext uri="{FF2B5EF4-FFF2-40B4-BE49-F238E27FC236}">
                <a16:creationId xmlns:a16="http://schemas.microsoft.com/office/drawing/2014/main" id="{F5028698-8862-DCAB-595F-B5C3574A9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8271" y="4865615"/>
            <a:ext cx="957943" cy="1222145"/>
          </a:xfrm>
          <a:prstGeom prst="rect">
            <a:avLst/>
          </a:prstGeom>
        </p:spPr>
      </p:pic>
      <p:sp>
        <p:nvSpPr>
          <p:cNvPr id="23" name="正方形/長方形 22">
            <a:extLst>
              <a:ext uri="{FF2B5EF4-FFF2-40B4-BE49-F238E27FC236}">
                <a16:creationId xmlns:a16="http://schemas.microsoft.com/office/drawing/2014/main" id="{28C7C1DC-9E87-087F-D5CC-B0E9526A3127}"/>
              </a:ext>
            </a:extLst>
          </p:cNvPr>
          <p:cNvSpPr/>
          <p:nvPr/>
        </p:nvSpPr>
        <p:spPr>
          <a:xfrm>
            <a:off x="433598" y="817031"/>
            <a:ext cx="10310602" cy="3905236"/>
          </a:xfrm>
          <a:prstGeom prst="rect">
            <a:avLst/>
          </a:prstGeom>
          <a:noFill/>
        </p:spPr>
        <p:txBody>
          <a:bodyPr wrap="square" lIns="91440" tIns="45720" rIns="91440" bIns="45720">
            <a:spAutoFit/>
          </a:bodyPr>
          <a:lstStyle/>
          <a:p>
            <a:pPr>
              <a:lnSpc>
                <a:spcPct val="150000"/>
              </a:lnSpc>
            </a:pP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　教科書に掲載されている</a:t>
            </a: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こころ</a:t>
            </a: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は、Ｋがお嬢さんに恋心を抱いていることを私に打ち明けた場面から、Ｋの遺書を私が机の上におき、振り返る場面までが掲載されていることが多いようです。</a:t>
            </a:r>
          </a:p>
          <a:p>
            <a:pPr>
              <a:lnSpc>
                <a:spcPct val="150000"/>
              </a:lnSpc>
            </a:pP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　この場面を読むに当たっては、やはり全文を通読させてから、と思い文庫本の通読を課題としました。単純に通読したことの報告では味気がないので、</a:t>
            </a: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こころ</a:t>
            </a:r>
            <a:r>
              <a:rPr lang="en-US" altLang="ja-JP"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の文庫本の本の帯にキャッチコピーをつけるとすれば、どういう言葉になるのかという課題にしました。</a:t>
            </a:r>
          </a:p>
        </p:txBody>
      </p:sp>
    </p:spTree>
    <p:extLst>
      <p:ext uri="{BB962C8B-B14F-4D97-AF65-F5344CB8AC3E}">
        <p14:creationId xmlns:p14="http://schemas.microsoft.com/office/powerpoint/2010/main" val="3402936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5" name="Picture 34">
            <a:extLst>
              <a:ext uri="{FF2B5EF4-FFF2-40B4-BE49-F238E27FC236}">
                <a16:creationId xmlns:a16="http://schemas.microsoft.com/office/drawing/2014/main" id="{E5D1D0CC-CCAC-438D-80EC-4CCECE9365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lum bright="70000" contrast="-70000"/>
            <a:alphaModFix amt="60000"/>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7" name="Picture 36">
            <a:extLst>
              <a:ext uri="{FF2B5EF4-FFF2-40B4-BE49-F238E27FC236}">
                <a16:creationId xmlns:a16="http://schemas.microsoft.com/office/drawing/2014/main" id="{0CBD1636-9054-40A5-A483-B554F6C5E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lum bright="70000" contrast="-70000"/>
            <a:alphaModFix amt="60000"/>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sp>
        <p:nvSpPr>
          <p:cNvPr id="23" name="正方形/長方形 22">
            <a:extLst>
              <a:ext uri="{FF2B5EF4-FFF2-40B4-BE49-F238E27FC236}">
                <a16:creationId xmlns:a16="http://schemas.microsoft.com/office/drawing/2014/main" id="{28C7C1DC-9E87-087F-D5CC-B0E9526A3127}"/>
              </a:ext>
            </a:extLst>
          </p:cNvPr>
          <p:cNvSpPr/>
          <p:nvPr/>
        </p:nvSpPr>
        <p:spPr>
          <a:xfrm>
            <a:off x="640489" y="1436871"/>
            <a:ext cx="3983899" cy="3731471"/>
          </a:xfrm>
          <a:prstGeom prst="rect">
            <a:avLst/>
          </a:prstGeom>
          <a:noFill/>
        </p:spPr>
        <p:txBody>
          <a:bodyPr wrap="square" lIns="91440" tIns="45720" rIns="91440" bIns="45720">
            <a:spAutoFit/>
          </a:bodyPr>
          <a:lstStyle/>
          <a:p>
            <a:pPr>
              <a:lnSpc>
                <a:spcPct val="150000"/>
              </a:lnSpc>
            </a:pPr>
            <a:r>
              <a:rPr lang="ja-JP" altLang="en-US" sz="20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まずはじめに</a:t>
            </a:r>
            <a:r>
              <a:rPr lang="en-US" altLang="ja-JP" sz="20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Teams</a:t>
            </a:r>
            <a:r>
              <a:rPr lang="ja-JP" altLang="en-US" sz="20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の上部タブ「課題」を押し、さらに左下の「作成」から「課題」を選択し、課題名、課題内容、そして生徒が提出する時に使うファイルを「</a:t>
            </a:r>
            <a:r>
              <a:rPr lang="en-US" altLang="ja-JP" sz="20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0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新規」のところから作成し</a:t>
            </a:r>
            <a:r>
              <a:rPr lang="en-US" altLang="ja-JP" sz="20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word</a:t>
            </a:r>
            <a:r>
              <a:rPr lang="ja-JP" altLang="en-US" sz="20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で作成したうえで、それを課題として割り当てます。</a:t>
            </a:r>
          </a:p>
        </p:txBody>
      </p:sp>
      <p:pic>
        <p:nvPicPr>
          <p:cNvPr id="4" name="図 3">
            <a:extLst>
              <a:ext uri="{FF2B5EF4-FFF2-40B4-BE49-F238E27FC236}">
                <a16:creationId xmlns:a16="http://schemas.microsoft.com/office/drawing/2014/main" id="{1340552E-AED0-8237-0E1B-DF338C94C603}"/>
              </a:ext>
            </a:extLst>
          </p:cNvPr>
          <p:cNvPicPr>
            <a:picLocks noChangeAspect="1"/>
          </p:cNvPicPr>
          <p:nvPr/>
        </p:nvPicPr>
        <p:blipFill>
          <a:blip r:embed="rId5"/>
          <a:stretch>
            <a:fillRect/>
          </a:stretch>
        </p:blipFill>
        <p:spPr>
          <a:xfrm>
            <a:off x="5120356" y="1262721"/>
            <a:ext cx="6648656" cy="4708871"/>
          </a:xfrm>
          <a:prstGeom prst="rect">
            <a:avLst/>
          </a:prstGeom>
        </p:spPr>
      </p:pic>
      <p:sp>
        <p:nvSpPr>
          <p:cNvPr id="5" name="正方形/長方形 4">
            <a:extLst>
              <a:ext uri="{FF2B5EF4-FFF2-40B4-BE49-F238E27FC236}">
                <a16:creationId xmlns:a16="http://schemas.microsoft.com/office/drawing/2014/main" id="{6A51FB3A-D967-922D-F23A-BB499C801A7D}"/>
              </a:ext>
            </a:extLst>
          </p:cNvPr>
          <p:cNvSpPr/>
          <p:nvPr/>
        </p:nvSpPr>
        <p:spPr>
          <a:xfrm>
            <a:off x="542665" y="297984"/>
            <a:ext cx="10925435" cy="581249"/>
          </a:xfrm>
          <a:prstGeom prst="rect">
            <a:avLst/>
          </a:prstGeom>
          <a:noFill/>
        </p:spPr>
        <p:txBody>
          <a:bodyPr wrap="square" lIns="91440" tIns="45720" rIns="91440" bIns="45720">
            <a:spAutoFit/>
          </a:bodyPr>
          <a:lstStyle/>
          <a:p>
            <a:pPr>
              <a:lnSpc>
                <a:spcPct val="150000"/>
              </a:lnSpc>
            </a:pP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1.Teams</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で課題を出す［</a:t>
            </a: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こころ</a:t>
            </a: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の本の帯につけるキャッチコピー］　</a:t>
            </a:r>
          </a:p>
        </p:txBody>
      </p:sp>
      <p:sp>
        <p:nvSpPr>
          <p:cNvPr id="2" name="楕円 1">
            <a:extLst>
              <a:ext uri="{FF2B5EF4-FFF2-40B4-BE49-F238E27FC236}">
                <a16:creationId xmlns:a16="http://schemas.microsoft.com/office/drawing/2014/main" id="{FE709CA5-8AB6-D130-B92F-49FDB7E35435}"/>
              </a:ext>
            </a:extLst>
          </p:cNvPr>
          <p:cNvSpPr/>
          <p:nvPr/>
        </p:nvSpPr>
        <p:spPr>
          <a:xfrm>
            <a:off x="6032272" y="4958834"/>
            <a:ext cx="455613" cy="316071"/>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DF9FEADA-9E5B-9C6E-E33B-230F38C9833E}"/>
              </a:ext>
            </a:extLst>
          </p:cNvPr>
          <p:cNvSpPr/>
          <p:nvPr/>
        </p:nvSpPr>
        <p:spPr>
          <a:xfrm>
            <a:off x="7895285" y="1234367"/>
            <a:ext cx="455613" cy="316071"/>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5254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5" name="Picture 34">
            <a:extLst>
              <a:ext uri="{FF2B5EF4-FFF2-40B4-BE49-F238E27FC236}">
                <a16:creationId xmlns:a16="http://schemas.microsoft.com/office/drawing/2014/main" id="{E5D1D0CC-CCAC-438D-80EC-4CCECE9365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lum bright="70000" contrast="-70000"/>
            <a:alphaModFix amt="60000"/>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7" name="Picture 36">
            <a:extLst>
              <a:ext uri="{FF2B5EF4-FFF2-40B4-BE49-F238E27FC236}">
                <a16:creationId xmlns:a16="http://schemas.microsoft.com/office/drawing/2014/main" id="{0CBD1636-9054-40A5-A483-B554F6C5E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lum bright="70000" contrast="-70000"/>
            <a:alphaModFix amt="60000"/>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sp>
        <p:nvSpPr>
          <p:cNvPr id="23" name="正方形/長方形 22">
            <a:extLst>
              <a:ext uri="{FF2B5EF4-FFF2-40B4-BE49-F238E27FC236}">
                <a16:creationId xmlns:a16="http://schemas.microsoft.com/office/drawing/2014/main" id="{28C7C1DC-9E87-087F-D5CC-B0E9526A3127}"/>
              </a:ext>
            </a:extLst>
          </p:cNvPr>
          <p:cNvSpPr/>
          <p:nvPr/>
        </p:nvSpPr>
        <p:spPr>
          <a:xfrm>
            <a:off x="640489" y="624608"/>
            <a:ext cx="9920419" cy="1135247"/>
          </a:xfrm>
          <a:prstGeom prst="rect">
            <a:avLst/>
          </a:prstGeom>
          <a:noFill/>
        </p:spPr>
        <p:txBody>
          <a:bodyPr wrap="square" lIns="91440" tIns="45720" rIns="91440" bIns="45720">
            <a:spAutoFit/>
          </a:bodyPr>
          <a:lstStyle/>
          <a:p>
            <a:pPr>
              <a:lnSpc>
                <a:spcPct val="150000"/>
              </a:lnSpc>
            </a:pP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課題は一覧で表示され、該当の課題を押すと、閲覧状況、提出状況がわかります。またフィードバックを送信することもできます。</a:t>
            </a:r>
          </a:p>
        </p:txBody>
      </p:sp>
      <p:pic>
        <p:nvPicPr>
          <p:cNvPr id="3" name="図 2">
            <a:extLst>
              <a:ext uri="{FF2B5EF4-FFF2-40B4-BE49-F238E27FC236}">
                <a16:creationId xmlns:a16="http://schemas.microsoft.com/office/drawing/2014/main" id="{402C98DD-35E1-CDC5-F9CE-B922E7B2806A}"/>
              </a:ext>
            </a:extLst>
          </p:cNvPr>
          <p:cNvPicPr>
            <a:picLocks noChangeAspect="1"/>
          </p:cNvPicPr>
          <p:nvPr/>
        </p:nvPicPr>
        <p:blipFill>
          <a:blip r:embed="rId5"/>
          <a:stretch>
            <a:fillRect/>
          </a:stretch>
        </p:blipFill>
        <p:spPr>
          <a:xfrm>
            <a:off x="1031448" y="2017009"/>
            <a:ext cx="9135339" cy="1135247"/>
          </a:xfrm>
          <a:prstGeom prst="rect">
            <a:avLst/>
          </a:prstGeom>
        </p:spPr>
      </p:pic>
      <p:pic>
        <p:nvPicPr>
          <p:cNvPr id="9" name="図 8">
            <a:extLst>
              <a:ext uri="{FF2B5EF4-FFF2-40B4-BE49-F238E27FC236}">
                <a16:creationId xmlns:a16="http://schemas.microsoft.com/office/drawing/2014/main" id="{1B4138A1-9D1C-C646-CAAB-DFE7DBC781EB}"/>
              </a:ext>
            </a:extLst>
          </p:cNvPr>
          <p:cNvPicPr>
            <a:picLocks noChangeAspect="1"/>
          </p:cNvPicPr>
          <p:nvPr/>
        </p:nvPicPr>
        <p:blipFill>
          <a:blip r:embed="rId6"/>
          <a:stretch>
            <a:fillRect/>
          </a:stretch>
        </p:blipFill>
        <p:spPr>
          <a:xfrm>
            <a:off x="1019966" y="3250329"/>
            <a:ext cx="9182759" cy="2548349"/>
          </a:xfrm>
          <a:prstGeom prst="rect">
            <a:avLst/>
          </a:prstGeom>
        </p:spPr>
      </p:pic>
    </p:spTree>
    <p:extLst>
      <p:ext uri="{BB962C8B-B14F-4D97-AF65-F5344CB8AC3E}">
        <p14:creationId xmlns:p14="http://schemas.microsoft.com/office/powerpoint/2010/main" val="1413591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5" name="Picture 34">
            <a:extLst>
              <a:ext uri="{FF2B5EF4-FFF2-40B4-BE49-F238E27FC236}">
                <a16:creationId xmlns:a16="http://schemas.microsoft.com/office/drawing/2014/main" id="{E5D1D0CC-CCAC-438D-80EC-4CCECE9365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lum bright="70000" contrast="-70000"/>
            <a:alphaModFix amt="60000"/>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7" name="Picture 36">
            <a:extLst>
              <a:ext uri="{FF2B5EF4-FFF2-40B4-BE49-F238E27FC236}">
                <a16:creationId xmlns:a16="http://schemas.microsoft.com/office/drawing/2014/main" id="{0CBD1636-9054-40A5-A483-B554F6C5E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lum bright="70000" contrast="-70000"/>
            <a:alphaModFix amt="60000"/>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pic>
        <p:nvPicPr>
          <p:cNvPr id="7" name="図 6" descr="衣類, 写真, 男, スーツ が含まれている画像&#10;&#10;自動的に生成された説明">
            <a:extLst>
              <a:ext uri="{FF2B5EF4-FFF2-40B4-BE49-F238E27FC236}">
                <a16:creationId xmlns:a16="http://schemas.microsoft.com/office/drawing/2014/main" id="{F5028698-8862-DCAB-595F-B5C3574A9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2812" y="541506"/>
            <a:ext cx="519541" cy="662830"/>
          </a:xfrm>
          <a:prstGeom prst="rect">
            <a:avLst/>
          </a:prstGeom>
        </p:spPr>
      </p:pic>
      <p:sp>
        <p:nvSpPr>
          <p:cNvPr id="23" name="正方形/長方形 22">
            <a:extLst>
              <a:ext uri="{FF2B5EF4-FFF2-40B4-BE49-F238E27FC236}">
                <a16:creationId xmlns:a16="http://schemas.microsoft.com/office/drawing/2014/main" id="{28C7C1DC-9E87-087F-D5CC-B0E9526A3127}"/>
              </a:ext>
            </a:extLst>
          </p:cNvPr>
          <p:cNvSpPr/>
          <p:nvPr/>
        </p:nvSpPr>
        <p:spPr>
          <a:xfrm>
            <a:off x="320244" y="1684717"/>
            <a:ext cx="10925434" cy="4019305"/>
          </a:xfrm>
          <a:prstGeom prst="rect">
            <a:avLst/>
          </a:prstGeom>
          <a:noFill/>
        </p:spPr>
        <p:txBody>
          <a:bodyPr wrap="square" lIns="91440" tIns="45720" rIns="91440" bIns="45720">
            <a:spAutoFit/>
          </a:bodyPr>
          <a:lstStyle/>
          <a:p>
            <a:pPr>
              <a:lnSpc>
                <a:spcPct val="150000"/>
              </a:lnSpc>
            </a:pPr>
            <a:r>
              <a:rPr lang="en-US" altLang="ja-JP" sz="20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Whiteboard</a:t>
            </a:r>
            <a:r>
              <a:rPr lang="ja-JP" altLang="en-US" sz="20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に貼り付けられた抜き出しを元に以下の６グループにグループ分けをします。このグループは探求させたいテーマによって増減させて良いと思います。生徒は互いにどんな部分に印象を抱いたのか、を読ませ、小説に対しての関心を高めさせます。</a:t>
            </a:r>
          </a:p>
          <a:p>
            <a:pPr>
              <a:lnSpc>
                <a:spcPct val="150000"/>
              </a:lnSpc>
            </a:pPr>
            <a:r>
              <a:rPr lang="ja-JP" altLang="en-US" sz="16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en-US" altLang="ja-JP" sz="16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K</a:t>
            </a:r>
            <a:r>
              <a:rPr lang="ja-JP" altLang="en-US" sz="16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が死を選択した理由</a:t>
            </a:r>
          </a:p>
          <a:p>
            <a:pPr>
              <a:lnSpc>
                <a:spcPct val="150000"/>
              </a:lnSpc>
            </a:pPr>
            <a:r>
              <a:rPr lang="ja-JP" altLang="en-US" sz="16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・Ｋの自殺前後の先生の様子</a:t>
            </a:r>
          </a:p>
          <a:p>
            <a:pPr>
              <a:lnSpc>
                <a:spcPct val="150000"/>
              </a:lnSpc>
            </a:pPr>
            <a:r>
              <a:rPr lang="ja-JP" altLang="en-US" sz="16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・先生が死を決意した理由</a:t>
            </a:r>
          </a:p>
          <a:p>
            <a:pPr>
              <a:lnSpc>
                <a:spcPct val="150000"/>
              </a:lnSpc>
            </a:pPr>
            <a:r>
              <a:rPr lang="ja-JP" altLang="en-US" sz="16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・お嬢さんは本当に何もしらなかったのか</a:t>
            </a:r>
          </a:p>
          <a:p>
            <a:pPr>
              <a:lnSpc>
                <a:spcPct val="150000"/>
              </a:lnSpc>
            </a:pPr>
            <a:r>
              <a:rPr lang="ja-JP" altLang="en-US" sz="16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・先生の下宿とその周辺</a:t>
            </a:r>
          </a:p>
          <a:p>
            <a:pPr>
              <a:lnSpc>
                <a:spcPct val="150000"/>
              </a:lnSpc>
            </a:pPr>
            <a:r>
              <a:rPr lang="ja-JP" altLang="en-US" sz="16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・学生の私が背負ったもの</a:t>
            </a:r>
          </a:p>
          <a:p>
            <a:pPr>
              <a:lnSpc>
                <a:spcPct val="150000"/>
              </a:lnSpc>
            </a:pPr>
            <a:endParaRPr lang="ja-JP" altLang="en-US" sz="16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endParaRPr>
          </a:p>
        </p:txBody>
      </p:sp>
      <p:sp>
        <p:nvSpPr>
          <p:cNvPr id="2" name="正方形/長方形 1">
            <a:extLst>
              <a:ext uri="{FF2B5EF4-FFF2-40B4-BE49-F238E27FC236}">
                <a16:creationId xmlns:a16="http://schemas.microsoft.com/office/drawing/2014/main" id="{B4C3FACF-94B3-1396-D1C4-ABB8566F0497}"/>
              </a:ext>
            </a:extLst>
          </p:cNvPr>
          <p:cNvSpPr/>
          <p:nvPr/>
        </p:nvSpPr>
        <p:spPr>
          <a:xfrm>
            <a:off x="470779" y="528326"/>
            <a:ext cx="10925435" cy="1135247"/>
          </a:xfrm>
          <a:prstGeom prst="rect">
            <a:avLst/>
          </a:prstGeom>
          <a:noFill/>
        </p:spPr>
        <p:txBody>
          <a:bodyPr wrap="square" lIns="91440" tIns="45720" rIns="91440" bIns="45720">
            <a:spAutoFit/>
          </a:bodyPr>
          <a:lstStyle/>
          <a:p>
            <a:pPr>
              <a:lnSpc>
                <a:spcPct val="150000"/>
              </a:lnSpc>
            </a:pP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2. 『</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こころ</a:t>
            </a: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の　先生・</a:t>
            </a: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K</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・お嬢さん・学生の私　について印象的な部分を抜き出し</a:t>
            </a: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Whiteboard</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に貼り付ける。　</a:t>
            </a:r>
          </a:p>
        </p:txBody>
      </p:sp>
      <p:pic>
        <p:nvPicPr>
          <p:cNvPr id="4" name="図 3">
            <a:extLst>
              <a:ext uri="{FF2B5EF4-FFF2-40B4-BE49-F238E27FC236}">
                <a16:creationId xmlns:a16="http://schemas.microsoft.com/office/drawing/2014/main" id="{B123D84D-5AE5-C6F9-BB17-04C9E702FA6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4495361" y="3227661"/>
            <a:ext cx="3504333" cy="2880780"/>
          </a:xfrm>
          <a:prstGeom prst="rect">
            <a:avLst/>
          </a:prstGeom>
        </p:spPr>
      </p:pic>
      <p:pic>
        <p:nvPicPr>
          <p:cNvPr id="8" name="図 7">
            <a:extLst>
              <a:ext uri="{FF2B5EF4-FFF2-40B4-BE49-F238E27FC236}">
                <a16:creationId xmlns:a16="http://schemas.microsoft.com/office/drawing/2014/main" id="{4CCBA696-4A39-3E2E-CBFB-98D06122A0B5}"/>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8192355" y="3236345"/>
            <a:ext cx="3667567" cy="2171653"/>
          </a:xfrm>
          <a:prstGeom prst="rect">
            <a:avLst/>
          </a:prstGeom>
        </p:spPr>
      </p:pic>
    </p:spTree>
    <p:extLst>
      <p:ext uri="{BB962C8B-B14F-4D97-AF65-F5344CB8AC3E}">
        <p14:creationId xmlns:p14="http://schemas.microsoft.com/office/powerpoint/2010/main" val="1244475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5" name="Picture 34">
            <a:extLst>
              <a:ext uri="{FF2B5EF4-FFF2-40B4-BE49-F238E27FC236}">
                <a16:creationId xmlns:a16="http://schemas.microsoft.com/office/drawing/2014/main" id="{E5D1D0CC-CCAC-438D-80EC-4CCECE9365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lum bright="70000" contrast="-70000"/>
            <a:alphaModFix amt="60000"/>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7" name="Picture 36">
            <a:extLst>
              <a:ext uri="{FF2B5EF4-FFF2-40B4-BE49-F238E27FC236}">
                <a16:creationId xmlns:a16="http://schemas.microsoft.com/office/drawing/2014/main" id="{0CBD1636-9054-40A5-A483-B554F6C5E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lum bright="70000" contrast="-70000"/>
            <a:alphaModFix amt="60000"/>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pic>
        <p:nvPicPr>
          <p:cNvPr id="7" name="図 6" descr="衣類, 写真, 男, スーツ が含まれている画像&#10;&#10;自動的に生成された説明">
            <a:extLst>
              <a:ext uri="{FF2B5EF4-FFF2-40B4-BE49-F238E27FC236}">
                <a16:creationId xmlns:a16="http://schemas.microsoft.com/office/drawing/2014/main" id="{F5028698-8862-DCAB-595F-B5C3574A9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828" y="4113487"/>
            <a:ext cx="957943" cy="1222145"/>
          </a:xfrm>
          <a:prstGeom prst="rect">
            <a:avLst/>
          </a:prstGeom>
        </p:spPr>
      </p:pic>
      <p:sp>
        <p:nvSpPr>
          <p:cNvPr id="23" name="正方形/長方形 22">
            <a:extLst>
              <a:ext uri="{FF2B5EF4-FFF2-40B4-BE49-F238E27FC236}">
                <a16:creationId xmlns:a16="http://schemas.microsoft.com/office/drawing/2014/main" id="{28C7C1DC-9E87-087F-D5CC-B0E9526A3127}"/>
              </a:ext>
            </a:extLst>
          </p:cNvPr>
          <p:cNvSpPr/>
          <p:nvPr/>
        </p:nvSpPr>
        <p:spPr>
          <a:xfrm>
            <a:off x="606640" y="1738685"/>
            <a:ext cx="10310602" cy="874535"/>
          </a:xfrm>
          <a:prstGeom prst="rect">
            <a:avLst/>
          </a:prstGeom>
          <a:noFill/>
        </p:spPr>
        <p:txBody>
          <a:bodyPr wrap="square" lIns="91440" tIns="45720" rIns="91440" bIns="45720">
            <a:spAutoFit/>
          </a:bodyPr>
          <a:lstStyle/>
          <a:p>
            <a:pPr>
              <a:lnSpc>
                <a:spcPct val="150000"/>
              </a:lnSpc>
            </a:pPr>
            <a:r>
              <a:rPr lang="en-US" altLang="ja-JP" b="1" spc="50" dirty="0" err="1">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ClassNotebook</a:t>
            </a:r>
            <a:r>
              <a:rPr lang="ja-JP" altLang="en-US"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の「共同作業スペース」にページを追加し、</a:t>
            </a:r>
            <a:r>
              <a:rPr lang="en-US" altLang="ja-JP"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6</a:t>
            </a:r>
            <a:r>
              <a:rPr lang="ja-JP" altLang="en-US"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 つのグループで相談し、与えられたテーマについて考察する。</a:t>
            </a:r>
          </a:p>
        </p:txBody>
      </p:sp>
      <p:sp>
        <p:nvSpPr>
          <p:cNvPr id="4" name="正方形/長方形 3">
            <a:extLst>
              <a:ext uri="{FF2B5EF4-FFF2-40B4-BE49-F238E27FC236}">
                <a16:creationId xmlns:a16="http://schemas.microsoft.com/office/drawing/2014/main" id="{E1804F4B-1778-2191-5E94-898A4499BB3F}"/>
              </a:ext>
            </a:extLst>
          </p:cNvPr>
          <p:cNvSpPr/>
          <p:nvPr/>
        </p:nvSpPr>
        <p:spPr>
          <a:xfrm>
            <a:off x="470779" y="528326"/>
            <a:ext cx="10925435" cy="1135247"/>
          </a:xfrm>
          <a:prstGeom prst="rect">
            <a:avLst/>
          </a:prstGeom>
          <a:noFill/>
        </p:spPr>
        <p:txBody>
          <a:bodyPr wrap="square" lIns="91440" tIns="45720" rIns="91440" bIns="45720">
            <a:spAutoFit/>
          </a:bodyPr>
          <a:lstStyle/>
          <a:p>
            <a:pPr>
              <a:lnSpc>
                <a:spcPct val="150000"/>
              </a:lnSpc>
            </a:pP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3. Teams</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の</a:t>
            </a: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Class Notebook</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の教科書掲載部分の　先生・</a:t>
            </a: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K</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・お嬢さん　について印象的な部分を抜き出し</a:t>
            </a:r>
            <a:r>
              <a:rPr lang="en-US" altLang="ja-JP"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Whiteboard</a:t>
            </a:r>
            <a:r>
              <a:rPr lang="ja-JP" altLang="en-US" sz="24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に貼り付ける。　</a:t>
            </a:r>
          </a:p>
        </p:txBody>
      </p:sp>
      <p:pic>
        <p:nvPicPr>
          <p:cNvPr id="8" name="図 7">
            <a:extLst>
              <a:ext uri="{FF2B5EF4-FFF2-40B4-BE49-F238E27FC236}">
                <a16:creationId xmlns:a16="http://schemas.microsoft.com/office/drawing/2014/main" id="{ED358241-DBAC-6101-81F7-3C01A5325D9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4371456" y="2293492"/>
            <a:ext cx="6234340" cy="4191341"/>
          </a:xfrm>
          <a:prstGeom prst="rect">
            <a:avLst/>
          </a:prstGeom>
        </p:spPr>
      </p:pic>
    </p:spTree>
    <p:extLst>
      <p:ext uri="{BB962C8B-B14F-4D97-AF65-F5344CB8AC3E}">
        <p14:creationId xmlns:p14="http://schemas.microsoft.com/office/powerpoint/2010/main" val="2933631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5" name="Picture 34">
            <a:extLst>
              <a:ext uri="{FF2B5EF4-FFF2-40B4-BE49-F238E27FC236}">
                <a16:creationId xmlns:a16="http://schemas.microsoft.com/office/drawing/2014/main" id="{E5D1D0CC-CCAC-438D-80EC-4CCECE9365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lum bright="70000" contrast="-70000"/>
            <a:alphaModFix amt="60000"/>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7" name="Picture 36">
            <a:extLst>
              <a:ext uri="{FF2B5EF4-FFF2-40B4-BE49-F238E27FC236}">
                <a16:creationId xmlns:a16="http://schemas.microsoft.com/office/drawing/2014/main" id="{0CBD1636-9054-40A5-A483-B554F6C5E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lum bright="70000" contrast="-70000"/>
            <a:alphaModFix amt="60000"/>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grpSp>
        <p:nvGrpSpPr>
          <p:cNvPr id="2" name="グループ化 1">
            <a:extLst>
              <a:ext uri="{FF2B5EF4-FFF2-40B4-BE49-F238E27FC236}">
                <a16:creationId xmlns:a16="http://schemas.microsoft.com/office/drawing/2014/main" id="{A032A377-29BC-0F39-C503-3AFC42A19969}"/>
              </a:ext>
            </a:extLst>
          </p:cNvPr>
          <p:cNvGrpSpPr/>
          <p:nvPr/>
        </p:nvGrpSpPr>
        <p:grpSpPr>
          <a:xfrm>
            <a:off x="436660" y="995595"/>
            <a:ext cx="10607176" cy="5590389"/>
            <a:chOff x="643467" y="643466"/>
            <a:chExt cx="10607176" cy="5590389"/>
          </a:xfrm>
        </p:grpSpPr>
        <p:pic>
          <p:nvPicPr>
            <p:cNvPr id="3" name="図 2" descr="グラフィカル ユーザー インターフェイス, テキスト&#10;&#10;自動的に生成された説明">
              <a:extLst>
                <a:ext uri="{FF2B5EF4-FFF2-40B4-BE49-F238E27FC236}">
                  <a16:creationId xmlns:a16="http://schemas.microsoft.com/office/drawing/2014/main" id="{25A26081-CA5C-BAF4-FDE3-0A6FD765AD36}"/>
                </a:ext>
              </a:extLst>
            </p:cNvPr>
            <p:cNvPicPr>
              <a:picLocks noChangeAspect="1"/>
            </p:cNvPicPr>
            <p:nvPr/>
          </p:nvPicPr>
          <p:blipFill rotWithShape="1">
            <a:blip r:embed="rId5"/>
            <a:srcRect r="20788"/>
            <a:stretch/>
          </p:blipFill>
          <p:spPr>
            <a:xfrm>
              <a:off x="643467" y="734338"/>
              <a:ext cx="2566725" cy="2624663"/>
            </a:xfrm>
            <a:prstGeom prst="rect">
              <a:avLst/>
            </a:prstGeom>
          </p:spPr>
        </p:pic>
        <p:pic>
          <p:nvPicPr>
            <p:cNvPr id="5" name="図 4" descr="テキスト&#10;&#10;自動的に生成された説明">
              <a:extLst>
                <a:ext uri="{FF2B5EF4-FFF2-40B4-BE49-F238E27FC236}">
                  <a16:creationId xmlns:a16="http://schemas.microsoft.com/office/drawing/2014/main" id="{C132A3D3-E234-D3CC-E760-CFB4DB04EAD7}"/>
                </a:ext>
              </a:extLst>
            </p:cNvPr>
            <p:cNvPicPr>
              <a:picLocks noChangeAspect="1"/>
            </p:cNvPicPr>
            <p:nvPr/>
          </p:nvPicPr>
          <p:blipFill>
            <a:blip r:embed="rId6"/>
            <a:stretch>
              <a:fillRect/>
            </a:stretch>
          </p:blipFill>
          <p:spPr>
            <a:xfrm>
              <a:off x="3504762" y="729491"/>
              <a:ext cx="4883094" cy="2624662"/>
            </a:xfrm>
            <a:prstGeom prst="rect">
              <a:avLst/>
            </a:prstGeom>
          </p:spPr>
        </p:pic>
        <p:pic>
          <p:nvPicPr>
            <p:cNvPr id="6" name="図 5" descr="テキスト&#10;&#10;自動的に生成された説明">
              <a:extLst>
                <a:ext uri="{FF2B5EF4-FFF2-40B4-BE49-F238E27FC236}">
                  <a16:creationId xmlns:a16="http://schemas.microsoft.com/office/drawing/2014/main" id="{1F9C7787-EAE4-0B5E-2F5C-DA82343A173F}"/>
                </a:ext>
              </a:extLst>
            </p:cNvPr>
            <p:cNvPicPr>
              <a:picLocks noChangeAspect="1"/>
            </p:cNvPicPr>
            <p:nvPr/>
          </p:nvPicPr>
          <p:blipFill rotWithShape="1">
            <a:blip r:embed="rId7"/>
            <a:srcRect r="10607"/>
            <a:stretch/>
          </p:blipFill>
          <p:spPr>
            <a:xfrm>
              <a:off x="8687239" y="643466"/>
              <a:ext cx="2482818" cy="2624662"/>
            </a:xfrm>
            <a:prstGeom prst="rect">
              <a:avLst/>
            </a:prstGeom>
          </p:spPr>
        </p:pic>
        <p:pic>
          <p:nvPicPr>
            <p:cNvPr id="9" name="図 8" descr="テキスト, 手紙&#10;&#10;自動的に生成された説明">
              <a:extLst>
                <a:ext uri="{FF2B5EF4-FFF2-40B4-BE49-F238E27FC236}">
                  <a16:creationId xmlns:a16="http://schemas.microsoft.com/office/drawing/2014/main" id="{F1EE5B2A-7A3B-E7CC-392E-5B669F5BA736}"/>
                </a:ext>
              </a:extLst>
            </p:cNvPr>
            <p:cNvPicPr>
              <a:picLocks noChangeAspect="1"/>
            </p:cNvPicPr>
            <p:nvPr/>
          </p:nvPicPr>
          <p:blipFill>
            <a:blip r:embed="rId8"/>
            <a:stretch>
              <a:fillRect/>
            </a:stretch>
          </p:blipFill>
          <p:spPr>
            <a:xfrm>
              <a:off x="643467" y="3611368"/>
              <a:ext cx="3278292" cy="2581654"/>
            </a:xfrm>
            <a:prstGeom prst="rect">
              <a:avLst/>
            </a:prstGeom>
          </p:spPr>
        </p:pic>
        <p:pic>
          <p:nvPicPr>
            <p:cNvPr id="10" name="図 9" descr="テキスト&#10;&#10;自動的に生成された説明">
              <a:extLst>
                <a:ext uri="{FF2B5EF4-FFF2-40B4-BE49-F238E27FC236}">
                  <a16:creationId xmlns:a16="http://schemas.microsoft.com/office/drawing/2014/main" id="{CE3E6305-CD6A-DDFD-0841-B99ED1D09530}"/>
                </a:ext>
              </a:extLst>
            </p:cNvPr>
            <p:cNvPicPr>
              <a:picLocks noChangeAspect="1"/>
            </p:cNvPicPr>
            <p:nvPr/>
          </p:nvPicPr>
          <p:blipFill>
            <a:blip r:embed="rId9"/>
            <a:stretch>
              <a:fillRect/>
            </a:stretch>
          </p:blipFill>
          <p:spPr>
            <a:xfrm>
              <a:off x="4243494" y="3695210"/>
              <a:ext cx="3743538" cy="2433299"/>
            </a:xfrm>
            <a:prstGeom prst="rect">
              <a:avLst/>
            </a:prstGeom>
          </p:spPr>
        </p:pic>
        <p:pic>
          <p:nvPicPr>
            <p:cNvPr id="11" name="図 10" descr="ダイアグラム&#10;&#10;自動的に生成された説明">
              <a:extLst>
                <a:ext uri="{FF2B5EF4-FFF2-40B4-BE49-F238E27FC236}">
                  <a16:creationId xmlns:a16="http://schemas.microsoft.com/office/drawing/2014/main" id="{12F62A00-8076-C000-FCB6-D843443B590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8606651" y="3589863"/>
              <a:ext cx="2643992" cy="2643992"/>
            </a:xfrm>
            <a:prstGeom prst="rect">
              <a:avLst/>
            </a:prstGeom>
          </p:spPr>
        </p:pic>
      </p:grpSp>
      <p:sp>
        <p:nvSpPr>
          <p:cNvPr id="12" name="正方形/長方形 11">
            <a:extLst>
              <a:ext uri="{FF2B5EF4-FFF2-40B4-BE49-F238E27FC236}">
                <a16:creationId xmlns:a16="http://schemas.microsoft.com/office/drawing/2014/main" id="{E44A286D-A528-90B3-48B1-889867CAABF9}"/>
              </a:ext>
            </a:extLst>
          </p:cNvPr>
          <p:cNvSpPr/>
          <p:nvPr/>
        </p:nvSpPr>
        <p:spPr>
          <a:xfrm>
            <a:off x="556549" y="375064"/>
            <a:ext cx="2186650" cy="459036"/>
          </a:xfrm>
          <a:prstGeom prst="rect">
            <a:avLst/>
          </a:prstGeom>
          <a:noFill/>
        </p:spPr>
        <p:txBody>
          <a:bodyPr wrap="square" lIns="91440" tIns="45720" rIns="91440" bIns="45720">
            <a:spAutoFit/>
          </a:bodyPr>
          <a:lstStyle/>
          <a:p>
            <a:pPr>
              <a:lnSpc>
                <a:spcPct val="150000"/>
              </a:lnSpc>
            </a:pPr>
            <a:r>
              <a:rPr lang="ja-JP" altLang="en-US" b="1" spc="50" dirty="0">
                <a:ln w="0"/>
                <a:solidFill>
                  <a:srgbClr val="00B0F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生徒たちの記録</a:t>
            </a:r>
          </a:p>
        </p:txBody>
      </p:sp>
    </p:spTree>
    <p:extLst>
      <p:ext uri="{BB962C8B-B14F-4D97-AF65-F5344CB8AC3E}">
        <p14:creationId xmlns:p14="http://schemas.microsoft.com/office/powerpoint/2010/main" val="2758967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5" name="Picture 34">
            <a:extLst>
              <a:ext uri="{FF2B5EF4-FFF2-40B4-BE49-F238E27FC236}">
                <a16:creationId xmlns:a16="http://schemas.microsoft.com/office/drawing/2014/main" id="{E5D1D0CC-CCAC-438D-80EC-4CCECE9365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lum bright="70000" contrast="-70000"/>
            <a:alphaModFix amt="60000"/>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7" name="Picture 36">
            <a:extLst>
              <a:ext uri="{FF2B5EF4-FFF2-40B4-BE49-F238E27FC236}">
                <a16:creationId xmlns:a16="http://schemas.microsoft.com/office/drawing/2014/main" id="{0CBD1636-9054-40A5-A483-B554F6C5E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lum bright="70000" contrast="-70000"/>
            <a:alphaModFix amt="60000"/>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sp>
        <p:nvSpPr>
          <p:cNvPr id="12" name="正方形/長方形 11">
            <a:extLst>
              <a:ext uri="{FF2B5EF4-FFF2-40B4-BE49-F238E27FC236}">
                <a16:creationId xmlns:a16="http://schemas.microsoft.com/office/drawing/2014/main" id="{E44A286D-A528-90B3-48B1-889867CAABF9}"/>
              </a:ext>
            </a:extLst>
          </p:cNvPr>
          <p:cNvSpPr/>
          <p:nvPr/>
        </p:nvSpPr>
        <p:spPr>
          <a:xfrm>
            <a:off x="556549" y="375064"/>
            <a:ext cx="1645475" cy="744243"/>
          </a:xfrm>
          <a:prstGeom prst="rect">
            <a:avLst/>
          </a:prstGeom>
          <a:noFill/>
        </p:spPr>
        <p:txBody>
          <a:bodyPr wrap="square" lIns="91440" tIns="45720" rIns="91440" bIns="45720">
            <a:spAutoFit/>
          </a:bodyPr>
          <a:lstStyle/>
          <a:p>
            <a:pPr>
              <a:lnSpc>
                <a:spcPct val="150000"/>
              </a:lnSpc>
            </a:pPr>
            <a:r>
              <a:rPr lang="ja-JP" altLang="en-US" sz="3200" b="1" spc="50" dirty="0">
                <a:ln w="0"/>
                <a:solidFill>
                  <a:srgbClr val="FFFF00"/>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まとめ</a:t>
            </a:r>
          </a:p>
        </p:txBody>
      </p:sp>
      <p:sp>
        <p:nvSpPr>
          <p:cNvPr id="4" name="正方形/長方形 3">
            <a:extLst>
              <a:ext uri="{FF2B5EF4-FFF2-40B4-BE49-F238E27FC236}">
                <a16:creationId xmlns:a16="http://schemas.microsoft.com/office/drawing/2014/main" id="{65980D73-4FE9-E6DD-4F84-C52B29D19B68}"/>
              </a:ext>
            </a:extLst>
          </p:cNvPr>
          <p:cNvSpPr/>
          <p:nvPr/>
        </p:nvSpPr>
        <p:spPr>
          <a:xfrm>
            <a:off x="705909" y="1292832"/>
            <a:ext cx="10925434" cy="2797241"/>
          </a:xfrm>
          <a:prstGeom prst="rect">
            <a:avLst/>
          </a:prstGeom>
          <a:noFill/>
        </p:spPr>
        <p:txBody>
          <a:bodyPr wrap="square" lIns="91440" tIns="45720" rIns="91440" bIns="45720">
            <a:spAutoFit/>
          </a:bodyPr>
          <a:lstStyle/>
          <a:p>
            <a:pPr>
              <a:lnSpc>
                <a:spcPct val="150000"/>
              </a:lnSpc>
            </a:pPr>
            <a:r>
              <a:rPr lang="en-US" altLang="ja-JP" sz="2400" b="1" spc="50" dirty="0" err="1">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ClassNotebook</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 にまとめられた資料は、生徒相互に確認をさせました。</a:t>
            </a:r>
          </a:p>
          <a:p>
            <a:pPr>
              <a:lnSpc>
                <a:spcPct val="150000"/>
              </a:lnSpc>
            </a:pP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生徒は教員から教わるよりも、生徒同士の意見の方が、興味関心を</a:t>
            </a:r>
            <a:r>
              <a:rPr lang="ja-JP" altLang="en-US" sz="2400" b="1" spc="5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抱きやすく、その後</a:t>
            </a: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教科書の部分を取り扱う時もスムーズに小説の主題を考えられたようです。</a:t>
            </a:r>
          </a:p>
          <a:p>
            <a:pPr>
              <a:lnSpc>
                <a:spcPct val="150000"/>
              </a:lnSpc>
            </a:pPr>
            <a:r>
              <a:rPr lang="ja-JP" altLang="en-US" sz="2400" b="1" spc="50" dirty="0">
                <a:ln w="0"/>
                <a:solidFill>
                  <a:schemeClr val="bg2"/>
                </a:solidFill>
                <a:effectLst>
                  <a:innerShdw blurRad="63500" dist="50800" dir="13500000">
                    <a:srgbClr val="000000">
                      <a:alpha val="50000"/>
                    </a:srgbClr>
                  </a:innerShdw>
                </a:effectLst>
                <a:latin typeface="源ノ角ゴシック JP" panose="020B0800000000000000" pitchFamily="34" charset="-128"/>
                <a:ea typeface="源ノ角ゴシック JP" panose="020B0800000000000000" pitchFamily="34" charset="-128"/>
              </a:rPr>
              <a:t>資料として今回の授業の冒頭の指導案を作成しましたのでご覧ください。</a:t>
            </a:r>
          </a:p>
        </p:txBody>
      </p:sp>
    </p:spTree>
    <p:extLst>
      <p:ext uri="{BB962C8B-B14F-4D97-AF65-F5344CB8AC3E}">
        <p14:creationId xmlns:p14="http://schemas.microsoft.com/office/powerpoint/2010/main" val="2659458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Yu Gothic"/>
        <a:ea typeface=""/>
        <a:cs typeface=""/>
      </a:majorFont>
      <a:minorFont>
        <a:latin typeface="Yu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4846</TotalTime>
  <Words>582</Words>
  <Application>Microsoft Office PowerPoint</Application>
  <PresentationFormat>Widescreen</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BlockprintVTI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折橋 学</dc:creator>
  <cp:lastModifiedBy>折橋 学</cp:lastModifiedBy>
  <cp:revision>14</cp:revision>
  <dcterms:created xsi:type="dcterms:W3CDTF">2023-05-11T10:32:05Z</dcterms:created>
  <dcterms:modified xsi:type="dcterms:W3CDTF">2023-06-19T12:00:36Z</dcterms:modified>
</cp:coreProperties>
</file>