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328" r:id="rId3"/>
    <p:sldId id="323" r:id="rId4"/>
    <p:sldId id="324" r:id="rId5"/>
    <p:sldId id="326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清田　由紀" initials="清田　由紀" lastIdx="0" clrIdx="0">
    <p:extLst>
      <p:ext uri="{19B8F6BF-5375-455C-9EA6-DF929625EA0E}">
        <p15:presenceInfo xmlns:p15="http://schemas.microsoft.com/office/powerpoint/2012/main" userId="清田　由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FF00"/>
    <a:srgbClr val="FFFFFF"/>
    <a:srgbClr val="FFCCCC"/>
    <a:srgbClr val="FF99FF"/>
    <a:srgbClr val="FFFFCC"/>
    <a:srgbClr val="FF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56" autoAdjust="0"/>
    <p:restoredTop sz="79522" autoAdjust="0"/>
  </p:normalViewPr>
  <p:slideViewPr>
    <p:cSldViewPr snapToGrid="0">
      <p:cViewPr varScale="1">
        <p:scale>
          <a:sx n="74" d="100"/>
          <a:sy n="74" d="100"/>
        </p:scale>
        <p:origin x="24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86B06-5CB9-46C2-BBC3-FFF5746CD21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91350-9382-464C-9D35-33E2DAC9E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44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1350-9382-464C-9D35-33E2DAC9E6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921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1350-9382-464C-9D35-33E2DAC9E6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650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1350-9382-464C-9D35-33E2DAC9E64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844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1350-9382-464C-9D35-33E2DAC9E64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68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91350-9382-464C-9D35-33E2DAC9E64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41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1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7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1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06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09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1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6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6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92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22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95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D54C-0F76-4BEA-8C08-CF31C78193CF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22C2-E589-4B8A-B300-615A8B2F3F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95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1096" y="197826"/>
            <a:ext cx="11649808" cy="6462347"/>
          </a:xfrm>
          <a:prstGeom prst="rect">
            <a:avLst/>
          </a:prstGeom>
          <a:solidFill>
            <a:srgbClr val="92D050">
              <a:alpha val="25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61216" y="1599928"/>
            <a:ext cx="97946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古典文法</a:t>
            </a:r>
            <a:endParaRPr lang="en-US" altLang="ja-JP" sz="6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6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「和歌の修辞法」</a:t>
            </a:r>
            <a:endParaRPr lang="en-US" altLang="ja-JP" sz="6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6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6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序詞</a:t>
            </a:r>
            <a:r>
              <a:rPr lang="ja-JP" altLang="en-US" sz="6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の見つけ方</a:t>
            </a:r>
            <a:endParaRPr lang="en-US" altLang="ja-JP" sz="6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21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048687" y="403683"/>
            <a:ext cx="800219" cy="4196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枕詞と序詞の違い</a:t>
            </a:r>
            <a:endParaRPr kumimoji="1" lang="en-US" altLang="ja-JP" sz="4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209923" y="2275001"/>
            <a:ext cx="861774" cy="17506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五音</a:t>
            </a:r>
            <a:endParaRPr kumimoji="1" lang="ja-JP" altLang="en-US" sz="44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897089" y="4243035"/>
            <a:ext cx="738664" cy="19347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七音以上</a:t>
            </a:r>
            <a:endParaRPr kumimoji="1" lang="ja-JP" altLang="en-US" sz="3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6717353" y="4633321"/>
            <a:ext cx="1292662" cy="1544448"/>
            <a:chOff x="6216609" y="4633321"/>
            <a:chExt cx="1292662" cy="1544448"/>
          </a:xfrm>
        </p:grpSpPr>
        <p:sp>
          <p:nvSpPr>
            <p:cNvPr id="51" name="テキスト ボックス 50"/>
            <p:cNvSpPr txBox="1"/>
            <p:nvPr/>
          </p:nvSpPr>
          <p:spPr>
            <a:xfrm>
              <a:off x="6216609" y="4633321"/>
              <a:ext cx="1292662" cy="154444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3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十二</a:t>
              </a:r>
              <a:endParaRPr lang="en-US" altLang="ja-JP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3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十七音</a:t>
              </a:r>
              <a:endParaRPr kumimoji="1" lang="ja-JP" altLang="en-US" sz="36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6832682" y="5551938"/>
              <a:ext cx="5970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>
                  <a:solidFill>
                    <a:srgbClr val="FF0000"/>
                  </a:solidFill>
                </a:rPr>
                <a:t>or</a:t>
              </a:r>
              <a:endParaRPr kumimoji="1" lang="en-US" altLang="ja-JP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5734643" y="2143589"/>
            <a:ext cx="738664" cy="17506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固定的</a:t>
            </a:r>
            <a:endParaRPr kumimoji="1" lang="ja-JP" altLang="en-US" sz="3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4602020" y="2143525"/>
            <a:ext cx="1200899" cy="1993573"/>
            <a:chOff x="4101276" y="2143525"/>
            <a:chExt cx="1200899" cy="1993573"/>
          </a:xfrm>
        </p:grpSpPr>
        <p:sp>
          <p:nvSpPr>
            <p:cNvPr id="56" name="テキスト ボックス 55"/>
            <p:cNvSpPr txBox="1"/>
            <p:nvPr/>
          </p:nvSpPr>
          <p:spPr>
            <a:xfrm>
              <a:off x="4705129" y="2459564"/>
              <a:ext cx="5970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>
                  <a:solidFill>
                    <a:srgbClr val="FF0000"/>
                  </a:solidFill>
                </a:rPr>
                <a:t>＝</a:t>
              </a:r>
              <a:endParaRPr kumimoji="1" lang="en-US" altLang="ja-JP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4101276" y="2143525"/>
              <a:ext cx="738664" cy="199357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3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暗記可能</a:t>
              </a:r>
              <a:endParaRPr kumimoji="1" lang="ja-JP" altLang="en-US" sz="36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>
            <a:off x="5741357" y="4345592"/>
            <a:ext cx="738664" cy="17506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即興的</a:t>
            </a:r>
            <a:endParaRPr kumimoji="1" lang="ja-JP" altLang="en-US" sz="3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4595672" y="4224115"/>
            <a:ext cx="1200899" cy="1993573"/>
            <a:chOff x="4101276" y="2143525"/>
            <a:chExt cx="1200899" cy="1993573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4705129" y="2459564"/>
              <a:ext cx="5970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b="1" dirty="0">
                  <a:solidFill>
                    <a:srgbClr val="FF0000"/>
                  </a:solidFill>
                </a:rPr>
                <a:t>＝</a:t>
              </a:r>
              <a:endParaRPr kumimoji="1" lang="en-US" altLang="ja-JP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101276" y="2143525"/>
              <a:ext cx="738664" cy="199357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3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暗記不能</a:t>
              </a:r>
              <a:endParaRPr kumimoji="1" lang="ja-JP" altLang="en-US" sz="36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7" name="テキスト ボックス 56"/>
          <p:cNvSpPr txBox="1"/>
          <p:nvPr/>
        </p:nvSpPr>
        <p:spPr>
          <a:xfrm>
            <a:off x="2678640" y="2104644"/>
            <a:ext cx="1292662" cy="19327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しなくてＯＫ！</a:t>
            </a:r>
            <a:endParaRPr kumimoji="1" lang="ja-JP" altLang="en-US" sz="3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962585" y="4276683"/>
            <a:ext cx="738664" cy="19327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</a:t>
            </a:r>
            <a:r>
              <a:rPr lang="en-US" altLang="ja-JP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endParaRPr kumimoji="1" lang="ja-JP" altLang="en-US" sz="3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589942" y="3132622"/>
            <a:ext cx="923330" cy="35580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66FF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より難しい！</a:t>
            </a:r>
            <a:endParaRPr kumimoji="1" lang="en-US" altLang="ja-JP" sz="4800" dirty="0">
              <a:solidFill>
                <a:srgbClr val="FF66FF"/>
              </a:solidFill>
              <a:latin typeface="けいふぉんと" panose="02000600000000000000" pitchFamily="2" charset="-128"/>
              <a:ea typeface="けいふぉんと" panose="02000600000000000000" pitchFamily="2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6BB9470-F282-3F8B-A61B-E2B787939A43}"/>
              </a:ext>
            </a:extLst>
          </p:cNvPr>
          <p:cNvGrpSpPr/>
          <p:nvPr/>
        </p:nvGrpSpPr>
        <p:grpSpPr>
          <a:xfrm>
            <a:off x="932881" y="161688"/>
            <a:ext cx="9113216" cy="6434032"/>
            <a:chOff x="479502" y="161688"/>
            <a:chExt cx="9113216" cy="6434032"/>
          </a:xfrm>
          <a:noFill/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C80553B7-D69C-A405-F779-BFEF296E3AE0}"/>
                </a:ext>
              </a:extLst>
            </p:cNvPr>
            <p:cNvGrpSpPr/>
            <p:nvPr/>
          </p:nvGrpSpPr>
          <p:grpSpPr>
            <a:xfrm>
              <a:off x="479502" y="161688"/>
              <a:ext cx="9113216" cy="6434032"/>
              <a:chOff x="479502" y="161688"/>
              <a:chExt cx="9113216" cy="6434032"/>
            </a:xfrm>
            <a:grpFill/>
          </p:grpSpPr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1DAF1813-D7E3-800B-7749-E63E04A370D7}"/>
                  </a:ext>
                </a:extLst>
              </p:cNvPr>
              <p:cNvGrpSpPr/>
              <p:nvPr/>
            </p:nvGrpSpPr>
            <p:grpSpPr>
              <a:xfrm>
                <a:off x="479502" y="161688"/>
                <a:ext cx="9113216" cy="6434032"/>
                <a:chOff x="479502" y="161691"/>
                <a:chExt cx="9113216" cy="6434032"/>
              </a:xfrm>
              <a:grpFill/>
            </p:grpSpPr>
            <p:sp>
              <p:nvSpPr>
                <p:cNvPr id="14" name="正方形/長方形 13">
                  <a:extLst>
                    <a:ext uri="{FF2B5EF4-FFF2-40B4-BE49-F238E27FC236}">
                      <a16:creationId xmlns:a16="http://schemas.microsoft.com/office/drawing/2014/main" id="{D4DB0EB6-3EE4-9162-78A4-A033FC81BF68}"/>
                    </a:ext>
                  </a:extLst>
                </p:cNvPr>
                <p:cNvSpPr/>
                <p:nvPr/>
              </p:nvSpPr>
              <p:spPr>
                <a:xfrm>
                  <a:off x="479502" y="161691"/>
                  <a:ext cx="9113216" cy="643403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C4CBC138-31AD-70D2-F296-6B49CCEC2DE6}"/>
                    </a:ext>
                  </a:extLst>
                </p:cNvPr>
                <p:cNvCxnSpPr/>
                <p:nvPr/>
              </p:nvCxnSpPr>
              <p:spPr>
                <a:xfrm>
                  <a:off x="1785208" y="1984917"/>
                  <a:ext cx="7157055" cy="0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テキスト ボックス 16">
                  <a:extLst>
                    <a:ext uri="{FF2B5EF4-FFF2-40B4-BE49-F238E27FC236}">
                      <a16:creationId xmlns:a16="http://schemas.microsoft.com/office/drawing/2014/main" id="{28D1F06D-A57C-9428-288E-FE178E64800B}"/>
                    </a:ext>
                  </a:extLst>
                </p:cNvPr>
                <p:cNvSpPr txBox="1"/>
                <p:nvPr/>
              </p:nvSpPr>
              <p:spPr>
                <a:xfrm>
                  <a:off x="8321476" y="4567187"/>
                  <a:ext cx="800219" cy="1118255"/>
                </a:xfrm>
                <a:prstGeom prst="rect">
                  <a:avLst/>
                </a:prstGeom>
                <a:grp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kumimoji="1" lang="ja-JP" altLang="en-US" sz="4000" dirty="0"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序詞</a:t>
                  </a:r>
                  <a:endParaRPr kumimoji="1" lang="en-US" altLang="ja-JP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endParaRPr>
                </a:p>
              </p:txBody>
            </p:sp>
            <p:sp>
              <p:nvSpPr>
                <p:cNvPr id="19" name="テキスト ボックス 18">
                  <a:extLst>
                    <a:ext uri="{FF2B5EF4-FFF2-40B4-BE49-F238E27FC236}">
                      <a16:creationId xmlns:a16="http://schemas.microsoft.com/office/drawing/2014/main" id="{20ACDB0E-1721-AEB7-6B47-ED6147F74FE6}"/>
                    </a:ext>
                  </a:extLst>
                </p:cNvPr>
                <p:cNvSpPr txBox="1"/>
                <p:nvPr/>
              </p:nvSpPr>
              <p:spPr>
                <a:xfrm>
                  <a:off x="8321475" y="2403963"/>
                  <a:ext cx="800219" cy="1118255"/>
                </a:xfrm>
                <a:prstGeom prst="rect">
                  <a:avLst/>
                </a:prstGeom>
                <a:grp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lang="ja-JP" altLang="en-US" sz="4000" dirty="0"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枕</a:t>
                  </a:r>
                  <a:r>
                    <a:rPr kumimoji="1" lang="ja-JP" altLang="en-US" sz="4000" dirty="0">
                      <a:latin typeface="UD デジタル 教科書体 NP-B" panose="02020700000000000000" pitchFamily="18" charset="-128"/>
                      <a:ea typeface="UD デジタル 教科書体 NP-B" panose="02020700000000000000" pitchFamily="18" charset="-128"/>
                    </a:rPr>
                    <a:t>詞</a:t>
                  </a:r>
                  <a:endParaRPr kumimoji="1" lang="en-US" altLang="ja-JP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endParaRPr>
                </a:p>
              </p:txBody>
            </p:sp>
            <p:cxnSp>
              <p:nvCxnSpPr>
                <p:cNvPr id="21" name="直線コネクタ 20">
                  <a:extLst>
                    <a:ext uri="{FF2B5EF4-FFF2-40B4-BE49-F238E27FC236}">
                      <a16:creationId xmlns:a16="http://schemas.microsoft.com/office/drawing/2014/main" id="{967D304F-6F27-493F-2EF5-C0E6504F9748}"/>
                    </a:ext>
                  </a:extLst>
                </p:cNvPr>
                <p:cNvCxnSpPr/>
                <p:nvPr/>
              </p:nvCxnSpPr>
              <p:spPr>
                <a:xfrm>
                  <a:off x="8237033" y="557564"/>
                  <a:ext cx="0" cy="5798517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>
                  <a:extLst>
                    <a:ext uri="{FF2B5EF4-FFF2-40B4-BE49-F238E27FC236}">
                      <a16:creationId xmlns:a16="http://schemas.microsoft.com/office/drawing/2014/main" id="{0CF64C68-DE3A-BAC1-0ED0-F6BE21BEAB50}"/>
                    </a:ext>
                  </a:extLst>
                </p:cNvPr>
                <p:cNvCxnSpPr/>
                <p:nvPr/>
              </p:nvCxnSpPr>
              <p:spPr>
                <a:xfrm>
                  <a:off x="6114584" y="557560"/>
                  <a:ext cx="0" cy="5798517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>
                  <a:extLst>
                    <a:ext uri="{FF2B5EF4-FFF2-40B4-BE49-F238E27FC236}">
                      <a16:creationId xmlns:a16="http://schemas.microsoft.com/office/drawing/2014/main" id="{0D1B1E5C-3FB0-5FCF-D897-047E2F88E4B8}"/>
                    </a:ext>
                  </a:extLst>
                </p:cNvPr>
                <p:cNvCxnSpPr/>
                <p:nvPr/>
              </p:nvCxnSpPr>
              <p:spPr>
                <a:xfrm>
                  <a:off x="1784203" y="557562"/>
                  <a:ext cx="0" cy="5798517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CA50119B-1FC8-1AA1-FB50-638B1EB1BA64}"/>
                    </a:ext>
                  </a:extLst>
                </p:cNvPr>
                <p:cNvCxnSpPr/>
                <p:nvPr/>
              </p:nvCxnSpPr>
              <p:spPr>
                <a:xfrm>
                  <a:off x="3958677" y="557561"/>
                  <a:ext cx="0" cy="5798517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2B8BD18A-B6AE-2151-F33D-8594064CB015}"/>
                    </a:ext>
                  </a:extLst>
                </p:cNvPr>
                <p:cNvCxnSpPr/>
                <p:nvPr/>
              </p:nvCxnSpPr>
              <p:spPr>
                <a:xfrm>
                  <a:off x="1785208" y="4137102"/>
                  <a:ext cx="7157055" cy="0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>
                  <a:extLst>
                    <a:ext uri="{FF2B5EF4-FFF2-40B4-BE49-F238E27FC236}">
                      <a16:creationId xmlns:a16="http://schemas.microsoft.com/office/drawing/2014/main" id="{6035523D-6A4C-B46B-DA76-5E9D43B108DB}"/>
                    </a:ext>
                  </a:extLst>
                </p:cNvPr>
                <p:cNvCxnSpPr/>
                <p:nvPr/>
              </p:nvCxnSpPr>
              <p:spPr>
                <a:xfrm>
                  <a:off x="1785208" y="6322623"/>
                  <a:ext cx="7157055" cy="0"/>
                </a:xfrm>
                <a:prstGeom prst="line">
                  <a:avLst/>
                </a:prstGeom>
                <a:grpFill/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A17C2BE-6E72-296E-E691-8869A8E1796B}"/>
                  </a:ext>
                </a:extLst>
              </p:cNvPr>
              <p:cNvSpPr txBox="1"/>
              <p:nvPr/>
            </p:nvSpPr>
            <p:spPr>
              <a:xfrm>
                <a:off x="6787322" y="654788"/>
                <a:ext cx="800219" cy="1118255"/>
              </a:xfrm>
              <a:prstGeom prst="rect">
                <a:avLst/>
              </a:prstGeom>
              <a:grpFill/>
            </p:spPr>
            <p:txBody>
              <a:bodyPr vert="eaVert" wrap="none" rtlCol="0">
                <a:spAutoFit/>
              </a:bodyPr>
              <a:lstStyle/>
              <a:p>
                <a:r>
                  <a:rPr lang="ja-JP" altLang="en-US" sz="40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音数</a:t>
                </a:r>
                <a:endParaRPr kumimoji="1" lang="en-US" altLang="ja-JP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</p:grp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9B32D9B-4756-9BDD-9C26-E7CA805BCBFF}"/>
                </a:ext>
              </a:extLst>
            </p:cNvPr>
            <p:cNvSpPr txBox="1"/>
            <p:nvPr/>
          </p:nvSpPr>
          <p:spPr>
            <a:xfrm>
              <a:off x="4631415" y="376965"/>
              <a:ext cx="800219" cy="1631216"/>
            </a:xfrm>
            <a:prstGeom prst="rect">
              <a:avLst/>
            </a:prstGeom>
            <a:grp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組合せ</a:t>
              </a:r>
              <a:endParaRPr kumimoji="1" lang="en-US" altLang="ja-JP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BFD17CB-B29C-9579-540A-6163966EB0C7}"/>
                </a:ext>
              </a:extLst>
            </p:cNvPr>
            <p:cNvSpPr txBox="1"/>
            <p:nvPr/>
          </p:nvSpPr>
          <p:spPr>
            <a:xfrm>
              <a:off x="2481093" y="376965"/>
              <a:ext cx="800219" cy="1631216"/>
            </a:xfrm>
            <a:prstGeom prst="rect">
              <a:avLst/>
            </a:prstGeom>
            <a:grp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40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口語訳</a:t>
              </a:r>
              <a:endParaRPr kumimoji="1" lang="en-US" altLang="ja-JP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角丸四角形 1"/>
          <p:cNvSpPr/>
          <p:nvPr/>
        </p:nvSpPr>
        <p:spPr>
          <a:xfrm>
            <a:off x="2204896" y="4075682"/>
            <a:ext cx="7370177" cy="2280392"/>
          </a:xfrm>
          <a:prstGeom prst="roundRect">
            <a:avLst/>
          </a:prstGeom>
          <a:noFill/>
          <a:ln w="1016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46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6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3307" y="382012"/>
            <a:ext cx="738664" cy="6093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⑴比喩的な意味で連なる場合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069560" y="467562"/>
            <a:ext cx="677108" cy="23826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014769" y="2850204"/>
            <a:ext cx="738664" cy="33949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○○○○○○　</a:t>
            </a:r>
            <a:r>
              <a:rPr kumimoji="1" lang="ja-JP" altLang="en-US" sz="3600" dirty="0">
                <a:solidFill>
                  <a:srgbClr val="FF000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rPr>
              <a:t>の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624172" y="5069857"/>
            <a:ext cx="738664" cy="15334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0070C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rPr>
              <a:t>ように</a:t>
            </a:r>
            <a:endParaRPr kumimoji="1" lang="ja-JP" altLang="en-US" sz="3600" dirty="0">
              <a:solidFill>
                <a:srgbClr val="0070C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5391729" y="471164"/>
            <a:ext cx="683068" cy="5862704"/>
            <a:chOff x="5439946" y="471164"/>
            <a:chExt cx="683068" cy="5862704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5439946" y="471164"/>
              <a:ext cx="677108" cy="238264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○○○○○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445906" y="2938915"/>
              <a:ext cx="677108" cy="339495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○○○○○○○</a:t>
              </a:r>
              <a:endParaRPr kumimoji="1" lang="ja-JP" altLang="en-US" sz="3200" dirty="0">
                <a:solidFill>
                  <a:srgbClr val="FF000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4700604" y="467561"/>
            <a:ext cx="738664" cy="2698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　</a:t>
            </a:r>
            <a:r>
              <a:rPr kumimoji="1" lang="ja-JP" altLang="en-US" sz="3600" dirty="0">
                <a:solidFill>
                  <a:srgbClr val="FF000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rPr>
              <a:t>の　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30" name="フローチャート: 結合子 29"/>
          <p:cNvSpPr/>
          <p:nvPr/>
        </p:nvSpPr>
        <p:spPr>
          <a:xfrm>
            <a:off x="4772983" y="2310347"/>
            <a:ext cx="594397" cy="594397"/>
          </a:xfrm>
          <a:prstGeom prst="flowChartConnector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48471" y="2919460"/>
            <a:ext cx="677108" cy="38225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○○○○○○○　～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32" name="フローチャート: 結合子 31"/>
          <p:cNvSpPr/>
          <p:nvPr/>
        </p:nvSpPr>
        <p:spPr>
          <a:xfrm>
            <a:off x="9093271" y="5532649"/>
            <a:ext cx="594397" cy="594397"/>
          </a:xfrm>
          <a:prstGeom prst="flowChartConnector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8397600" y="467560"/>
            <a:ext cx="671960" cy="2180106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9687668" y="514063"/>
            <a:ext cx="0" cy="5717446"/>
          </a:xfrm>
          <a:prstGeom prst="line">
            <a:avLst/>
          </a:prstGeom>
          <a:ln w="762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9624172" y="425034"/>
            <a:ext cx="738664" cy="28504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ここが序詞！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5346134" y="467560"/>
            <a:ext cx="648121" cy="5462392"/>
            <a:chOff x="5448942" y="467560"/>
            <a:chExt cx="648121" cy="5462392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6097063" y="467560"/>
              <a:ext cx="0" cy="5462392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5448942" y="467560"/>
              <a:ext cx="0" cy="2382644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/>
          <p:cNvSpPr txBox="1"/>
          <p:nvPr/>
        </p:nvSpPr>
        <p:spPr>
          <a:xfrm>
            <a:off x="5975364" y="384717"/>
            <a:ext cx="738664" cy="2890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ここが序詞！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7447635" y="266992"/>
            <a:ext cx="1634839" cy="6390063"/>
            <a:chOff x="5912710" y="266992"/>
            <a:chExt cx="1634839" cy="6390063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870441" y="467557"/>
              <a:ext cx="677108" cy="304412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○○○○○　～</a:t>
              </a:r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5912710" y="266992"/>
              <a:ext cx="0" cy="639006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7773774" y="404875"/>
            <a:ext cx="738664" cy="43650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ここが導き出す語！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750337" y="2970398"/>
            <a:ext cx="671960" cy="2877668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35208" y="2365171"/>
            <a:ext cx="738664" cy="43650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ここが導き出す語！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6898459" y="279841"/>
            <a:ext cx="3430221" cy="6390063"/>
            <a:chOff x="5363534" y="279841"/>
            <a:chExt cx="3430221" cy="6390063"/>
          </a:xfrm>
        </p:grpSpPr>
        <p:sp>
          <p:nvSpPr>
            <p:cNvPr id="46" name="正方形/長方形 45"/>
            <p:cNvSpPr/>
            <p:nvPr/>
          </p:nvSpPr>
          <p:spPr>
            <a:xfrm>
              <a:off x="5363534" y="279841"/>
              <a:ext cx="3430221" cy="6390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603024" y="590585"/>
              <a:ext cx="2954655" cy="517064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あしひきの　山鳥の尾の</a:t>
              </a:r>
              <a:endParaRPr kumimoji="1"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endPara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r>
                <a:rPr lang="ja-JP" altLang="en-US" sz="3600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しだり</a:t>
              </a:r>
              <a:r>
                <a:rPr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尾の　長々し夜を</a:t>
              </a:r>
              <a:endPara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endParaRPr kumimoji="1"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r>
                <a:rPr kumimoji="1"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独りかも寝</a:t>
              </a:r>
              <a:r>
                <a:rPr kumimoji="1" lang="ja-JP" altLang="en-US" sz="3600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む</a:t>
              </a:r>
              <a:endPara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48" name="フローチャート: 結合子 47"/>
          <p:cNvSpPr/>
          <p:nvPr/>
        </p:nvSpPr>
        <p:spPr>
          <a:xfrm>
            <a:off x="8316372" y="2456332"/>
            <a:ext cx="594397" cy="594397"/>
          </a:xfrm>
          <a:prstGeom prst="flowChartConnector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" name="グループ化 48"/>
          <p:cNvGrpSpPr/>
          <p:nvPr/>
        </p:nvGrpSpPr>
        <p:grpSpPr>
          <a:xfrm>
            <a:off x="8967820" y="590769"/>
            <a:ext cx="1043908" cy="4991165"/>
            <a:chOff x="5053155" y="467560"/>
            <a:chExt cx="1043908" cy="4991165"/>
          </a:xfrm>
        </p:grpSpPr>
        <p:cxnSp>
          <p:nvCxnSpPr>
            <p:cNvPr id="50" name="直線コネクタ 49"/>
            <p:cNvCxnSpPr/>
            <p:nvPr/>
          </p:nvCxnSpPr>
          <p:spPr>
            <a:xfrm>
              <a:off x="6097063" y="467560"/>
              <a:ext cx="0" cy="4991165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053155" y="467560"/>
              <a:ext cx="0" cy="2382644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正方形/長方形 52"/>
          <p:cNvSpPr/>
          <p:nvPr/>
        </p:nvSpPr>
        <p:spPr>
          <a:xfrm>
            <a:off x="8340436" y="3353841"/>
            <a:ext cx="671960" cy="1416052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69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7" grpId="0"/>
      <p:bldP spid="28" grpId="0"/>
      <p:bldP spid="30" grpId="0" animBg="1"/>
      <p:bldP spid="31" grpId="0"/>
      <p:bldP spid="32" grpId="0" animBg="1"/>
      <p:bldP spid="33" grpId="0" animBg="1"/>
      <p:bldP spid="35" grpId="0"/>
      <p:bldP spid="39" grpId="0"/>
      <p:bldP spid="42" grpId="0"/>
      <p:bldP spid="44" grpId="0" animBg="1"/>
      <p:bldP spid="45" grpId="0"/>
      <p:bldP spid="48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6905" y="384716"/>
            <a:ext cx="738664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⑵掛詞で連なる場合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352597" y="467562"/>
            <a:ext cx="677108" cy="23826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359362" y="2850204"/>
            <a:ext cx="677108" cy="33949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○○○○○○○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694698" y="603633"/>
            <a:ext cx="671960" cy="1488346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9970705" y="514063"/>
            <a:ext cx="0" cy="5717446"/>
          </a:xfrm>
          <a:prstGeom prst="line">
            <a:avLst/>
          </a:prstGeom>
          <a:ln w="762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9907209" y="425034"/>
            <a:ext cx="738664" cy="28504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ここが序詞！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688403" y="685917"/>
            <a:ext cx="677108" cy="250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（掛詞）　～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056811" y="404875"/>
            <a:ext cx="738664" cy="43650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ここが導き出す語！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572216" y="879805"/>
            <a:ext cx="671960" cy="955819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428532" y="819515"/>
            <a:ext cx="2954655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風吹けば　沖つ白波</a:t>
            </a:r>
            <a:endParaRPr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たつ田山　夜半には君が</a:t>
            </a:r>
            <a:endParaRPr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ひとり越</a:t>
            </a:r>
            <a:r>
              <a:rPr lang="ja-JP" altLang="en-US" sz="3600" dirty="0" err="1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ゆらむ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>
            <a:off x="6288084" y="819515"/>
            <a:ext cx="0" cy="4093679"/>
          </a:xfrm>
          <a:prstGeom prst="line">
            <a:avLst/>
          </a:prstGeom>
          <a:ln w="762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6649443" y="1424265"/>
            <a:ext cx="1435929" cy="5099365"/>
            <a:chOff x="4831481" y="1424265"/>
            <a:chExt cx="1435929" cy="5099365"/>
          </a:xfrm>
        </p:grpSpPr>
        <p:sp>
          <p:nvSpPr>
            <p:cNvPr id="43" name="テキスト ボックス 42"/>
            <p:cNvSpPr txBox="1"/>
            <p:nvPr/>
          </p:nvSpPr>
          <p:spPr>
            <a:xfrm flipH="1">
              <a:off x="4831481" y="2273032"/>
              <a:ext cx="1415772" cy="425059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4000" dirty="0">
                  <a:solidFill>
                    <a:srgbClr val="0070C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「～ではないが」</a:t>
              </a:r>
              <a:endParaRPr lang="en-US" altLang="ja-JP" sz="4000" dirty="0">
                <a:solidFill>
                  <a:srgbClr val="0070C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  <a:p>
              <a:r>
                <a:rPr lang="ja-JP" altLang="en-US" sz="4000" dirty="0">
                  <a:solidFill>
                    <a:srgbClr val="0070C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　でつなぐ</a:t>
              </a:r>
              <a:endParaRPr kumimoji="1" lang="ja-JP" altLang="en-US" sz="4000" dirty="0">
                <a:solidFill>
                  <a:srgbClr val="0070C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</p:txBody>
        </p:sp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24844" y="1424265"/>
              <a:ext cx="1142566" cy="1084109"/>
            </a:xfrm>
            <a:prstGeom prst="rect">
              <a:avLst/>
            </a:prstGeom>
          </p:spPr>
        </p:pic>
      </p:grpSp>
      <p:sp>
        <p:nvSpPr>
          <p:cNvPr id="57" name="テキスト ボックス 56"/>
          <p:cNvSpPr txBox="1"/>
          <p:nvPr/>
        </p:nvSpPr>
        <p:spPr>
          <a:xfrm>
            <a:off x="2372075" y="685917"/>
            <a:ext cx="1846659" cy="6093976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風が吹くと沖の白波が立つ、</a:t>
            </a:r>
            <a:endParaRPr kumimoji="1" lang="en-US" altLang="ja-JP" sz="3600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6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その「たつ」</a:t>
            </a:r>
            <a:r>
              <a:rPr kumimoji="1" lang="ja-JP" altLang="en-US" sz="3600" dirty="0">
                <a:solidFill>
                  <a:srgbClr val="FF000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rPr>
              <a:t>ではないが</a:t>
            </a:r>
            <a:r>
              <a:rPr kumimoji="1" lang="ja-JP" altLang="en-US" sz="36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endParaRPr kumimoji="1" lang="en-US" altLang="ja-JP" sz="3600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600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竜田山を　～</a:t>
            </a:r>
            <a:endParaRPr kumimoji="1" lang="en-US" altLang="ja-JP" sz="3600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4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33" grpId="0" animBg="1"/>
      <p:bldP spid="35" grpId="0"/>
      <p:bldP spid="25" grpId="0"/>
      <p:bldP spid="42" grpId="0"/>
      <p:bldP spid="53" grpId="0" animBg="1"/>
      <p:bldP spid="52" grpId="0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4708" y="266992"/>
            <a:ext cx="738664" cy="6242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⑶</a:t>
            </a:r>
            <a:r>
              <a:rPr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同じ音の繰り返しで連なる場合　</a:t>
            </a:r>
            <a:endParaRPr kumimoji="1" lang="en-US" altLang="ja-JP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811347" y="305870"/>
            <a:ext cx="677108" cy="23826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○○○○○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831757" y="2688512"/>
            <a:ext cx="677108" cy="33949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▲▲▲▲▲▲▲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5467889" y="309472"/>
            <a:ext cx="683068" cy="5862704"/>
            <a:chOff x="5439946" y="471164"/>
            <a:chExt cx="683068" cy="5862704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5439946" y="471164"/>
              <a:ext cx="677108" cy="238264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○○○○○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445906" y="2938915"/>
              <a:ext cx="677108" cy="339495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○○○○○○○</a:t>
              </a:r>
              <a:endParaRPr kumimoji="1" lang="ja-JP" altLang="en-US" sz="3200" dirty="0">
                <a:solidFill>
                  <a:srgbClr val="FF000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4838320" y="305869"/>
            <a:ext cx="677108" cy="2698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▲▲▲▲▲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24631" y="2757768"/>
            <a:ext cx="677108" cy="38225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▲▲▲▲▲▲▲ </a:t>
            </a: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～</a:t>
            </a:r>
            <a:endParaRPr kumimoji="1" lang="ja-JP" altLang="en-US" sz="3200" dirty="0">
              <a:solidFill>
                <a:srgbClr val="FF0000"/>
              </a:solidFill>
              <a:latin typeface="源暎エムゴv2 Heavy" panose="020B0803020203020204" pitchFamily="50" charset="-128"/>
              <a:ea typeface="源暎エムゴv2 Heavy" panose="020B0803020203020204" pitchFamily="50" charset="-128"/>
              <a:cs typeface="源暎エムゴv2 Heavy" panose="020B080302020302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159859" y="305868"/>
            <a:ext cx="671960" cy="2180106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9456748" y="352371"/>
            <a:ext cx="0" cy="5717446"/>
          </a:xfrm>
          <a:prstGeom prst="line">
            <a:avLst/>
          </a:prstGeom>
          <a:ln w="762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9393257" y="263342"/>
            <a:ext cx="738664" cy="28504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ここが序詞！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5422294" y="305868"/>
            <a:ext cx="648121" cy="5462392"/>
            <a:chOff x="5448942" y="467560"/>
            <a:chExt cx="648121" cy="5462392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6097063" y="467560"/>
              <a:ext cx="0" cy="5462392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5448942" y="467560"/>
              <a:ext cx="0" cy="2382644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/>
          <p:cNvSpPr txBox="1"/>
          <p:nvPr/>
        </p:nvSpPr>
        <p:spPr>
          <a:xfrm>
            <a:off x="6051524" y="223025"/>
            <a:ext cx="738664" cy="2890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ここが序詞！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7141654" y="105300"/>
            <a:ext cx="1634839" cy="6390063"/>
            <a:chOff x="5912710" y="266992"/>
            <a:chExt cx="1634839" cy="6390063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6870441" y="467557"/>
              <a:ext cx="677108" cy="304412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▲▲▲▲▲ </a:t>
              </a:r>
              <a:r>
                <a:rPr kumimoji="1" lang="ja-JP" altLang="en-US" sz="3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～</a:t>
              </a:r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5912710" y="266992"/>
              <a:ext cx="0" cy="639006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7536033" y="243183"/>
            <a:ext cx="738664" cy="43650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ここが導き出す語！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819670" y="2808706"/>
            <a:ext cx="671960" cy="2877668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111368" y="2203479"/>
            <a:ext cx="738664" cy="43650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  <a:latin typeface="しねきゃぷしょん" panose="02000600000000000000" pitchFamily="2" charset="-128"/>
                <a:ea typeface="しねきゃぷしょん" panose="02000600000000000000" pitchFamily="2" charset="-128"/>
              </a:rPr>
              <a:t>ここが導き出す語！</a:t>
            </a:r>
            <a:endParaRPr kumimoji="1" lang="ja-JP" altLang="en-US" sz="3600" dirty="0">
              <a:solidFill>
                <a:srgbClr val="0070C0"/>
              </a:solidFill>
              <a:latin typeface="しねきゃぷしょん" panose="02000600000000000000" pitchFamily="2" charset="-128"/>
              <a:ea typeface="しねきゃぷしょん" panose="02000600000000000000" pitchFamily="2" charset="-128"/>
            </a:endParaRPr>
          </a:p>
        </p:txBody>
      </p:sp>
      <p:grpSp>
        <p:nvGrpSpPr>
          <p:cNvPr id="54" name="グループ化 53"/>
          <p:cNvGrpSpPr/>
          <p:nvPr/>
        </p:nvGrpSpPr>
        <p:grpSpPr>
          <a:xfrm>
            <a:off x="6885801" y="0"/>
            <a:ext cx="3430221" cy="6568498"/>
            <a:chOff x="5363534" y="279841"/>
            <a:chExt cx="3430221" cy="6390063"/>
          </a:xfrm>
        </p:grpSpPr>
        <p:sp>
          <p:nvSpPr>
            <p:cNvPr id="46" name="正方形/長方形 45"/>
            <p:cNvSpPr/>
            <p:nvPr/>
          </p:nvSpPr>
          <p:spPr>
            <a:xfrm>
              <a:off x="5363534" y="279841"/>
              <a:ext cx="3430221" cy="6390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603024" y="590585"/>
              <a:ext cx="2954655" cy="541334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みかの原　わき</a:t>
              </a:r>
              <a:r>
                <a:rPr lang="ja-JP" altLang="en-US" sz="3600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て</a:t>
              </a:r>
              <a:r>
                <a:rPr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ながるる</a:t>
              </a:r>
              <a:endPara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endParaRPr kumimoji="1"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r>
                <a:rPr kumimoji="1" lang="ja-JP" altLang="en-US" sz="3600" dirty="0">
                  <a:solidFill>
                    <a:srgbClr val="FF000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いづみ</a:t>
              </a:r>
              <a:r>
                <a:rPr kumimoji="1"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川　</a:t>
              </a:r>
              <a:r>
                <a:rPr kumimoji="1" lang="ja-JP" altLang="en-US" sz="3600" dirty="0">
                  <a:solidFill>
                    <a:srgbClr val="FF000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いつ見</a:t>
              </a:r>
              <a:r>
                <a:rPr kumimoji="1" lang="ja-JP" altLang="en-US" sz="3600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きとてか</a:t>
              </a:r>
              <a:endParaRPr kumimoji="1"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endParaRPr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r>
                <a:rPr lang="ja-JP" altLang="en-US" sz="36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恋しかる</a:t>
              </a:r>
              <a:r>
                <a:rPr lang="ja-JP" altLang="en-US" sz="3600" dirty="0" err="1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らむ</a:t>
              </a:r>
              <a:endPara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8937766" y="425104"/>
            <a:ext cx="1043908" cy="5462392"/>
            <a:chOff x="5053155" y="467560"/>
            <a:chExt cx="1043908" cy="5462392"/>
          </a:xfrm>
        </p:grpSpPr>
        <p:cxnSp>
          <p:nvCxnSpPr>
            <p:cNvPr id="55" name="直線コネクタ 54"/>
            <p:cNvCxnSpPr/>
            <p:nvPr/>
          </p:nvCxnSpPr>
          <p:spPr>
            <a:xfrm>
              <a:off x="6097063" y="467560"/>
              <a:ext cx="0" cy="5462392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5053155" y="467560"/>
              <a:ext cx="0" cy="1778375"/>
            </a:xfrm>
            <a:prstGeom prst="line">
              <a:avLst/>
            </a:prstGeom>
            <a:ln w="76200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正方形/長方形 56"/>
          <p:cNvSpPr/>
          <p:nvPr/>
        </p:nvSpPr>
        <p:spPr>
          <a:xfrm>
            <a:off x="8266796" y="2601909"/>
            <a:ext cx="671960" cy="1439909"/>
          </a:xfrm>
          <a:prstGeom prst="rect">
            <a:avLst/>
          </a:prstGeom>
          <a:solidFill>
            <a:srgbClr val="00B0F0">
              <a:alpha val="3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1" name="グループ化 60"/>
          <p:cNvGrpSpPr/>
          <p:nvPr/>
        </p:nvGrpSpPr>
        <p:grpSpPr>
          <a:xfrm>
            <a:off x="2319045" y="668895"/>
            <a:ext cx="1435929" cy="5099365"/>
            <a:chOff x="4831481" y="1424265"/>
            <a:chExt cx="1435929" cy="5099365"/>
          </a:xfrm>
        </p:grpSpPr>
        <p:sp>
          <p:nvSpPr>
            <p:cNvPr id="62" name="テキスト ボックス 61"/>
            <p:cNvSpPr txBox="1"/>
            <p:nvPr/>
          </p:nvSpPr>
          <p:spPr>
            <a:xfrm flipH="1">
              <a:off x="4831481" y="2273032"/>
              <a:ext cx="1415772" cy="425059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4000" dirty="0">
                  <a:solidFill>
                    <a:srgbClr val="0070C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「～ではないが」</a:t>
              </a:r>
              <a:endParaRPr lang="en-US" altLang="ja-JP" sz="4000" dirty="0">
                <a:solidFill>
                  <a:srgbClr val="0070C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  <a:p>
              <a:r>
                <a:rPr lang="ja-JP" altLang="en-US" sz="4000" dirty="0">
                  <a:solidFill>
                    <a:srgbClr val="0070C0"/>
                  </a:solidFill>
                  <a:latin typeface="源暎エムゴv2 Heavy" panose="020B0803020203020204" pitchFamily="50" charset="-128"/>
                  <a:ea typeface="源暎エムゴv2 Heavy" panose="020B0803020203020204" pitchFamily="50" charset="-128"/>
                  <a:cs typeface="源暎エムゴv2 Heavy" panose="020B0803020203020204" pitchFamily="50" charset="-128"/>
                </a:rPr>
                <a:t>　でつなぐ</a:t>
              </a:r>
              <a:endParaRPr kumimoji="1" lang="ja-JP" altLang="en-US" sz="4000" dirty="0">
                <a:solidFill>
                  <a:srgbClr val="0070C0"/>
                </a:solidFill>
                <a:latin typeface="源暎エムゴv2 Heavy" panose="020B0803020203020204" pitchFamily="50" charset="-128"/>
                <a:ea typeface="源暎エムゴv2 Heavy" panose="020B0803020203020204" pitchFamily="50" charset="-128"/>
                <a:cs typeface="源暎エムゴv2 Heavy" panose="020B0803020203020204" pitchFamily="50" charset="-128"/>
              </a:endParaRPr>
            </a:p>
          </p:txBody>
        </p:sp>
        <p:pic>
          <p:nvPicPr>
            <p:cNvPr id="63" name="図 6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24844" y="1424265"/>
              <a:ext cx="1142566" cy="10841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95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8" grpId="0"/>
      <p:bldP spid="31" grpId="0"/>
      <p:bldP spid="33" grpId="0" animBg="1"/>
      <p:bldP spid="35" grpId="0"/>
      <p:bldP spid="39" grpId="0"/>
      <p:bldP spid="42" grpId="0"/>
      <p:bldP spid="44" grpId="0" animBg="1"/>
      <p:bldP spid="45" grpId="0"/>
      <p:bldP spid="5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3550</TotalTime>
  <Words>308</Words>
  <Application>Microsoft Office PowerPoint</Application>
  <PresentationFormat>ワイド画面</PresentationFormat>
  <Paragraphs>82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BIZ UDPゴシック</vt:lpstr>
      <vt:lpstr>UD デジタル 教科書体 NP-B</vt:lpstr>
      <vt:lpstr>けいふぉんと</vt:lpstr>
      <vt:lpstr>しねきゃぷしょん</vt:lpstr>
      <vt:lpstr>源暎エムゴv2 Heavy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学校法人　足立学園　中学校・高等学校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清田　由紀</dc:creator>
  <cp:lastModifiedBy>Mikiko Yamaguchi (mmsouken)</cp:lastModifiedBy>
  <cp:revision>150</cp:revision>
  <dcterms:created xsi:type="dcterms:W3CDTF">2021-09-01T03:43:24Z</dcterms:created>
  <dcterms:modified xsi:type="dcterms:W3CDTF">2023-06-21T04:52:11Z</dcterms:modified>
</cp:coreProperties>
</file>