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58" r:id="rId5"/>
    <p:sldId id="265" r:id="rId6"/>
    <p:sldId id="260" r:id="rId7"/>
    <p:sldId id="280" r:id="rId8"/>
    <p:sldId id="281" r:id="rId9"/>
    <p:sldId id="282" r:id="rId10"/>
    <p:sldId id="269" r:id="rId11"/>
    <p:sldId id="283" r:id="rId12"/>
    <p:sldId id="284" r:id="rId13"/>
    <p:sldId id="272" r:id="rId14"/>
    <p:sldId id="273" r:id="rId15"/>
    <p:sldId id="274" r:id="rId16"/>
    <p:sldId id="268" r:id="rId17"/>
    <p:sldId id="275" r:id="rId18"/>
    <p:sldId id="277"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B7"/>
    <a:srgbClr val="FBC3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6228"/>
  </p:normalViewPr>
  <p:slideViewPr>
    <p:cSldViewPr snapToGrid="0">
      <p:cViewPr varScale="1">
        <p:scale>
          <a:sx n="83" d="100"/>
          <a:sy n="83" d="100"/>
        </p:scale>
        <p:origin x="57"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6/21/2023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6/21/2023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6/21/2023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6/21/2023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6/21/2023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6/21/2023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BEAA-42A0-738F-B314-C7F987F22E60}"/>
              </a:ext>
            </a:extLst>
          </p:cNvPr>
          <p:cNvSpPr>
            <a:spLocks noGrp="1"/>
          </p:cNvSpPr>
          <p:nvPr>
            <p:ph type="ctrTitle"/>
          </p:nvPr>
        </p:nvSpPr>
        <p:spPr>
          <a:xfrm>
            <a:off x="1664508" y="2498274"/>
            <a:ext cx="8679915" cy="2268638"/>
          </a:xfrm>
        </p:spPr>
        <p:txBody>
          <a:bodyPr>
            <a:normAutofit fontScale="90000"/>
          </a:bodyPr>
          <a:lstStyle/>
          <a:p>
            <a:br>
              <a:rPr lang="en-JP" sz="1050" dirty="0"/>
            </a:br>
            <a:br>
              <a:rPr lang="en-JP" dirty="0"/>
            </a:br>
            <a:r>
              <a:rPr lang="en-JP" sz="7300" dirty="0"/>
              <a:t>楽々</a:t>
            </a:r>
            <a:r>
              <a:rPr lang="en-US" sz="7300" dirty="0"/>
              <a:t>  Forms  </a:t>
            </a:r>
            <a:r>
              <a:rPr lang="en-JP" sz="7300" dirty="0"/>
              <a:t>小テスト</a:t>
            </a:r>
            <a:br>
              <a:rPr lang="en-JP" sz="8000" dirty="0"/>
            </a:br>
            <a:br>
              <a:rPr lang="en-JP" dirty="0"/>
            </a:br>
            <a:r>
              <a:rPr lang="en-JP" sz="2200" dirty="0"/>
              <a:t>（＊選択式の小テスト）</a:t>
            </a:r>
          </a:p>
        </p:txBody>
      </p:sp>
      <p:sp>
        <p:nvSpPr>
          <p:cNvPr id="3" name="TextBox 2">
            <a:extLst>
              <a:ext uri="{FF2B5EF4-FFF2-40B4-BE49-F238E27FC236}">
                <a16:creationId xmlns:a16="http://schemas.microsoft.com/office/drawing/2014/main" id="{6FFA7E0E-FAD3-A04A-AC94-BFFBB178DFF4}"/>
              </a:ext>
            </a:extLst>
          </p:cNvPr>
          <p:cNvSpPr txBox="1"/>
          <p:nvPr/>
        </p:nvSpPr>
        <p:spPr>
          <a:xfrm>
            <a:off x="3941379" y="1240220"/>
            <a:ext cx="3720661" cy="523220"/>
          </a:xfrm>
          <a:prstGeom prst="rect">
            <a:avLst/>
          </a:prstGeom>
          <a:noFill/>
        </p:spPr>
        <p:txBody>
          <a:bodyPr wrap="square" rtlCol="0">
            <a:spAutoFit/>
          </a:bodyPr>
          <a:lstStyle/>
          <a:p>
            <a:r>
              <a:rPr lang="ja-JP" altLang="en-US" dirty="0"/>
              <a:t>　　　　</a:t>
            </a:r>
            <a:r>
              <a:rPr lang="en-US" dirty="0"/>
              <a:t> </a:t>
            </a:r>
            <a:r>
              <a:rPr lang="en-US" sz="2800" dirty="0">
                <a:latin typeface="+mj-lt"/>
              </a:rPr>
              <a:t>文書入力なし！</a:t>
            </a:r>
          </a:p>
        </p:txBody>
      </p:sp>
    </p:spTree>
    <p:extLst>
      <p:ext uri="{BB962C8B-B14F-4D97-AF65-F5344CB8AC3E}">
        <p14:creationId xmlns:p14="http://schemas.microsoft.com/office/powerpoint/2010/main" val="274182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CE6383-BA81-8865-DB1F-B5D2C4D610BD}"/>
              </a:ext>
            </a:extLst>
          </p:cNvPr>
          <p:cNvSpPr txBox="1"/>
          <p:nvPr/>
        </p:nvSpPr>
        <p:spPr>
          <a:xfrm>
            <a:off x="2743200" y="2957513"/>
            <a:ext cx="6186488" cy="707886"/>
          </a:xfrm>
          <a:prstGeom prst="rect">
            <a:avLst/>
          </a:prstGeom>
          <a:noFill/>
        </p:spPr>
        <p:txBody>
          <a:bodyPr wrap="square" rtlCol="0">
            <a:spAutoFit/>
          </a:bodyPr>
          <a:lstStyle/>
          <a:p>
            <a:pPr algn="ctr"/>
            <a:r>
              <a:rPr lang="en-JP" sz="4000" dirty="0">
                <a:latin typeface="+mj-lt"/>
              </a:rPr>
              <a:t>授業が始まりました🖋</a:t>
            </a:r>
          </a:p>
        </p:txBody>
      </p:sp>
    </p:spTree>
    <p:extLst>
      <p:ext uri="{BB962C8B-B14F-4D97-AF65-F5344CB8AC3E}">
        <p14:creationId xmlns:p14="http://schemas.microsoft.com/office/powerpoint/2010/main" val="131536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7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92F5-E0B9-68E5-F255-45929A3B4A90}"/>
              </a:ext>
            </a:extLst>
          </p:cNvPr>
          <p:cNvSpPr>
            <a:spLocks noGrp="1"/>
          </p:cNvSpPr>
          <p:nvPr>
            <p:ph type="title" idx="4294967295"/>
          </p:nvPr>
        </p:nvSpPr>
        <p:spPr>
          <a:xfrm>
            <a:off x="2655473" y="740779"/>
            <a:ext cx="6774376" cy="939251"/>
          </a:xfrm>
          <a:solidFill>
            <a:schemeClr val="accent1"/>
          </a:solidFill>
        </p:spPr>
        <p:style>
          <a:lnRef idx="2">
            <a:schemeClr val="accent1"/>
          </a:lnRef>
          <a:fillRef idx="1">
            <a:schemeClr val="lt1"/>
          </a:fillRef>
          <a:effectRef idx="0">
            <a:schemeClr val="accent1"/>
          </a:effectRef>
          <a:fontRef idx="minor">
            <a:schemeClr val="dk1"/>
          </a:fontRef>
        </p:style>
        <p:txBody>
          <a:bodyPr>
            <a:noAutofit/>
          </a:bodyPr>
          <a:lstStyle/>
          <a:p>
            <a:r>
              <a:rPr lang="en-JP" dirty="0">
                <a:solidFill>
                  <a:schemeClr val="bg1"/>
                </a:solidFill>
                <a:latin typeface="+mj-lt"/>
              </a:rPr>
              <a:t>テスト用紙を配る前に①</a:t>
            </a:r>
          </a:p>
        </p:txBody>
      </p:sp>
      <p:sp>
        <p:nvSpPr>
          <p:cNvPr id="40" name="Donut 39">
            <a:extLst>
              <a:ext uri="{FF2B5EF4-FFF2-40B4-BE49-F238E27FC236}">
                <a16:creationId xmlns:a16="http://schemas.microsoft.com/office/drawing/2014/main" id="{9E3DE496-A612-78EB-53E9-C8631C5EFB65}"/>
              </a:ext>
            </a:extLst>
          </p:cNvPr>
          <p:cNvSpPr/>
          <p:nvPr/>
        </p:nvSpPr>
        <p:spPr>
          <a:xfrm>
            <a:off x="10784829" y="4859753"/>
            <a:ext cx="600190" cy="453028"/>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54" name="Donut 53">
            <a:extLst>
              <a:ext uri="{FF2B5EF4-FFF2-40B4-BE49-F238E27FC236}">
                <a16:creationId xmlns:a16="http://schemas.microsoft.com/office/drawing/2014/main" id="{B6336432-1D45-8FB1-A71D-8AA66895576A}"/>
              </a:ext>
            </a:extLst>
          </p:cNvPr>
          <p:cNvSpPr/>
          <p:nvPr/>
        </p:nvSpPr>
        <p:spPr>
          <a:xfrm>
            <a:off x="10784829" y="6053810"/>
            <a:ext cx="1051560" cy="705391"/>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4" name="TextBox 3">
            <a:extLst>
              <a:ext uri="{FF2B5EF4-FFF2-40B4-BE49-F238E27FC236}">
                <a16:creationId xmlns:a16="http://schemas.microsoft.com/office/drawing/2014/main" id="{53956281-9411-C3B3-C4FE-94213110BD77}"/>
              </a:ext>
            </a:extLst>
          </p:cNvPr>
          <p:cNvSpPr txBox="1"/>
          <p:nvPr/>
        </p:nvSpPr>
        <p:spPr>
          <a:xfrm>
            <a:off x="1158241" y="2637490"/>
            <a:ext cx="9768840" cy="3416320"/>
          </a:xfrm>
          <a:prstGeom prst="rect">
            <a:avLst/>
          </a:prstGeom>
          <a:noFill/>
        </p:spPr>
        <p:txBody>
          <a:bodyPr wrap="square" rtlCol="0">
            <a:spAutoFit/>
          </a:bodyPr>
          <a:lstStyle/>
          <a:p>
            <a:pPr marL="742950" indent="-742950">
              <a:buFont typeface="Wingdings" pitchFamily="2" charset="2"/>
              <a:buChar char="ü"/>
            </a:pPr>
            <a:r>
              <a:rPr lang="en-JP" sz="3600" dirty="0">
                <a:latin typeface="+mj-lt"/>
              </a:rPr>
              <a:t>タイマーをセット</a:t>
            </a:r>
          </a:p>
          <a:p>
            <a:pPr marL="742950" indent="-742950">
              <a:buFont typeface="Wingdings" pitchFamily="2" charset="2"/>
              <a:buChar char="ü"/>
            </a:pPr>
            <a:r>
              <a:rPr lang="en-JP" sz="3600" dirty="0">
                <a:latin typeface="+mj-lt"/>
              </a:rPr>
              <a:t>紙提出の生徒のために解答を準備しておく</a:t>
            </a:r>
          </a:p>
          <a:p>
            <a:pPr marL="742950" indent="-742950">
              <a:buFont typeface="Wingdings" pitchFamily="2" charset="2"/>
              <a:buChar char="ü"/>
            </a:pPr>
            <a:r>
              <a:rPr lang="en-JP" sz="3600" dirty="0">
                <a:latin typeface="+mj-lt"/>
              </a:rPr>
              <a:t>生徒は</a:t>
            </a:r>
            <a:r>
              <a:rPr lang="en-US" sz="3600" dirty="0">
                <a:latin typeface="+mj-lt"/>
              </a:rPr>
              <a:t> </a:t>
            </a:r>
            <a:r>
              <a:rPr lang="en-JP" sz="3600" dirty="0">
                <a:latin typeface="+mj-lt"/>
              </a:rPr>
              <a:t>Team</a:t>
            </a:r>
            <a:r>
              <a:rPr lang="en-US" sz="3600" dirty="0">
                <a:latin typeface="+mj-lt"/>
              </a:rPr>
              <a:t>s </a:t>
            </a:r>
            <a:r>
              <a:rPr lang="en-JP" sz="3600" dirty="0">
                <a:latin typeface="+mj-lt"/>
              </a:rPr>
              <a:t>のリンクから Forms にアクセスし、出席番号を入力してすぐに問題に取り掛かれるようにしておく</a:t>
            </a:r>
          </a:p>
          <a:p>
            <a:endParaRPr lang="en-JP" sz="3600" dirty="0"/>
          </a:p>
        </p:txBody>
      </p:sp>
    </p:spTree>
    <p:extLst>
      <p:ext uri="{BB962C8B-B14F-4D97-AF65-F5344CB8AC3E}">
        <p14:creationId xmlns:p14="http://schemas.microsoft.com/office/powerpoint/2010/main" val="279098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7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92F5-E0B9-68E5-F255-45929A3B4A90}"/>
              </a:ext>
            </a:extLst>
          </p:cNvPr>
          <p:cNvSpPr>
            <a:spLocks noGrp="1"/>
          </p:cNvSpPr>
          <p:nvPr>
            <p:ph type="title" idx="4294967295"/>
          </p:nvPr>
        </p:nvSpPr>
        <p:spPr>
          <a:xfrm>
            <a:off x="2655473" y="740779"/>
            <a:ext cx="6774376" cy="939251"/>
          </a:xfrm>
          <a:solidFill>
            <a:schemeClr val="accent1"/>
          </a:solidFill>
        </p:spPr>
        <p:style>
          <a:lnRef idx="2">
            <a:schemeClr val="accent1"/>
          </a:lnRef>
          <a:fillRef idx="1">
            <a:schemeClr val="lt1"/>
          </a:fillRef>
          <a:effectRef idx="0">
            <a:schemeClr val="accent1"/>
          </a:effectRef>
          <a:fontRef idx="minor">
            <a:schemeClr val="dk1"/>
          </a:fontRef>
        </p:style>
        <p:txBody>
          <a:bodyPr>
            <a:noAutofit/>
          </a:bodyPr>
          <a:lstStyle/>
          <a:p>
            <a:r>
              <a:rPr lang="en-JP" dirty="0">
                <a:solidFill>
                  <a:schemeClr val="bg1"/>
                </a:solidFill>
                <a:latin typeface="+mj-lt"/>
              </a:rPr>
              <a:t>テスト用紙を配る前に②</a:t>
            </a:r>
          </a:p>
        </p:txBody>
      </p:sp>
      <p:sp>
        <p:nvSpPr>
          <p:cNvPr id="40" name="Donut 39">
            <a:extLst>
              <a:ext uri="{FF2B5EF4-FFF2-40B4-BE49-F238E27FC236}">
                <a16:creationId xmlns:a16="http://schemas.microsoft.com/office/drawing/2014/main" id="{9E3DE496-A612-78EB-53E9-C8631C5EFB65}"/>
              </a:ext>
            </a:extLst>
          </p:cNvPr>
          <p:cNvSpPr/>
          <p:nvPr/>
        </p:nvSpPr>
        <p:spPr>
          <a:xfrm>
            <a:off x="10784829" y="4859753"/>
            <a:ext cx="600190" cy="453028"/>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54" name="Donut 53">
            <a:extLst>
              <a:ext uri="{FF2B5EF4-FFF2-40B4-BE49-F238E27FC236}">
                <a16:creationId xmlns:a16="http://schemas.microsoft.com/office/drawing/2014/main" id="{B6336432-1D45-8FB1-A71D-8AA66895576A}"/>
              </a:ext>
            </a:extLst>
          </p:cNvPr>
          <p:cNvSpPr/>
          <p:nvPr/>
        </p:nvSpPr>
        <p:spPr>
          <a:xfrm>
            <a:off x="10784829" y="6053810"/>
            <a:ext cx="1051560" cy="705391"/>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4" name="TextBox 3">
            <a:extLst>
              <a:ext uri="{FF2B5EF4-FFF2-40B4-BE49-F238E27FC236}">
                <a16:creationId xmlns:a16="http://schemas.microsoft.com/office/drawing/2014/main" id="{53956281-9411-C3B3-C4FE-94213110BD77}"/>
              </a:ext>
            </a:extLst>
          </p:cNvPr>
          <p:cNvSpPr txBox="1"/>
          <p:nvPr/>
        </p:nvSpPr>
        <p:spPr>
          <a:xfrm>
            <a:off x="1158241" y="2637490"/>
            <a:ext cx="9768840" cy="3785652"/>
          </a:xfrm>
          <a:prstGeom prst="rect">
            <a:avLst/>
          </a:prstGeom>
          <a:noFill/>
        </p:spPr>
        <p:txBody>
          <a:bodyPr wrap="square" rtlCol="0">
            <a:spAutoFit/>
          </a:bodyPr>
          <a:lstStyle/>
          <a:p>
            <a:pPr marL="342900" indent="-342900">
              <a:buFont typeface="Wingdings" pitchFamily="2" charset="2"/>
              <a:buChar char="q"/>
            </a:pPr>
            <a:r>
              <a:rPr lang="en-JP" sz="2000" dirty="0"/>
              <a:t>ディバイスで提出できない場合</a:t>
            </a:r>
          </a:p>
          <a:p>
            <a:r>
              <a:rPr lang="en-JP" sz="2000" dirty="0"/>
              <a:t>    →問題を解き終えたら赤ペン持参で前に出てきて教師の前で採点、提出すること</a:t>
            </a:r>
          </a:p>
          <a:p>
            <a:endParaRPr lang="en-JP" sz="2000" dirty="0"/>
          </a:p>
          <a:p>
            <a:pPr marL="342900" indent="-342900">
              <a:buFont typeface="Wingdings" pitchFamily="2" charset="2"/>
              <a:buChar char="q"/>
            </a:pPr>
            <a:r>
              <a:rPr lang="en-JP" sz="2000" dirty="0"/>
              <a:t>時間内に提出できない場合は0点になる。何らかのトラブルで送信できない場合は赤ペンを持参の上前に出てきて教師の前で採点し、提出すること</a:t>
            </a:r>
          </a:p>
          <a:p>
            <a:endParaRPr lang="en-JP" sz="2000" dirty="0"/>
          </a:p>
          <a:p>
            <a:pPr marL="342900" indent="-342900">
              <a:buFont typeface="Wingdings" pitchFamily="2" charset="2"/>
              <a:buChar char="q"/>
            </a:pPr>
            <a:r>
              <a:rPr lang="en-JP" sz="2000" dirty="0"/>
              <a:t>ディバイスで提出した解答が優先されるので注意して解答すること</a:t>
            </a:r>
          </a:p>
          <a:p>
            <a:r>
              <a:rPr lang="en-JP" sz="2000" dirty="0"/>
              <a:t>     （紙ではこう答えた、などは受け付けない）</a:t>
            </a:r>
          </a:p>
          <a:p>
            <a:endParaRPr lang="en-JP" sz="2000" dirty="0"/>
          </a:p>
          <a:p>
            <a:pPr marL="342900" indent="-342900">
              <a:buFont typeface="Wingdings" pitchFamily="2" charset="2"/>
              <a:buChar char="q"/>
            </a:pPr>
            <a:r>
              <a:rPr lang="en-JP" sz="2000" dirty="0"/>
              <a:t> Forms 以外の画面にした場合は不正とみなす</a:t>
            </a:r>
          </a:p>
          <a:p>
            <a:r>
              <a:rPr lang="en-JP" sz="2000" dirty="0"/>
              <a:t>     （参考；連帯責任でその回は全員0点とすると伝えています）</a:t>
            </a:r>
          </a:p>
          <a:p>
            <a:endParaRPr lang="en-JP" sz="2000" dirty="0"/>
          </a:p>
        </p:txBody>
      </p:sp>
      <p:sp>
        <p:nvSpPr>
          <p:cNvPr id="3" name="TextBox 2">
            <a:extLst>
              <a:ext uri="{FF2B5EF4-FFF2-40B4-BE49-F238E27FC236}">
                <a16:creationId xmlns:a16="http://schemas.microsoft.com/office/drawing/2014/main" id="{6DAF76CE-5D7E-577D-EA11-7C6A40C78642}"/>
              </a:ext>
            </a:extLst>
          </p:cNvPr>
          <p:cNvSpPr txBox="1"/>
          <p:nvPr/>
        </p:nvSpPr>
        <p:spPr>
          <a:xfrm>
            <a:off x="3947160" y="2033384"/>
            <a:ext cx="3971270" cy="523220"/>
          </a:xfrm>
          <a:prstGeom prst="rect">
            <a:avLst/>
          </a:prstGeom>
          <a:noFill/>
        </p:spPr>
        <p:txBody>
          <a:bodyPr wrap="square" rtlCol="0">
            <a:spAutoFit/>
          </a:bodyPr>
          <a:lstStyle/>
          <a:p>
            <a:r>
              <a:rPr lang="en-JP" sz="2800" dirty="0">
                <a:solidFill>
                  <a:schemeClr val="accent1"/>
                </a:solidFill>
                <a:latin typeface="+mj-lt"/>
              </a:rPr>
              <a:t>以下を生徒に伝える！</a:t>
            </a:r>
          </a:p>
        </p:txBody>
      </p:sp>
    </p:spTree>
    <p:extLst>
      <p:ext uri="{BB962C8B-B14F-4D97-AF65-F5344CB8AC3E}">
        <p14:creationId xmlns:p14="http://schemas.microsoft.com/office/powerpoint/2010/main" val="21189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3CF2-3C51-D346-34F1-E1858089E03B}"/>
              </a:ext>
            </a:extLst>
          </p:cNvPr>
          <p:cNvSpPr>
            <a:spLocks noGrp="1"/>
          </p:cNvSpPr>
          <p:nvPr>
            <p:ph type="title"/>
          </p:nvPr>
        </p:nvSpPr>
        <p:spPr/>
        <p:txBody>
          <a:bodyPr/>
          <a:lstStyle/>
          <a:p>
            <a:r>
              <a:rPr lang="en-JP" dirty="0"/>
              <a:t>テスト開始！</a:t>
            </a:r>
          </a:p>
        </p:txBody>
      </p:sp>
      <p:sp>
        <p:nvSpPr>
          <p:cNvPr id="4" name="TextBox 3">
            <a:extLst>
              <a:ext uri="{FF2B5EF4-FFF2-40B4-BE49-F238E27FC236}">
                <a16:creationId xmlns:a16="http://schemas.microsoft.com/office/drawing/2014/main" id="{6AE6B098-26D7-7A0D-6DF0-CC503D57399F}"/>
              </a:ext>
            </a:extLst>
          </p:cNvPr>
          <p:cNvSpPr txBox="1"/>
          <p:nvPr/>
        </p:nvSpPr>
        <p:spPr>
          <a:xfrm>
            <a:off x="3871913" y="1471612"/>
            <a:ext cx="4457700" cy="369332"/>
          </a:xfrm>
          <a:prstGeom prst="rect">
            <a:avLst/>
          </a:prstGeom>
          <a:noFill/>
        </p:spPr>
        <p:txBody>
          <a:bodyPr wrap="square" rtlCol="0">
            <a:spAutoFit/>
          </a:bodyPr>
          <a:lstStyle/>
          <a:p>
            <a:pPr algn="ctr"/>
            <a:r>
              <a:rPr lang="en-JP" dirty="0">
                <a:latin typeface="+mj-lt"/>
              </a:rPr>
              <a:t>問題用紙を配ったら</a:t>
            </a:r>
          </a:p>
        </p:txBody>
      </p:sp>
    </p:spTree>
    <p:extLst>
      <p:ext uri="{BB962C8B-B14F-4D97-AF65-F5344CB8AC3E}">
        <p14:creationId xmlns:p14="http://schemas.microsoft.com/office/powerpoint/2010/main" val="173610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7B7"/>
        </a:solidFill>
        <a:effectLst/>
      </p:bgPr>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00C35E62-589D-0D44-863F-1B59695D5162}"/>
              </a:ext>
            </a:extLst>
          </p:cNvPr>
          <p:cNvSpPr>
            <a:spLocks noGrp="1"/>
          </p:cNvSpPr>
          <p:nvPr>
            <p:ph type="body" orient="vert" idx="4294967295"/>
          </p:nvPr>
        </p:nvSpPr>
        <p:spPr>
          <a:xfrm>
            <a:off x="1534186" y="2553731"/>
            <a:ext cx="9713918" cy="3630613"/>
          </a:xfrm>
        </p:spPr>
        <p:txBody>
          <a:bodyPr/>
          <a:lstStyle/>
          <a:p>
            <a:r>
              <a:rPr lang="en-JP" dirty="0">
                <a:latin typeface="+mn-ea"/>
              </a:rPr>
              <a:t>机間巡回で Forms 以外の画面になっている生徒がいないかチェック</a:t>
            </a:r>
            <a:endParaRPr lang="en-US" altLang="ja-JP" dirty="0">
              <a:latin typeface="+mn-ea"/>
            </a:endParaRPr>
          </a:p>
          <a:p>
            <a:pPr marL="0" indent="0">
              <a:buNone/>
            </a:pPr>
            <a:r>
              <a:rPr lang="ja-JP" altLang="en-US" dirty="0">
                <a:latin typeface="+mn-ea"/>
              </a:rPr>
              <a:t>　　→提出後、間違えた箇所をチェックしたら</a:t>
            </a:r>
            <a:r>
              <a:rPr lang="ja-JP" altLang="en-JP" dirty="0">
                <a:latin typeface="+mn-ea"/>
              </a:rPr>
              <a:t>電源</a:t>
            </a:r>
            <a:r>
              <a:rPr lang="en-US" altLang="ja-JP" dirty="0">
                <a:latin typeface="+mn-ea"/>
              </a:rPr>
              <a:t>OFF</a:t>
            </a:r>
            <a:r>
              <a:rPr lang="ja-JP" altLang="en-US" dirty="0">
                <a:latin typeface="+mn-ea"/>
              </a:rPr>
              <a:t>するよう指示</a:t>
            </a:r>
            <a:endParaRPr lang="en-US" altLang="ja-JP" dirty="0">
              <a:latin typeface="+mn-ea"/>
            </a:endParaRPr>
          </a:p>
          <a:p>
            <a:pPr marL="0" indent="0">
              <a:buNone/>
            </a:pPr>
            <a:r>
              <a:rPr lang="ja-JP" altLang="en-US" dirty="0">
                <a:latin typeface="+mn-ea"/>
              </a:rPr>
              <a:t>　　→静かに復習させる</a:t>
            </a:r>
            <a:endParaRPr lang="en-JP" dirty="0">
              <a:latin typeface="+mn-ea"/>
            </a:endParaRPr>
          </a:p>
          <a:p>
            <a:r>
              <a:rPr lang="en-JP" dirty="0">
                <a:latin typeface="+mn-ea"/>
              </a:rPr>
              <a:t>制限時間が近づいたら Forms の提出状況を確認</a:t>
            </a:r>
          </a:p>
          <a:p>
            <a:endParaRPr lang="en-JP" dirty="0">
              <a:latin typeface="+mn-ea"/>
            </a:endParaRPr>
          </a:p>
        </p:txBody>
      </p:sp>
      <p:pic>
        <p:nvPicPr>
          <p:cNvPr id="5" name="Picture 4">
            <a:extLst>
              <a:ext uri="{FF2B5EF4-FFF2-40B4-BE49-F238E27FC236}">
                <a16:creationId xmlns:a16="http://schemas.microsoft.com/office/drawing/2014/main" id="{39FE2A6C-D4EB-175B-AFE7-8791FA8AB697}"/>
              </a:ext>
            </a:extLst>
          </p:cNvPr>
          <p:cNvPicPr>
            <a:picLocks noChangeAspect="1"/>
          </p:cNvPicPr>
          <p:nvPr/>
        </p:nvPicPr>
        <p:blipFill>
          <a:blip r:embed="rId2"/>
          <a:stretch>
            <a:fillRect/>
          </a:stretch>
        </p:blipFill>
        <p:spPr>
          <a:xfrm>
            <a:off x="6331544" y="4537001"/>
            <a:ext cx="4996658" cy="2031116"/>
          </a:xfrm>
          <a:prstGeom prst="rect">
            <a:avLst/>
          </a:prstGeom>
          <a:effectLst>
            <a:outerShdw blurRad="50800" dist="38100" dir="10800000" algn="r" rotWithShape="0">
              <a:prstClr val="black">
                <a:alpha val="40000"/>
              </a:prstClr>
            </a:outerShdw>
          </a:effectLst>
        </p:spPr>
      </p:pic>
      <p:pic>
        <p:nvPicPr>
          <p:cNvPr id="8" name="Picture 7">
            <a:extLst>
              <a:ext uri="{FF2B5EF4-FFF2-40B4-BE49-F238E27FC236}">
                <a16:creationId xmlns:a16="http://schemas.microsoft.com/office/drawing/2014/main" id="{99D8504E-40E8-6F0C-BE59-5B019E95CF18}"/>
              </a:ext>
            </a:extLst>
          </p:cNvPr>
          <p:cNvPicPr>
            <a:picLocks noChangeAspect="1"/>
          </p:cNvPicPr>
          <p:nvPr/>
        </p:nvPicPr>
        <p:blipFill rotWithShape="1">
          <a:blip r:embed="rId3"/>
          <a:srcRect b="26006"/>
          <a:stretch/>
        </p:blipFill>
        <p:spPr>
          <a:xfrm>
            <a:off x="1072484" y="5037749"/>
            <a:ext cx="3501196" cy="1396700"/>
          </a:xfrm>
          <a:prstGeom prst="rect">
            <a:avLst/>
          </a:prstGeom>
          <a:effectLst>
            <a:outerShdw blurRad="50800" dist="38100" dir="10800000" algn="r" rotWithShape="0">
              <a:prstClr val="black">
                <a:alpha val="40000"/>
              </a:prstClr>
            </a:outerShdw>
          </a:effectLst>
        </p:spPr>
      </p:pic>
      <p:sp>
        <p:nvSpPr>
          <p:cNvPr id="9" name="Donut 8">
            <a:extLst>
              <a:ext uri="{FF2B5EF4-FFF2-40B4-BE49-F238E27FC236}">
                <a16:creationId xmlns:a16="http://schemas.microsoft.com/office/drawing/2014/main" id="{5CB68EDA-2466-F5DF-EE05-EDFFB8134F9F}"/>
              </a:ext>
            </a:extLst>
          </p:cNvPr>
          <p:cNvSpPr/>
          <p:nvPr/>
        </p:nvSpPr>
        <p:spPr>
          <a:xfrm>
            <a:off x="3292050" y="4847837"/>
            <a:ext cx="1408284" cy="705391"/>
          </a:xfrm>
          <a:prstGeom prst="donut">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11" name="Striped Right Arrow 10">
            <a:extLst>
              <a:ext uri="{FF2B5EF4-FFF2-40B4-BE49-F238E27FC236}">
                <a16:creationId xmlns:a16="http://schemas.microsoft.com/office/drawing/2014/main" id="{BE362993-5A3B-F2C9-325C-F632CE8EFA2A}"/>
              </a:ext>
            </a:extLst>
          </p:cNvPr>
          <p:cNvSpPr/>
          <p:nvPr/>
        </p:nvSpPr>
        <p:spPr>
          <a:xfrm>
            <a:off x="5372587" y="5538746"/>
            <a:ext cx="535915" cy="3557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4" name="TextBox 3">
            <a:extLst>
              <a:ext uri="{FF2B5EF4-FFF2-40B4-BE49-F238E27FC236}">
                <a16:creationId xmlns:a16="http://schemas.microsoft.com/office/drawing/2014/main" id="{8437E382-0743-0B1D-F74A-163544D55C41}"/>
              </a:ext>
            </a:extLst>
          </p:cNvPr>
          <p:cNvSpPr txBox="1"/>
          <p:nvPr/>
        </p:nvSpPr>
        <p:spPr>
          <a:xfrm>
            <a:off x="4217746" y="1869943"/>
            <a:ext cx="3981374" cy="461665"/>
          </a:xfrm>
          <a:prstGeom prst="rect">
            <a:avLst/>
          </a:prstGeom>
          <a:noFill/>
        </p:spPr>
        <p:txBody>
          <a:bodyPr wrap="square" rtlCol="0">
            <a:spAutoFit/>
          </a:bodyPr>
          <a:lstStyle/>
          <a:p>
            <a:pPr algn="ctr"/>
            <a:r>
              <a:rPr lang="en-JP" sz="2400" dirty="0">
                <a:solidFill>
                  <a:srgbClr val="FF0000"/>
                </a:solidFill>
                <a:latin typeface="+mj-lt"/>
              </a:rPr>
              <a:t>不正防止にもつながります</a:t>
            </a:r>
          </a:p>
        </p:txBody>
      </p:sp>
      <p:sp>
        <p:nvSpPr>
          <p:cNvPr id="7" name="Title 1">
            <a:extLst>
              <a:ext uri="{FF2B5EF4-FFF2-40B4-BE49-F238E27FC236}">
                <a16:creationId xmlns:a16="http://schemas.microsoft.com/office/drawing/2014/main" id="{BB7996F8-B1EB-DB67-D273-A38464BCB10A}"/>
              </a:ext>
            </a:extLst>
          </p:cNvPr>
          <p:cNvSpPr txBox="1">
            <a:spLocks/>
          </p:cNvSpPr>
          <p:nvPr/>
        </p:nvSpPr>
        <p:spPr>
          <a:xfrm>
            <a:off x="2655473" y="740779"/>
            <a:ext cx="6774376" cy="93925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JP" dirty="0">
                <a:solidFill>
                  <a:schemeClr val="bg1"/>
                </a:solidFill>
                <a:latin typeface="+mj-lt"/>
              </a:rPr>
              <a:t>テスト中にすること</a:t>
            </a:r>
          </a:p>
        </p:txBody>
      </p:sp>
      <p:sp>
        <p:nvSpPr>
          <p:cNvPr id="10" name="Donut 9">
            <a:extLst>
              <a:ext uri="{FF2B5EF4-FFF2-40B4-BE49-F238E27FC236}">
                <a16:creationId xmlns:a16="http://schemas.microsoft.com/office/drawing/2014/main" id="{DAC86398-7723-84B4-2363-5B5D4BA1F25E}"/>
              </a:ext>
            </a:extLst>
          </p:cNvPr>
          <p:cNvSpPr/>
          <p:nvPr/>
        </p:nvSpPr>
        <p:spPr>
          <a:xfrm>
            <a:off x="6647095" y="5318144"/>
            <a:ext cx="1408284" cy="705391"/>
          </a:xfrm>
          <a:prstGeom prst="donut">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Tree>
    <p:extLst>
      <p:ext uri="{BB962C8B-B14F-4D97-AF65-F5344CB8AC3E}">
        <p14:creationId xmlns:p14="http://schemas.microsoft.com/office/powerpoint/2010/main" val="207938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7B7"/>
        </a:solidFill>
        <a:effectLst/>
      </p:bgPr>
    </p:bg>
    <p:spTree>
      <p:nvGrpSpPr>
        <p:cNvPr id="1" name=""/>
        <p:cNvGrpSpPr/>
        <p:nvPr/>
      </p:nvGrpSpPr>
      <p:grpSpPr>
        <a:xfrm>
          <a:off x="0" y="0"/>
          <a:ext cx="0" cy="0"/>
          <a:chOff x="0" y="0"/>
          <a:chExt cx="0" cy="0"/>
        </a:xfrm>
      </p:grpSpPr>
      <p:sp>
        <p:nvSpPr>
          <p:cNvPr id="5" name="Vertical Text Placeholder 2">
            <a:extLst>
              <a:ext uri="{FF2B5EF4-FFF2-40B4-BE49-F238E27FC236}">
                <a16:creationId xmlns:a16="http://schemas.microsoft.com/office/drawing/2014/main" id="{0F9DCBA6-A3A7-9F92-BA6A-D8F9009DDC4C}"/>
              </a:ext>
            </a:extLst>
          </p:cNvPr>
          <p:cNvSpPr txBox="1">
            <a:spLocks/>
          </p:cNvSpPr>
          <p:nvPr/>
        </p:nvSpPr>
        <p:spPr>
          <a:xfrm>
            <a:off x="2991859" y="2395114"/>
            <a:ext cx="6437990" cy="143767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JP" sz="2800" dirty="0">
                <a:latin typeface="+mj-lt"/>
              </a:rPr>
              <a:t>人数を確認（紙で提出分も把握！）</a:t>
            </a:r>
          </a:p>
          <a:p>
            <a:r>
              <a:rPr lang="en-JP" sz="2800" dirty="0">
                <a:latin typeface="+mj-lt"/>
              </a:rPr>
              <a:t>結果を</a:t>
            </a:r>
            <a:r>
              <a:rPr lang="en-US" sz="2800" dirty="0">
                <a:latin typeface="+mj-lt"/>
              </a:rPr>
              <a:t> </a:t>
            </a:r>
            <a:r>
              <a:rPr lang="en-JP" sz="2800" dirty="0">
                <a:latin typeface="+mj-lt"/>
              </a:rPr>
              <a:t>Excel</a:t>
            </a:r>
            <a:r>
              <a:rPr lang="en-US" sz="2800" dirty="0">
                <a:latin typeface="+mj-lt"/>
              </a:rPr>
              <a:t> </a:t>
            </a:r>
            <a:r>
              <a:rPr lang="en-JP" sz="2800" dirty="0">
                <a:latin typeface="+mj-lt"/>
              </a:rPr>
              <a:t>で出力しておく</a:t>
            </a:r>
          </a:p>
        </p:txBody>
      </p:sp>
      <p:pic>
        <p:nvPicPr>
          <p:cNvPr id="7" name="Picture 6">
            <a:extLst>
              <a:ext uri="{FF2B5EF4-FFF2-40B4-BE49-F238E27FC236}">
                <a16:creationId xmlns:a16="http://schemas.microsoft.com/office/drawing/2014/main" id="{6EA06604-7E3D-37F0-33E6-006121FF2E7C}"/>
              </a:ext>
            </a:extLst>
          </p:cNvPr>
          <p:cNvPicPr>
            <a:picLocks noChangeAspect="1"/>
          </p:cNvPicPr>
          <p:nvPr/>
        </p:nvPicPr>
        <p:blipFill>
          <a:blip r:embed="rId2"/>
          <a:stretch>
            <a:fillRect/>
          </a:stretch>
        </p:blipFill>
        <p:spPr>
          <a:xfrm>
            <a:off x="3428743" y="4096706"/>
            <a:ext cx="5262821" cy="2139310"/>
          </a:xfrm>
          <a:prstGeom prst="rect">
            <a:avLst/>
          </a:prstGeom>
        </p:spPr>
      </p:pic>
      <p:sp>
        <p:nvSpPr>
          <p:cNvPr id="8" name="Donut 7">
            <a:extLst>
              <a:ext uri="{FF2B5EF4-FFF2-40B4-BE49-F238E27FC236}">
                <a16:creationId xmlns:a16="http://schemas.microsoft.com/office/drawing/2014/main" id="{B1EA8D13-9478-8059-2B8C-46EDD9852F09}"/>
              </a:ext>
            </a:extLst>
          </p:cNvPr>
          <p:cNvSpPr/>
          <p:nvPr/>
        </p:nvSpPr>
        <p:spPr>
          <a:xfrm>
            <a:off x="7303294" y="5530625"/>
            <a:ext cx="1051560" cy="705391"/>
          </a:xfrm>
          <a:prstGeom prst="donut">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4" name="Title 1">
            <a:extLst>
              <a:ext uri="{FF2B5EF4-FFF2-40B4-BE49-F238E27FC236}">
                <a16:creationId xmlns:a16="http://schemas.microsoft.com/office/drawing/2014/main" id="{5A312ABD-FA8E-19DE-2D8A-141373103825}"/>
              </a:ext>
            </a:extLst>
          </p:cNvPr>
          <p:cNvSpPr txBox="1">
            <a:spLocks/>
          </p:cNvSpPr>
          <p:nvPr/>
        </p:nvSpPr>
        <p:spPr>
          <a:xfrm>
            <a:off x="2655473" y="740779"/>
            <a:ext cx="6774376" cy="93925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JP" dirty="0">
                <a:solidFill>
                  <a:schemeClr val="bg1"/>
                </a:solidFill>
                <a:latin typeface="+mj-lt"/>
              </a:rPr>
              <a:t>テスト終了直後に</a:t>
            </a:r>
          </a:p>
        </p:txBody>
      </p:sp>
      <p:sp>
        <p:nvSpPr>
          <p:cNvPr id="11" name="Oval Callout 10">
            <a:extLst>
              <a:ext uri="{FF2B5EF4-FFF2-40B4-BE49-F238E27FC236}">
                <a16:creationId xmlns:a16="http://schemas.microsoft.com/office/drawing/2014/main" id="{02F8AF7D-C5F9-D228-1D22-098724963DB9}"/>
              </a:ext>
            </a:extLst>
          </p:cNvPr>
          <p:cNvSpPr/>
          <p:nvPr/>
        </p:nvSpPr>
        <p:spPr>
          <a:xfrm>
            <a:off x="8930641" y="3063240"/>
            <a:ext cx="3139440" cy="1545738"/>
          </a:xfrm>
          <a:prstGeom prst="wedgeEllipseCallout">
            <a:avLst>
              <a:gd name="adj1" fmla="val -76633"/>
              <a:gd name="adj2" fmla="val 108718"/>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1600" dirty="0">
                <a:ln w="0"/>
                <a:solidFill>
                  <a:schemeClr val="tx1"/>
                </a:solidFill>
                <a:effectLst>
                  <a:outerShdw blurRad="38100" dist="19050" dir="2700000" algn="tl" rotWithShape="0">
                    <a:schemeClr val="dk1">
                      <a:alpha val="40000"/>
                    </a:schemeClr>
                  </a:outerShdw>
                </a:effectLst>
              </a:rPr>
              <a:t>これをクリックすると勝手にダウンロードされる！</a:t>
            </a:r>
            <a:endParaRPr lang="en-JP" sz="1600" dirty="0"/>
          </a:p>
        </p:txBody>
      </p:sp>
    </p:spTree>
    <p:extLst>
      <p:ext uri="{BB962C8B-B14F-4D97-AF65-F5344CB8AC3E}">
        <p14:creationId xmlns:p14="http://schemas.microsoft.com/office/powerpoint/2010/main" val="358095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0A184A-F891-674A-6074-59E2516EF3B9}"/>
              </a:ext>
            </a:extLst>
          </p:cNvPr>
          <p:cNvSpPr txBox="1"/>
          <p:nvPr/>
        </p:nvSpPr>
        <p:spPr>
          <a:xfrm>
            <a:off x="1695450" y="2767280"/>
            <a:ext cx="8801100" cy="1323439"/>
          </a:xfrm>
          <a:prstGeom prst="rect">
            <a:avLst/>
          </a:prstGeom>
          <a:noFill/>
        </p:spPr>
        <p:txBody>
          <a:bodyPr wrap="square" rtlCol="0">
            <a:spAutoFit/>
          </a:bodyPr>
          <a:lstStyle/>
          <a:p>
            <a:pPr algn="ctr"/>
            <a:r>
              <a:rPr lang="en-JP" sz="4000" dirty="0">
                <a:latin typeface="+mj-lt"/>
              </a:rPr>
              <a:t>ここから先は</a:t>
            </a:r>
          </a:p>
          <a:p>
            <a:pPr algn="ctr"/>
            <a:r>
              <a:rPr lang="en-JP" sz="4000" dirty="0">
                <a:latin typeface="+mj-lt"/>
              </a:rPr>
              <a:t>授業終了後にやることです💻</a:t>
            </a:r>
          </a:p>
        </p:txBody>
      </p:sp>
    </p:spTree>
    <p:extLst>
      <p:ext uri="{BB962C8B-B14F-4D97-AF65-F5344CB8AC3E}">
        <p14:creationId xmlns:p14="http://schemas.microsoft.com/office/powerpoint/2010/main" val="362669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7B7"/>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99DF6-532C-612D-944A-3AFCBE6A9481}"/>
              </a:ext>
            </a:extLst>
          </p:cNvPr>
          <p:cNvSpPr>
            <a:spLocks noGrp="1"/>
          </p:cNvSpPr>
          <p:nvPr>
            <p:ph idx="4294967295"/>
          </p:nvPr>
        </p:nvSpPr>
        <p:spPr>
          <a:xfrm>
            <a:off x="1280161" y="3032761"/>
            <a:ext cx="10378439" cy="2621279"/>
          </a:xfrm>
        </p:spPr>
        <p:txBody>
          <a:bodyPr>
            <a:normAutofit/>
          </a:bodyPr>
          <a:lstStyle/>
          <a:p>
            <a:r>
              <a:rPr lang="en-JP" sz="2800" dirty="0">
                <a:latin typeface="+mj-lt"/>
              </a:rPr>
              <a:t>ダウンロードされた</a:t>
            </a:r>
            <a:r>
              <a:rPr lang="en-US" sz="2800" dirty="0">
                <a:latin typeface="+mj-lt"/>
              </a:rPr>
              <a:t> </a:t>
            </a:r>
            <a:r>
              <a:rPr lang="en-JP" sz="2800" dirty="0">
                <a:latin typeface="+mj-lt"/>
              </a:rPr>
              <a:t>Excel</a:t>
            </a:r>
            <a:r>
              <a:rPr lang="en-US" sz="2800" dirty="0">
                <a:latin typeface="+mj-lt"/>
              </a:rPr>
              <a:t> </a:t>
            </a:r>
            <a:r>
              <a:rPr lang="en-JP" sz="2800" dirty="0">
                <a:latin typeface="+mj-lt"/>
              </a:rPr>
              <a:t>ファイルを加工し番号順に並べる</a:t>
            </a:r>
          </a:p>
          <a:p>
            <a:r>
              <a:rPr lang="en-JP" sz="2800" dirty="0">
                <a:latin typeface="+mj-lt"/>
              </a:rPr>
              <a:t>紙で提出した生徒の成績は入力</a:t>
            </a:r>
          </a:p>
          <a:p>
            <a:pPr marL="0" indent="0">
              <a:buNone/>
            </a:pPr>
            <a:endParaRPr lang="en-JP" sz="2800" dirty="0">
              <a:latin typeface="+mj-lt"/>
            </a:endParaRPr>
          </a:p>
        </p:txBody>
      </p:sp>
      <p:sp>
        <p:nvSpPr>
          <p:cNvPr id="6" name="Title 1">
            <a:extLst>
              <a:ext uri="{FF2B5EF4-FFF2-40B4-BE49-F238E27FC236}">
                <a16:creationId xmlns:a16="http://schemas.microsoft.com/office/drawing/2014/main" id="{E678ADEF-4C9E-A5D3-9170-FE404DD944D2}"/>
              </a:ext>
            </a:extLst>
          </p:cNvPr>
          <p:cNvSpPr txBox="1">
            <a:spLocks/>
          </p:cNvSpPr>
          <p:nvPr/>
        </p:nvSpPr>
        <p:spPr>
          <a:xfrm>
            <a:off x="2274473" y="734334"/>
            <a:ext cx="6774376" cy="93925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JP" dirty="0">
                <a:solidFill>
                  <a:schemeClr val="bg1"/>
                </a:solidFill>
                <a:latin typeface="+mj-lt"/>
              </a:rPr>
              <a:t>成績処理</a:t>
            </a:r>
          </a:p>
        </p:txBody>
      </p:sp>
    </p:spTree>
    <p:extLst>
      <p:ext uri="{BB962C8B-B14F-4D97-AF65-F5344CB8AC3E}">
        <p14:creationId xmlns:p14="http://schemas.microsoft.com/office/powerpoint/2010/main" val="135511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9D57-07A9-8297-958B-D1A8CB6A5E5E}"/>
              </a:ext>
            </a:extLst>
          </p:cNvPr>
          <p:cNvSpPr>
            <a:spLocks noGrp="1"/>
          </p:cNvSpPr>
          <p:nvPr>
            <p:ph type="title"/>
          </p:nvPr>
        </p:nvSpPr>
        <p:spPr>
          <a:xfrm>
            <a:off x="791680" y="2361077"/>
            <a:ext cx="3861789" cy="2456442"/>
          </a:xfrm>
        </p:spPr>
        <p:txBody>
          <a:bodyPr>
            <a:normAutofit/>
          </a:bodyPr>
          <a:lstStyle/>
          <a:p>
            <a:r>
              <a:rPr lang="en-JP" sz="3600" dirty="0"/>
              <a:t>次の小テストを作るときは？</a:t>
            </a:r>
          </a:p>
        </p:txBody>
      </p:sp>
      <p:sp>
        <p:nvSpPr>
          <p:cNvPr id="3" name="Content Placeholder 2">
            <a:extLst>
              <a:ext uri="{FF2B5EF4-FFF2-40B4-BE49-F238E27FC236}">
                <a16:creationId xmlns:a16="http://schemas.microsoft.com/office/drawing/2014/main" id="{061FE24F-097F-8220-AF6D-0B9E35898CB7}"/>
              </a:ext>
            </a:extLst>
          </p:cNvPr>
          <p:cNvSpPr>
            <a:spLocks noGrp="1"/>
          </p:cNvSpPr>
          <p:nvPr>
            <p:ph idx="1"/>
          </p:nvPr>
        </p:nvSpPr>
        <p:spPr/>
        <p:txBody>
          <a:bodyPr>
            <a:normAutofit/>
          </a:bodyPr>
          <a:lstStyle/>
          <a:p>
            <a:r>
              <a:rPr lang="en-JP" sz="3600" dirty="0">
                <a:latin typeface="+mj-lt"/>
              </a:rPr>
              <a:t>同じ様式で問題を作成、プリントアウトします</a:t>
            </a:r>
          </a:p>
          <a:p>
            <a:r>
              <a:rPr lang="en-JP" sz="3600" dirty="0">
                <a:latin typeface="+mj-lt"/>
              </a:rPr>
              <a:t> Forms をコピーし、タイトルと答えを改めればすぐに解答リンクを準備できます</a:t>
            </a:r>
          </a:p>
        </p:txBody>
      </p:sp>
      <p:sp>
        <p:nvSpPr>
          <p:cNvPr id="4" name="TextBox 3">
            <a:extLst>
              <a:ext uri="{FF2B5EF4-FFF2-40B4-BE49-F238E27FC236}">
                <a16:creationId xmlns:a16="http://schemas.microsoft.com/office/drawing/2014/main" id="{0850D696-B588-EC39-5847-8D767EF18325}"/>
              </a:ext>
            </a:extLst>
          </p:cNvPr>
          <p:cNvSpPr txBox="1"/>
          <p:nvPr/>
        </p:nvSpPr>
        <p:spPr>
          <a:xfrm>
            <a:off x="1484788" y="1761893"/>
            <a:ext cx="2475571" cy="369332"/>
          </a:xfrm>
          <a:prstGeom prst="rect">
            <a:avLst/>
          </a:prstGeom>
          <a:noFill/>
        </p:spPr>
        <p:txBody>
          <a:bodyPr wrap="square" rtlCol="0">
            <a:spAutoFit/>
          </a:bodyPr>
          <a:lstStyle/>
          <a:p>
            <a:r>
              <a:rPr lang="en-JP" dirty="0">
                <a:latin typeface="+mj-lt"/>
              </a:rPr>
              <a:t>もう一ついいこと！</a:t>
            </a:r>
          </a:p>
        </p:txBody>
      </p:sp>
    </p:spTree>
    <p:extLst>
      <p:ext uri="{BB962C8B-B14F-4D97-AF65-F5344CB8AC3E}">
        <p14:creationId xmlns:p14="http://schemas.microsoft.com/office/powerpoint/2010/main" val="62683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AFC267-0BAE-434D-28FD-9EBEE7F534AB}"/>
              </a:ext>
            </a:extLst>
          </p:cNvPr>
          <p:cNvSpPr txBox="1"/>
          <p:nvPr/>
        </p:nvSpPr>
        <p:spPr>
          <a:xfrm>
            <a:off x="1457325" y="2243139"/>
            <a:ext cx="8801100" cy="3170099"/>
          </a:xfrm>
          <a:prstGeom prst="rect">
            <a:avLst/>
          </a:prstGeom>
          <a:noFill/>
        </p:spPr>
        <p:txBody>
          <a:bodyPr wrap="square" rtlCol="0">
            <a:spAutoFit/>
          </a:bodyPr>
          <a:lstStyle/>
          <a:p>
            <a:pPr algn="ctr"/>
            <a:r>
              <a:rPr lang="en-JP" sz="4000" dirty="0">
                <a:latin typeface="+mj-lt"/>
              </a:rPr>
              <a:t>以上です！</a:t>
            </a:r>
          </a:p>
          <a:p>
            <a:pPr algn="ctr"/>
            <a:r>
              <a:rPr lang="en-JP" sz="4000" dirty="0">
                <a:latin typeface="+mj-lt"/>
              </a:rPr>
              <a:t>お疲れ様でした🍵</a:t>
            </a:r>
          </a:p>
          <a:p>
            <a:pPr algn="ctr"/>
            <a:endParaRPr lang="en-JP" sz="4000" dirty="0">
              <a:latin typeface="+mj-lt"/>
            </a:endParaRPr>
          </a:p>
          <a:p>
            <a:pPr algn="ctr"/>
            <a:endParaRPr lang="en-JP" sz="4000" dirty="0">
              <a:latin typeface="+mj-lt"/>
            </a:endParaRPr>
          </a:p>
          <a:p>
            <a:pPr algn="ctr"/>
            <a:r>
              <a:rPr lang="en-JP" sz="4000" dirty="0">
                <a:latin typeface="+mj-lt"/>
              </a:rPr>
              <a:t>THE END</a:t>
            </a:r>
          </a:p>
        </p:txBody>
      </p:sp>
    </p:spTree>
    <p:extLst>
      <p:ext uri="{BB962C8B-B14F-4D97-AF65-F5344CB8AC3E}">
        <p14:creationId xmlns:p14="http://schemas.microsoft.com/office/powerpoint/2010/main" val="247411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E385E1-4531-E9A3-2DA7-E07D4B59C7E2}"/>
              </a:ext>
            </a:extLst>
          </p:cNvPr>
          <p:cNvSpPr txBox="1"/>
          <p:nvPr/>
        </p:nvSpPr>
        <p:spPr>
          <a:xfrm>
            <a:off x="1793738" y="2905780"/>
            <a:ext cx="8604523" cy="1046440"/>
          </a:xfrm>
          <a:prstGeom prst="rect">
            <a:avLst/>
          </a:prstGeom>
          <a:noFill/>
        </p:spPr>
        <p:txBody>
          <a:bodyPr wrap="square" rtlCol="0">
            <a:spAutoFit/>
          </a:bodyPr>
          <a:lstStyle/>
          <a:p>
            <a:pPr algn="ctr"/>
            <a:r>
              <a:rPr lang="en-JP" sz="4400" dirty="0">
                <a:latin typeface="+mj-lt"/>
              </a:rPr>
              <a:t>こんないいことがあるんです✨</a:t>
            </a:r>
          </a:p>
          <a:p>
            <a:endParaRPr lang="en-JP" dirty="0"/>
          </a:p>
        </p:txBody>
      </p:sp>
    </p:spTree>
    <p:extLst>
      <p:ext uri="{BB962C8B-B14F-4D97-AF65-F5344CB8AC3E}">
        <p14:creationId xmlns:p14="http://schemas.microsoft.com/office/powerpoint/2010/main" val="377766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F3F2-D2F0-F211-4770-7C2CC5277B69}"/>
              </a:ext>
            </a:extLst>
          </p:cNvPr>
          <p:cNvSpPr>
            <a:spLocks noGrp="1"/>
          </p:cNvSpPr>
          <p:nvPr>
            <p:ph type="title"/>
          </p:nvPr>
        </p:nvSpPr>
        <p:spPr>
          <a:xfrm>
            <a:off x="878121" y="3012077"/>
            <a:ext cx="3498979" cy="1707068"/>
          </a:xfrm>
        </p:spPr>
        <p:txBody>
          <a:bodyPr>
            <a:normAutofit fontScale="90000"/>
          </a:bodyPr>
          <a:lstStyle/>
          <a:p>
            <a:r>
              <a:rPr lang="en-JP" sz="4400" dirty="0"/>
              <a:t>教師</a:t>
            </a:r>
            <a:r>
              <a:rPr lang="en-JP" sz="2800" dirty="0"/>
              <a:t>にとっては</a:t>
            </a:r>
            <a:br>
              <a:rPr lang="en-JP" sz="2800" dirty="0"/>
            </a:br>
            <a:br>
              <a:rPr lang="en-JP" sz="2800" dirty="0"/>
            </a:br>
            <a:r>
              <a:rPr lang="en-JP" sz="2800" dirty="0"/>
              <a:t>何が手間なし？</a:t>
            </a:r>
            <a:br>
              <a:rPr lang="en-JP" sz="2800" dirty="0"/>
            </a:br>
            <a:br>
              <a:rPr lang="en-JP" sz="2800" dirty="0"/>
            </a:br>
            <a:endParaRPr lang="en-JP" sz="2800" dirty="0"/>
          </a:p>
        </p:txBody>
      </p:sp>
      <p:sp>
        <p:nvSpPr>
          <p:cNvPr id="3" name="Content Placeholder 2">
            <a:extLst>
              <a:ext uri="{FF2B5EF4-FFF2-40B4-BE49-F238E27FC236}">
                <a16:creationId xmlns:a16="http://schemas.microsoft.com/office/drawing/2014/main" id="{DF511E04-2D4C-9B2B-2710-8A633962E3E6}"/>
              </a:ext>
            </a:extLst>
          </p:cNvPr>
          <p:cNvSpPr>
            <a:spLocks noGrp="1"/>
          </p:cNvSpPr>
          <p:nvPr>
            <p:ph idx="1"/>
          </p:nvPr>
        </p:nvSpPr>
        <p:spPr/>
        <p:txBody>
          <a:bodyPr>
            <a:normAutofit/>
          </a:bodyPr>
          <a:lstStyle/>
          <a:p>
            <a:pPr>
              <a:buFont typeface="Arial" panose="020B0604020202020204" pitchFamily="34" charset="0"/>
              <a:buChar char="•"/>
            </a:pPr>
            <a:r>
              <a:rPr lang="en-JP" sz="2400" dirty="0">
                <a:latin typeface="+mj-lt"/>
              </a:rPr>
              <a:t>問題を入力しません</a:t>
            </a:r>
          </a:p>
          <a:p>
            <a:pPr>
              <a:buFont typeface="Arial" panose="020B0604020202020204" pitchFamily="34" charset="0"/>
              <a:buChar char="•"/>
            </a:pPr>
            <a:r>
              <a:rPr lang="en-JP" sz="2400" dirty="0">
                <a:latin typeface="+mj-lt"/>
              </a:rPr>
              <a:t>解答用 Forms はコピーすることで次も使えます</a:t>
            </a:r>
          </a:p>
          <a:p>
            <a:pPr>
              <a:buFont typeface="Arial" panose="020B0604020202020204" pitchFamily="34" charset="0"/>
              <a:buChar char="•"/>
            </a:pPr>
            <a:r>
              <a:rPr lang="en-JP" sz="2400" dirty="0">
                <a:latin typeface="+mj-lt"/>
              </a:rPr>
              <a:t>成績がエクセルにまとまって出てきます</a:t>
            </a:r>
          </a:p>
          <a:p>
            <a:pPr>
              <a:buFont typeface="Arial" panose="020B0604020202020204" pitchFamily="34" charset="0"/>
              <a:buChar char="•"/>
            </a:pPr>
            <a:r>
              <a:rPr lang="en-JP" sz="2400" dirty="0">
                <a:latin typeface="+mj-lt"/>
              </a:rPr>
              <a:t>問題用紙を配るのみ、解答を集めません</a:t>
            </a:r>
          </a:p>
          <a:p>
            <a:pPr>
              <a:buFont typeface="Arial" panose="020B0604020202020204" pitchFamily="34" charset="0"/>
              <a:buChar char="•"/>
            </a:pPr>
            <a:r>
              <a:rPr lang="en-JP" sz="2400" dirty="0">
                <a:latin typeface="+mj-lt"/>
              </a:rPr>
              <a:t>携帯やタブレットを持っていない生徒がいても対応可能</a:t>
            </a:r>
          </a:p>
          <a:p>
            <a:pPr marL="0" indent="0">
              <a:buNone/>
            </a:pPr>
            <a:endParaRPr lang="en-JP" sz="2400" dirty="0">
              <a:latin typeface="+mj-lt"/>
            </a:endParaRPr>
          </a:p>
        </p:txBody>
      </p:sp>
      <p:sp>
        <p:nvSpPr>
          <p:cNvPr id="4" name="TextBox 3">
            <a:extLst>
              <a:ext uri="{FF2B5EF4-FFF2-40B4-BE49-F238E27FC236}">
                <a16:creationId xmlns:a16="http://schemas.microsoft.com/office/drawing/2014/main" id="{415B0CF5-09A7-D19A-2C3E-71120522BAE5}"/>
              </a:ext>
            </a:extLst>
          </p:cNvPr>
          <p:cNvSpPr txBox="1"/>
          <p:nvPr/>
        </p:nvSpPr>
        <p:spPr>
          <a:xfrm>
            <a:off x="775550" y="1783080"/>
            <a:ext cx="3704120" cy="369332"/>
          </a:xfrm>
          <a:prstGeom prst="rect">
            <a:avLst/>
          </a:prstGeom>
          <a:noFill/>
        </p:spPr>
        <p:txBody>
          <a:bodyPr wrap="square" rtlCol="0">
            <a:spAutoFit/>
          </a:bodyPr>
          <a:lstStyle/>
          <a:p>
            <a:pPr algn="ctr"/>
            <a:r>
              <a:rPr lang="en-JP" dirty="0">
                <a:latin typeface="+mj-lt"/>
              </a:rPr>
              <a:t>何がいいの？</a:t>
            </a:r>
          </a:p>
        </p:txBody>
      </p:sp>
    </p:spTree>
    <p:extLst>
      <p:ext uri="{BB962C8B-B14F-4D97-AF65-F5344CB8AC3E}">
        <p14:creationId xmlns:p14="http://schemas.microsoft.com/office/powerpoint/2010/main" val="1634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4AB5-C3DD-A3FE-43AE-D9AFC9DAD1C2}"/>
              </a:ext>
            </a:extLst>
          </p:cNvPr>
          <p:cNvSpPr>
            <a:spLocks noGrp="1"/>
          </p:cNvSpPr>
          <p:nvPr>
            <p:ph type="title"/>
          </p:nvPr>
        </p:nvSpPr>
        <p:spPr/>
        <p:txBody>
          <a:bodyPr>
            <a:normAutofit/>
          </a:bodyPr>
          <a:lstStyle/>
          <a:p>
            <a:r>
              <a:rPr lang="en-JP" dirty="0"/>
              <a:t>生徒</a:t>
            </a:r>
            <a:r>
              <a:rPr lang="en-JP" sz="2800" dirty="0"/>
              <a:t>にとっては</a:t>
            </a:r>
            <a:br>
              <a:rPr lang="en-JP" sz="3200" dirty="0"/>
            </a:br>
            <a:br>
              <a:rPr lang="en-JP" sz="3200" dirty="0"/>
            </a:br>
            <a:r>
              <a:rPr lang="en-JP" sz="3200" dirty="0"/>
              <a:t>何が手間なし？</a:t>
            </a:r>
            <a:br>
              <a:rPr lang="en-JP" sz="3200" dirty="0"/>
            </a:br>
            <a:endParaRPr lang="en-JP" sz="3200" dirty="0"/>
          </a:p>
        </p:txBody>
      </p:sp>
      <p:sp>
        <p:nvSpPr>
          <p:cNvPr id="3" name="Content Placeholder 2">
            <a:extLst>
              <a:ext uri="{FF2B5EF4-FFF2-40B4-BE49-F238E27FC236}">
                <a16:creationId xmlns:a16="http://schemas.microsoft.com/office/drawing/2014/main" id="{FE322D6C-728D-AE6A-0DB9-DA1F4C30C31D}"/>
              </a:ext>
            </a:extLst>
          </p:cNvPr>
          <p:cNvSpPr>
            <a:spLocks noGrp="1"/>
          </p:cNvSpPr>
          <p:nvPr>
            <p:ph idx="1"/>
          </p:nvPr>
        </p:nvSpPr>
        <p:spPr>
          <a:xfrm>
            <a:off x="5021496" y="1412786"/>
            <a:ext cx="6281873" cy="5248622"/>
          </a:xfrm>
        </p:spPr>
        <p:txBody>
          <a:bodyPr>
            <a:normAutofit/>
          </a:bodyPr>
          <a:lstStyle/>
          <a:p>
            <a:r>
              <a:rPr lang="en-JP" sz="2400" dirty="0">
                <a:latin typeface="+mj-lt"/>
              </a:rPr>
              <a:t>提出したらすぐに答えがわかる</a:t>
            </a:r>
          </a:p>
          <a:p>
            <a:pPr marL="0" indent="0">
              <a:buNone/>
            </a:pPr>
            <a:r>
              <a:rPr lang="en-US" altLang="ja-JP" sz="2400" dirty="0">
                <a:latin typeface="+mj-lt"/>
              </a:rPr>
              <a:t>	</a:t>
            </a:r>
            <a:r>
              <a:rPr lang="ja-JP" altLang="en-US" sz="2400">
                <a:solidFill>
                  <a:srgbClr val="0070C0"/>
                </a:solidFill>
                <a:latin typeface="+mj-lt"/>
              </a:rPr>
              <a:t>→すぐに復習することで覚える</a:t>
            </a:r>
            <a:endParaRPr lang="en-JP" sz="2400" dirty="0">
              <a:solidFill>
                <a:srgbClr val="0070C0"/>
              </a:solidFill>
              <a:latin typeface="+mj-lt"/>
            </a:endParaRPr>
          </a:p>
          <a:p>
            <a:r>
              <a:rPr lang="en-JP" sz="2400" dirty="0">
                <a:latin typeface="+mj-lt"/>
              </a:rPr>
              <a:t>うっかり携帯を忘れても大丈夫</a:t>
            </a:r>
          </a:p>
          <a:p>
            <a:pPr marL="0" indent="0">
              <a:buNone/>
            </a:pPr>
            <a:r>
              <a:rPr lang="ja-JP" altLang="en-US" sz="2400">
                <a:latin typeface="+mj-lt"/>
              </a:rPr>
              <a:t>　</a:t>
            </a:r>
            <a:r>
              <a:rPr lang="en-US" altLang="ja-JP" sz="2400" dirty="0">
                <a:latin typeface="+mj-lt"/>
              </a:rPr>
              <a:t>	</a:t>
            </a:r>
            <a:r>
              <a:rPr lang="ja-JP" altLang="en-US" sz="2400">
                <a:solidFill>
                  <a:srgbClr val="0070C0"/>
                </a:solidFill>
                <a:latin typeface="+mj-lt"/>
              </a:rPr>
              <a:t>→解いたものを紙で提出できます</a:t>
            </a:r>
            <a:endParaRPr lang="en-JP" sz="2400" dirty="0">
              <a:solidFill>
                <a:srgbClr val="0070C0"/>
              </a:solidFill>
              <a:latin typeface="+mj-lt"/>
            </a:endParaRPr>
          </a:p>
          <a:p>
            <a:r>
              <a:rPr lang="en-JP" sz="2400" dirty="0">
                <a:latin typeface="+mj-lt"/>
              </a:rPr>
              <a:t>家に帰ってからも紙で復習できる</a:t>
            </a:r>
          </a:p>
          <a:p>
            <a:pPr marL="0" indent="0">
              <a:buNone/>
            </a:pPr>
            <a:r>
              <a:rPr lang="ja-JP" altLang="en-US" sz="2400">
                <a:latin typeface="+mj-lt"/>
              </a:rPr>
              <a:t>　　　　</a:t>
            </a:r>
            <a:r>
              <a:rPr lang="ja-JP" altLang="en-US" sz="2400">
                <a:solidFill>
                  <a:srgbClr val="0070C0"/>
                </a:solidFill>
                <a:latin typeface="+mj-lt"/>
              </a:rPr>
              <a:t>→クラウド上だとその場で終わりかも</a:t>
            </a:r>
            <a:endParaRPr lang="en-US" altLang="ja-JP" sz="2400" dirty="0">
              <a:solidFill>
                <a:srgbClr val="0070C0"/>
              </a:solidFill>
              <a:latin typeface="+mj-lt"/>
            </a:endParaRPr>
          </a:p>
          <a:p>
            <a:pPr marL="0" indent="0">
              <a:buNone/>
            </a:pPr>
            <a:r>
              <a:rPr lang="ja-JP" altLang="en-US" sz="2400">
                <a:latin typeface="+mj-lt"/>
              </a:rPr>
              <a:t>　　　　　</a:t>
            </a:r>
            <a:endParaRPr lang="en-US" altLang="ja-JP" sz="2400" dirty="0">
              <a:latin typeface="+mj-lt"/>
            </a:endParaRPr>
          </a:p>
          <a:p>
            <a:endParaRPr lang="en-JP" sz="2400" dirty="0">
              <a:latin typeface="+mj-lt"/>
            </a:endParaRPr>
          </a:p>
        </p:txBody>
      </p:sp>
      <p:sp>
        <p:nvSpPr>
          <p:cNvPr id="5" name="TextBox 4">
            <a:extLst>
              <a:ext uri="{FF2B5EF4-FFF2-40B4-BE49-F238E27FC236}">
                <a16:creationId xmlns:a16="http://schemas.microsoft.com/office/drawing/2014/main" id="{202F1F77-BF3E-11FB-BE57-E92D40F8F208}"/>
              </a:ext>
            </a:extLst>
          </p:cNvPr>
          <p:cNvSpPr txBox="1"/>
          <p:nvPr/>
        </p:nvSpPr>
        <p:spPr>
          <a:xfrm>
            <a:off x="791680" y="1783080"/>
            <a:ext cx="3704120" cy="369332"/>
          </a:xfrm>
          <a:prstGeom prst="rect">
            <a:avLst/>
          </a:prstGeom>
          <a:noFill/>
        </p:spPr>
        <p:txBody>
          <a:bodyPr wrap="square" rtlCol="0">
            <a:spAutoFit/>
          </a:bodyPr>
          <a:lstStyle/>
          <a:p>
            <a:pPr algn="ctr"/>
            <a:r>
              <a:rPr lang="en-JP" dirty="0">
                <a:latin typeface="+mj-lt"/>
              </a:rPr>
              <a:t>何がいいの？</a:t>
            </a:r>
          </a:p>
        </p:txBody>
      </p:sp>
    </p:spTree>
    <p:extLst>
      <p:ext uri="{BB962C8B-B14F-4D97-AF65-F5344CB8AC3E}">
        <p14:creationId xmlns:p14="http://schemas.microsoft.com/office/powerpoint/2010/main" val="102299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E385E1-4531-E9A3-2DA7-E07D4B59C7E2}"/>
              </a:ext>
            </a:extLst>
          </p:cNvPr>
          <p:cNvSpPr txBox="1"/>
          <p:nvPr/>
        </p:nvSpPr>
        <p:spPr>
          <a:xfrm>
            <a:off x="2554015" y="2795752"/>
            <a:ext cx="7231117" cy="1046440"/>
          </a:xfrm>
          <a:prstGeom prst="rect">
            <a:avLst/>
          </a:prstGeom>
          <a:noFill/>
        </p:spPr>
        <p:txBody>
          <a:bodyPr wrap="square" rtlCol="0">
            <a:spAutoFit/>
          </a:bodyPr>
          <a:lstStyle/>
          <a:p>
            <a:pPr algn="ctr"/>
            <a:r>
              <a:rPr lang="en-JP" sz="4400" dirty="0">
                <a:latin typeface="+mj-lt"/>
              </a:rPr>
              <a:t>さあ、準備しよう💪</a:t>
            </a:r>
          </a:p>
          <a:p>
            <a:endParaRPr lang="en-JP" dirty="0"/>
          </a:p>
        </p:txBody>
      </p:sp>
    </p:spTree>
    <p:extLst>
      <p:ext uri="{BB962C8B-B14F-4D97-AF65-F5344CB8AC3E}">
        <p14:creationId xmlns:p14="http://schemas.microsoft.com/office/powerpoint/2010/main" val="182989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B7"/>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BC11C9-6D80-E35A-10F0-9EA5278A3A32}"/>
              </a:ext>
            </a:extLst>
          </p:cNvPr>
          <p:cNvSpPr txBox="1"/>
          <p:nvPr/>
        </p:nvSpPr>
        <p:spPr>
          <a:xfrm>
            <a:off x="5455420" y="1933507"/>
            <a:ext cx="3659915" cy="1569660"/>
          </a:xfrm>
          <a:prstGeom prst="rect">
            <a:avLst/>
          </a:prstGeom>
          <a:noFill/>
        </p:spPr>
        <p:txBody>
          <a:bodyPr wrap="square" rtlCol="0">
            <a:spAutoFit/>
          </a:bodyPr>
          <a:lstStyle/>
          <a:p>
            <a:pPr algn="ctr"/>
            <a:endParaRPr lang="en-US" altLang="ja-JP" sz="2400" dirty="0">
              <a:latin typeface="+mj-lt"/>
            </a:endParaRPr>
          </a:p>
          <a:p>
            <a:pPr algn="ctr"/>
            <a:r>
              <a:rPr lang="ja-JP" altLang="en-US" sz="2400">
                <a:latin typeface="+mj-lt"/>
              </a:rPr>
              <a:t>プリント準備</a:t>
            </a:r>
            <a:endParaRPr lang="en-US" altLang="ja-JP" sz="2400" dirty="0">
              <a:latin typeface="+mj-lt"/>
            </a:endParaRPr>
          </a:p>
          <a:p>
            <a:pPr algn="ctr"/>
            <a:r>
              <a:rPr lang="ja-JP" altLang="en-US" sz="2400">
                <a:latin typeface="+mj-lt"/>
              </a:rPr>
              <a:t>⇩</a:t>
            </a:r>
            <a:endParaRPr lang="en-US" altLang="ja-JP" sz="2400" dirty="0">
              <a:latin typeface="+mj-lt"/>
            </a:endParaRPr>
          </a:p>
          <a:p>
            <a:pPr algn="ctr"/>
            <a:r>
              <a:rPr lang="ja-JP" altLang="en-US" sz="2400">
                <a:latin typeface="+mj-lt"/>
              </a:rPr>
              <a:t>人数分印刷</a:t>
            </a:r>
            <a:endParaRPr lang="en-JP" sz="2400" dirty="0">
              <a:latin typeface="+mj-lt"/>
            </a:endParaRPr>
          </a:p>
        </p:txBody>
      </p:sp>
      <p:pic>
        <p:nvPicPr>
          <p:cNvPr id="9" name="Picture 8">
            <a:extLst>
              <a:ext uri="{FF2B5EF4-FFF2-40B4-BE49-F238E27FC236}">
                <a16:creationId xmlns:a16="http://schemas.microsoft.com/office/drawing/2014/main" id="{ACC2A1DE-B21A-C5D0-5EF2-6FBFA452E6CA}"/>
              </a:ext>
            </a:extLst>
          </p:cNvPr>
          <p:cNvPicPr>
            <a:picLocks noChangeAspect="1"/>
          </p:cNvPicPr>
          <p:nvPr/>
        </p:nvPicPr>
        <p:blipFill>
          <a:blip r:embed="rId2"/>
          <a:stretch>
            <a:fillRect/>
          </a:stretch>
        </p:blipFill>
        <p:spPr>
          <a:xfrm>
            <a:off x="1615441" y="1886789"/>
            <a:ext cx="3291184" cy="4643376"/>
          </a:xfrm>
          <a:prstGeom prst="rect">
            <a:avLst/>
          </a:prstGeom>
          <a:effectLst>
            <a:outerShdw blurRad="50800" dist="38100" dir="13500000" algn="br" rotWithShape="0">
              <a:prstClr val="black">
                <a:alpha val="40000"/>
              </a:prstClr>
            </a:outerShdw>
          </a:effectLst>
        </p:spPr>
      </p:pic>
      <p:sp>
        <p:nvSpPr>
          <p:cNvPr id="7" name="Oval Callout 6">
            <a:extLst>
              <a:ext uri="{FF2B5EF4-FFF2-40B4-BE49-F238E27FC236}">
                <a16:creationId xmlns:a16="http://schemas.microsoft.com/office/drawing/2014/main" id="{48F78619-FFE7-F778-AC23-CDD4BB63C5BA}"/>
              </a:ext>
            </a:extLst>
          </p:cNvPr>
          <p:cNvSpPr/>
          <p:nvPr/>
        </p:nvSpPr>
        <p:spPr>
          <a:xfrm>
            <a:off x="5722985" y="4114541"/>
            <a:ext cx="3829477" cy="1725168"/>
          </a:xfrm>
          <a:prstGeom prst="wedgeEllipseCallout">
            <a:avLst>
              <a:gd name="adj1" fmla="val 56707"/>
              <a:gd name="adj2" fmla="val 8567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dirty="0">
                <a:ln w="0"/>
                <a:solidFill>
                  <a:schemeClr val="accent1"/>
                </a:solidFill>
                <a:effectLst>
                  <a:outerShdw blurRad="38100" dist="25400" dir="5400000" algn="ctr" rotWithShape="0">
                    <a:srgbClr val="6E747A">
                      <a:alpha val="43000"/>
                    </a:srgbClr>
                  </a:outerShdw>
                </a:effectLst>
              </a:rPr>
              <a:t>ここまでは</a:t>
            </a:r>
          </a:p>
          <a:p>
            <a:pPr algn="ctr"/>
            <a:r>
              <a:rPr lang="en-JP" sz="2400" dirty="0">
                <a:ln w="0"/>
                <a:solidFill>
                  <a:schemeClr val="accent1"/>
                </a:solidFill>
                <a:effectLst>
                  <a:outerShdw blurRad="38100" dist="25400" dir="5400000" algn="ctr" rotWithShape="0">
                    <a:srgbClr val="6E747A">
                      <a:alpha val="43000"/>
                    </a:srgbClr>
                  </a:outerShdw>
                </a:effectLst>
              </a:rPr>
              <a:t>従来と同じです！</a:t>
            </a:r>
          </a:p>
        </p:txBody>
      </p:sp>
      <p:sp>
        <p:nvSpPr>
          <p:cNvPr id="4" name="Title 1">
            <a:extLst>
              <a:ext uri="{FF2B5EF4-FFF2-40B4-BE49-F238E27FC236}">
                <a16:creationId xmlns:a16="http://schemas.microsoft.com/office/drawing/2014/main" id="{0888EDEA-C421-372E-B152-F2284B1DE641}"/>
              </a:ext>
            </a:extLst>
          </p:cNvPr>
          <p:cNvSpPr txBox="1">
            <a:spLocks/>
          </p:cNvSpPr>
          <p:nvPr/>
        </p:nvSpPr>
        <p:spPr>
          <a:xfrm>
            <a:off x="3908864" y="548665"/>
            <a:ext cx="4004198" cy="93925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228600" tIns="228600" rIns="228600" bIns="228600" rtlCol="0" anchor="ctr">
            <a:normAutofit fontScale="97500" lnSpcReduction="10000"/>
          </a:bodyPr>
          <a:lstStyle>
            <a:lvl1pPr algn="ctr" defTabSz="914400" rtl="0" eaLnBrk="1" latinLnBrk="0" hangingPunct="1">
              <a:lnSpc>
                <a:spcPct val="85000"/>
              </a:lnSpc>
              <a:spcBef>
                <a:spcPct val="0"/>
              </a:spcBef>
              <a:buNone/>
              <a:defRPr sz="4000" b="0" i="0" kern="1200" cap="none" spc="-15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JP" dirty="0">
                <a:solidFill>
                  <a:schemeClr val="bg1"/>
                </a:solidFill>
                <a:latin typeface="+mj-lt"/>
              </a:rPr>
              <a:t>問題作成</a:t>
            </a:r>
          </a:p>
        </p:txBody>
      </p:sp>
    </p:spTree>
    <p:extLst>
      <p:ext uri="{BB962C8B-B14F-4D97-AF65-F5344CB8AC3E}">
        <p14:creationId xmlns:p14="http://schemas.microsoft.com/office/powerpoint/2010/main" val="314757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7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92F5-E0B9-68E5-F255-45929A3B4A90}"/>
              </a:ext>
            </a:extLst>
          </p:cNvPr>
          <p:cNvSpPr>
            <a:spLocks noGrp="1"/>
          </p:cNvSpPr>
          <p:nvPr>
            <p:ph type="title" idx="4294967295"/>
          </p:nvPr>
        </p:nvSpPr>
        <p:spPr>
          <a:xfrm>
            <a:off x="4305104" y="146419"/>
            <a:ext cx="4004198" cy="939251"/>
          </a:xfrm>
          <a:solidFill>
            <a:schemeClr val="accent1"/>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JP" dirty="0">
                <a:solidFill>
                  <a:schemeClr val="bg1"/>
                </a:solidFill>
                <a:latin typeface="+mj-lt"/>
              </a:rPr>
              <a:t>解答欄作成</a:t>
            </a:r>
          </a:p>
        </p:txBody>
      </p:sp>
      <p:sp>
        <p:nvSpPr>
          <p:cNvPr id="7" name="TextBox 6">
            <a:extLst>
              <a:ext uri="{FF2B5EF4-FFF2-40B4-BE49-F238E27FC236}">
                <a16:creationId xmlns:a16="http://schemas.microsoft.com/office/drawing/2014/main" id="{755E2FBC-8AF0-BA48-B855-69678EFB6B4A}"/>
              </a:ext>
            </a:extLst>
          </p:cNvPr>
          <p:cNvSpPr txBox="1"/>
          <p:nvPr/>
        </p:nvSpPr>
        <p:spPr>
          <a:xfrm>
            <a:off x="294024" y="146420"/>
            <a:ext cx="3659915" cy="461665"/>
          </a:xfrm>
          <a:prstGeom prst="rect">
            <a:avLst/>
          </a:prstGeom>
          <a:solidFill>
            <a:schemeClr val="accent1"/>
          </a:solidFill>
        </p:spPr>
        <p:txBody>
          <a:bodyPr wrap="square" rtlCol="0">
            <a:spAutoFit/>
          </a:bodyPr>
          <a:lstStyle/>
          <a:p>
            <a:pPr algn="ctr"/>
            <a:r>
              <a:rPr lang="ja-JP" altLang="en-US" dirty="0">
                <a:solidFill>
                  <a:schemeClr val="bg1"/>
                </a:solidFill>
                <a:latin typeface="+mj-lt"/>
              </a:rPr>
              <a:t>　</a:t>
            </a:r>
            <a:r>
              <a:rPr lang="en-US" altLang="ja-JP" sz="2400" dirty="0">
                <a:solidFill>
                  <a:schemeClr val="bg1"/>
                </a:solidFill>
                <a:latin typeface="+mj-lt"/>
              </a:rPr>
              <a:t> Forms  ①</a:t>
            </a:r>
            <a:endParaRPr lang="en-JP" sz="2400" dirty="0">
              <a:solidFill>
                <a:schemeClr val="bg1"/>
              </a:solidFill>
              <a:latin typeface="+mj-lt"/>
            </a:endParaRPr>
          </a:p>
        </p:txBody>
      </p:sp>
      <p:sp>
        <p:nvSpPr>
          <p:cNvPr id="40" name="Donut 39">
            <a:extLst>
              <a:ext uri="{FF2B5EF4-FFF2-40B4-BE49-F238E27FC236}">
                <a16:creationId xmlns:a16="http://schemas.microsoft.com/office/drawing/2014/main" id="{9E3DE496-A612-78EB-53E9-C8631C5EFB65}"/>
              </a:ext>
            </a:extLst>
          </p:cNvPr>
          <p:cNvSpPr/>
          <p:nvPr/>
        </p:nvSpPr>
        <p:spPr>
          <a:xfrm>
            <a:off x="10784829" y="4859753"/>
            <a:ext cx="600190" cy="453028"/>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54" name="Donut 53">
            <a:extLst>
              <a:ext uri="{FF2B5EF4-FFF2-40B4-BE49-F238E27FC236}">
                <a16:creationId xmlns:a16="http://schemas.microsoft.com/office/drawing/2014/main" id="{B6336432-1D45-8FB1-A71D-8AA66895576A}"/>
              </a:ext>
            </a:extLst>
          </p:cNvPr>
          <p:cNvSpPr/>
          <p:nvPr/>
        </p:nvSpPr>
        <p:spPr>
          <a:xfrm>
            <a:off x="10784829" y="6053810"/>
            <a:ext cx="1051560" cy="705391"/>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pic>
        <p:nvPicPr>
          <p:cNvPr id="23" name="Picture 22">
            <a:extLst>
              <a:ext uri="{FF2B5EF4-FFF2-40B4-BE49-F238E27FC236}">
                <a16:creationId xmlns:a16="http://schemas.microsoft.com/office/drawing/2014/main" id="{F264012E-B309-3EAA-E2A2-D1D89597353D}"/>
              </a:ext>
            </a:extLst>
          </p:cNvPr>
          <p:cNvPicPr>
            <a:picLocks noChangeAspect="1"/>
          </p:cNvPicPr>
          <p:nvPr/>
        </p:nvPicPr>
        <p:blipFill>
          <a:blip r:embed="rId2"/>
          <a:stretch>
            <a:fillRect/>
          </a:stretch>
        </p:blipFill>
        <p:spPr>
          <a:xfrm>
            <a:off x="1535075" y="1225691"/>
            <a:ext cx="3556435" cy="2854161"/>
          </a:xfrm>
          <a:prstGeom prst="rect">
            <a:avLst/>
          </a:prstGeom>
          <a:effectLst>
            <a:outerShdw blurRad="50800" dist="38100" dir="10800000" algn="r" rotWithShape="0">
              <a:prstClr val="black">
                <a:alpha val="40000"/>
              </a:prstClr>
            </a:outerShdw>
          </a:effectLst>
        </p:spPr>
      </p:pic>
      <p:sp>
        <p:nvSpPr>
          <p:cNvPr id="24" name="TextBox 23">
            <a:extLst>
              <a:ext uri="{FF2B5EF4-FFF2-40B4-BE49-F238E27FC236}">
                <a16:creationId xmlns:a16="http://schemas.microsoft.com/office/drawing/2014/main" id="{15984799-669A-5F2D-F102-C5C63B4DAE4F}"/>
              </a:ext>
            </a:extLst>
          </p:cNvPr>
          <p:cNvSpPr txBox="1"/>
          <p:nvPr/>
        </p:nvSpPr>
        <p:spPr>
          <a:xfrm>
            <a:off x="741786" y="4219872"/>
            <a:ext cx="5143012" cy="2585323"/>
          </a:xfrm>
          <a:prstGeom prst="rect">
            <a:avLst/>
          </a:prstGeom>
          <a:noFill/>
        </p:spPr>
        <p:txBody>
          <a:bodyPr wrap="square" rtlCol="0">
            <a:spAutoFit/>
          </a:bodyPr>
          <a:lstStyle/>
          <a:p>
            <a:r>
              <a:rPr lang="en-JP" dirty="0"/>
              <a:t>＜解答欄の設定＞</a:t>
            </a:r>
          </a:p>
          <a:p>
            <a:pPr marL="342900" indent="-342900">
              <a:buFont typeface="+mj-lt"/>
              <a:buAutoNum type="arabicPeriod"/>
            </a:pPr>
            <a:r>
              <a:rPr lang="en-JP" dirty="0"/>
              <a:t>新しいクイズを選択</a:t>
            </a:r>
          </a:p>
          <a:p>
            <a:pPr marL="342900" indent="-342900">
              <a:buFont typeface="+mj-lt"/>
              <a:buAutoNum type="arabicPeriod"/>
            </a:pPr>
            <a:r>
              <a:rPr lang="en-JP" dirty="0"/>
              <a:t>タイトル打ち込み</a:t>
            </a:r>
            <a:br>
              <a:rPr lang="en-JP" dirty="0"/>
            </a:br>
            <a:r>
              <a:rPr lang="en-JP" dirty="0"/>
              <a:t>（一覧になったときにすぐにわかるように工夫すること）</a:t>
            </a:r>
          </a:p>
          <a:p>
            <a:pPr marL="342900" indent="-342900">
              <a:buFont typeface="+mj-lt"/>
              <a:buAutoNum type="arabicPeriod"/>
            </a:pPr>
            <a:r>
              <a:rPr lang="en-JP" dirty="0"/>
              <a:t>問１の選択肢を作成し、正解をチェック</a:t>
            </a:r>
          </a:p>
          <a:p>
            <a:pPr marL="342900" indent="-342900">
              <a:buFont typeface="+mj-lt"/>
              <a:buAutoNum type="arabicPeriod"/>
            </a:pPr>
            <a:r>
              <a:rPr lang="en-JP" dirty="0"/>
              <a:t>点数を入れる</a:t>
            </a:r>
          </a:p>
          <a:p>
            <a:pPr marL="342900" indent="-342900">
              <a:buFont typeface="+mj-lt"/>
              <a:buAutoNum type="arabicPeriod"/>
            </a:pPr>
            <a:r>
              <a:rPr lang="en-JP" dirty="0"/>
              <a:t>「必須」に設定</a:t>
            </a:r>
          </a:p>
          <a:p>
            <a:pPr marL="342900" indent="-342900">
              <a:buFont typeface="+mj-lt"/>
              <a:buAutoNum type="arabicPeriod"/>
            </a:pPr>
            <a:r>
              <a:rPr lang="en-US" dirty="0"/>
              <a:t>「コピー」で問題数と同じ解答を作成する</a:t>
            </a:r>
            <a:endParaRPr lang="en-JP" dirty="0"/>
          </a:p>
        </p:txBody>
      </p:sp>
      <p:pic>
        <p:nvPicPr>
          <p:cNvPr id="28" name="Picture 27">
            <a:extLst>
              <a:ext uri="{FF2B5EF4-FFF2-40B4-BE49-F238E27FC236}">
                <a16:creationId xmlns:a16="http://schemas.microsoft.com/office/drawing/2014/main" id="{CDD82C71-B196-0B29-A86D-3E1DC44E5183}"/>
              </a:ext>
            </a:extLst>
          </p:cNvPr>
          <p:cNvPicPr>
            <a:picLocks noChangeAspect="1"/>
          </p:cNvPicPr>
          <p:nvPr/>
        </p:nvPicPr>
        <p:blipFill>
          <a:blip r:embed="rId3"/>
          <a:stretch>
            <a:fillRect/>
          </a:stretch>
        </p:blipFill>
        <p:spPr>
          <a:xfrm>
            <a:off x="6307203" y="1225691"/>
            <a:ext cx="4566864" cy="2501559"/>
          </a:xfrm>
          <a:prstGeom prst="rect">
            <a:avLst/>
          </a:prstGeom>
        </p:spPr>
      </p:pic>
      <p:sp>
        <p:nvSpPr>
          <p:cNvPr id="29" name="TextBox 28">
            <a:extLst>
              <a:ext uri="{FF2B5EF4-FFF2-40B4-BE49-F238E27FC236}">
                <a16:creationId xmlns:a16="http://schemas.microsoft.com/office/drawing/2014/main" id="{A92BEAD8-8D1D-7F2C-C0DA-3712CB907D7B}"/>
              </a:ext>
            </a:extLst>
          </p:cNvPr>
          <p:cNvSpPr txBox="1"/>
          <p:nvPr/>
        </p:nvSpPr>
        <p:spPr>
          <a:xfrm>
            <a:off x="6307203" y="4290365"/>
            <a:ext cx="4939917" cy="1754326"/>
          </a:xfrm>
          <a:prstGeom prst="rect">
            <a:avLst/>
          </a:prstGeom>
          <a:noFill/>
        </p:spPr>
        <p:txBody>
          <a:bodyPr wrap="square" rtlCol="0">
            <a:spAutoFit/>
          </a:bodyPr>
          <a:lstStyle/>
          <a:p>
            <a:r>
              <a:rPr lang="en-JP" dirty="0"/>
              <a:t>＜出席番号記入欄の設定＞</a:t>
            </a:r>
          </a:p>
          <a:p>
            <a:pPr marL="342900" indent="-342900">
              <a:buFont typeface="+mj-lt"/>
              <a:buAutoNum type="arabicPeriod" startAt="7"/>
            </a:pPr>
            <a:r>
              <a:rPr lang="en-JP" dirty="0"/>
              <a:t>新規追加→テキストを選択</a:t>
            </a:r>
          </a:p>
          <a:p>
            <a:pPr marL="342900" indent="-342900">
              <a:buFont typeface="+mj-lt"/>
              <a:buAutoNum type="arabicPeriod" startAt="7"/>
            </a:pPr>
            <a:r>
              <a:rPr lang="en-JP" dirty="0"/>
              <a:t>出席番号を入れる際２桁にすることを表記</a:t>
            </a:r>
          </a:p>
          <a:p>
            <a:pPr marL="342900" indent="-342900">
              <a:buFont typeface="+mj-lt"/>
              <a:buAutoNum type="arabicPeriod" startAt="7"/>
            </a:pPr>
            <a:r>
              <a:rPr lang="en-JP" dirty="0"/>
              <a:t>「必須」に設定</a:t>
            </a:r>
          </a:p>
          <a:p>
            <a:pPr marL="342900" indent="-342900">
              <a:buFont typeface="+mj-lt"/>
              <a:buAutoNum type="arabicPeriod" startAt="7"/>
            </a:pPr>
            <a:endParaRPr lang="en-JP" dirty="0"/>
          </a:p>
          <a:p>
            <a:r>
              <a:rPr lang="en-JP" dirty="0"/>
              <a:t>※氏名は自動的に識別できるので不要</a:t>
            </a:r>
          </a:p>
        </p:txBody>
      </p:sp>
    </p:spTree>
    <p:extLst>
      <p:ext uri="{BB962C8B-B14F-4D97-AF65-F5344CB8AC3E}">
        <p14:creationId xmlns:p14="http://schemas.microsoft.com/office/powerpoint/2010/main" val="204103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92F5-E0B9-68E5-F255-45929A3B4A90}"/>
              </a:ext>
            </a:extLst>
          </p:cNvPr>
          <p:cNvSpPr>
            <a:spLocks noGrp="1"/>
          </p:cNvSpPr>
          <p:nvPr>
            <p:ph type="title" idx="4294967295"/>
          </p:nvPr>
        </p:nvSpPr>
        <p:spPr>
          <a:xfrm>
            <a:off x="4305104" y="146419"/>
            <a:ext cx="4004198" cy="939251"/>
          </a:xfrm>
          <a:solidFill>
            <a:schemeClr val="accent1"/>
          </a:solidFill>
        </p:spPr>
        <p:style>
          <a:lnRef idx="2">
            <a:schemeClr val="accent1"/>
          </a:lnRef>
          <a:fillRef idx="1">
            <a:schemeClr val="lt1"/>
          </a:fillRef>
          <a:effectRef idx="0">
            <a:schemeClr val="accent1"/>
          </a:effectRef>
          <a:fontRef idx="minor">
            <a:schemeClr val="dk1"/>
          </a:fontRef>
        </p:style>
        <p:txBody>
          <a:bodyPr>
            <a:noAutofit/>
          </a:bodyPr>
          <a:lstStyle/>
          <a:p>
            <a:r>
              <a:rPr lang="en-JP" dirty="0">
                <a:solidFill>
                  <a:schemeClr val="bg1"/>
                </a:solidFill>
                <a:latin typeface="+mj-lt"/>
              </a:rPr>
              <a:t> Forms の設定</a:t>
            </a:r>
          </a:p>
        </p:txBody>
      </p:sp>
      <p:sp>
        <p:nvSpPr>
          <p:cNvPr id="7" name="TextBox 6">
            <a:extLst>
              <a:ext uri="{FF2B5EF4-FFF2-40B4-BE49-F238E27FC236}">
                <a16:creationId xmlns:a16="http://schemas.microsoft.com/office/drawing/2014/main" id="{755E2FBC-8AF0-BA48-B855-69678EFB6B4A}"/>
              </a:ext>
            </a:extLst>
          </p:cNvPr>
          <p:cNvSpPr txBox="1"/>
          <p:nvPr/>
        </p:nvSpPr>
        <p:spPr>
          <a:xfrm>
            <a:off x="294024" y="146420"/>
            <a:ext cx="3659915" cy="461665"/>
          </a:xfrm>
          <a:prstGeom prst="rect">
            <a:avLst/>
          </a:prstGeom>
          <a:solidFill>
            <a:schemeClr val="accent1"/>
          </a:solidFill>
        </p:spPr>
        <p:txBody>
          <a:bodyPr wrap="square" rtlCol="0">
            <a:spAutoFit/>
          </a:bodyPr>
          <a:lstStyle/>
          <a:p>
            <a:pPr algn="ctr"/>
            <a:r>
              <a:rPr lang="ja-JP" altLang="en-US" dirty="0">
                <a:solidFill>
                  <a:schemeClr val="bg1"/>
                </a:solidFill>
                <a:latin typeface="+mj-lt"/>
              </a:rPr>
              <a:t>　</a:t>
            </a:r>
            <a:r>
              <a:rPr lang="en-US" altLang="ja-JP" sz="2400" dirty="0">
                <a:solidFill>
                  <a:schemeClr val="bg1"/>
                </a:solidFill>
                <a:latin typeface="+mj-lt"/>
              </a:rPr>
              <a:t> Forms  ②</a:t>
            </a:r>
            <a:endParaRPr lang="en-JP" sz="2400" dirty="0">
              <a:solidFill>
                <a:schemeClr val="bg1"/>
              </a:solidFill>
              <a:latin typeface="+mj-lt"/>
            </a:endParaRPr>
          </a:p>
        </p:txBody>
      </p:sp>
      <p:sp>
        <p:nvSpPr>
          <p:cNvPr id="40" name="Donut 39">
            <a:extLst>
              <a:ext uri="{FF2B5EF4-FFF2-40B4-BE49-F238E27FC236}">
                <a16:creationId xmlns:a16="http://schemas.microsoft.com/office/drawing/2014/main" id="{9E3DE496-A612-78EB-53E9-C8631C5EFB65}"/>
              </a:ext>
            </a:extLst>
          </p:cNvPr>
          <p:cNvSpPr/>
          <p:nvPr/>
        </p:nvSpPr>
        <p:spPr>
          <a:xfrm>
            <a:off x="10784829" y="4859753"/>
            <a:ext cx="600190" cy="453028"/>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54" name="Donut 53">
            <a:extLst>
              <a:ext uri="{FF2B5EF4-FFF2-40B4-BE49-F238E27FC236}">
                <a16:creationId xmlns:a16="http://schemas.microsoft.com/office/drawing/2014/main" id="{B6336432-1D45-8FB1-A71D-8AA66895576A}"/>
              </a:ext>
            </a:extLst>
          </p:cNvPr>
          <p:cNvSpPr/>
          <p:nvPr/>
        </p:nvSpPr>
        <p:spPr>
          <a:xfrm>
            <a:off x="10784829" y="6053810"/>
            <a:ext cx="1051560" cy="705391"/>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3" name="TextBox 2">
            <a:extLst>
              <a:ext uri="{FF2B5EF4-FFF2-40B4-BE49-F238E27FC236}">
                <a16:creationId xmlns:a16="http://schemas.microsoft.com/office/drawing/2014/main" id="{A51F5201-82AD-106E-7FDD-A79307C82673}"/>
              </a:ext>
            </a:extLst>
          </p:cNvPr>
          <p:cNvSpPr txBox="1"/>
          <p:nvPr/>
        </p:nvSpPr>
        <p:spPr>
          <a:xfrm>
            <a:off x="6999811" y="3861584"/>
            <a:ext cx="4668779" cy="1200329"/>
          </a:xfrm>
          <a:prstGeom prst="rect">
            <a:avLst/>
          </a:prstGeom>
          <a:noFill/>
        </p:spPr>
        <p:txBody>
          <a:bodyPr wrap="square" rtlCol="0">
            <a:spAutoFit/>
          </a:bodyPr>
          <a:lstStyle/>
          <a:p>
            <a:r>
              <a:rPr lang="en-JP" dirty="0"/>
              <a:t>⇦「名前を記録」</a:t>
            </a:r>
          </a:p>
          <a:p>
            <a:r>
              <a:rPr lang="en-JP" dirty="0"/>
              <a:t>⇦「一人につき１つの解答」に設定</a:t>
            </a:r>
          </a:p>
          <a:p>
            <a:pPr>
              <a:buFont typeface="Arial" panose="020B0604020202020204" pitchFamily="34" charset="0"/>
              <a:buChar char="•"/>
            </a:pPr>
            <a:endParaRPr lang="en-JP" dirty="0"/>
          </a:p>
          <a:p>
            <a:endParaRPr lang="en-JP" dirty="0"/>
          </a:p>
        </p:txBody>
      </p:sp>
      <p:pic>
        <p:nvPicPr>
          <p:cNvPr id="5" name="Picture 4">
            <a:extLst>
              <a:ext uri="{FF2B5EF4-FFF2-40B4-BE49-F238E27FC236}">
                <a16:creationId xmlns:a16="http://schemas.microsoft.com/office/drawing/2014/main" id="{B19E31BB-21BF-B881-B831-07215E549AE7}"/>
              </a:ext>
            </a:extLst>
          </p:cNvPr>
          <p:cNvPicPr>
            <a:picLocks noChangeAspect="1"/>
          </p:cNvPicPr>
          <p:nvPr/>
        </p:nvPicPr>
        <p:blipFill>
          <a:blip r:embed="rId2"/>
          <a:stretch>
            <a:fillRect/>
          </a:stretch>
        </p:blipFill>
        <p:spPr>
          <a:xfrm>
            <a:off x="457111" y="1950720"/>
            <a:ext cx="3496828" cy="1754540"/>
          </a:xfrm>
          <a:prstGeom prst="rect">
            <a:avLst/>
          </a:prstGeom>
        </p:spPr>
      </p:pic>
      <p:pic>
        <p:nvPicPr>
          <p:cNvPr id="8" name="Picture 7">
            <a:extLst>
              <a:ext uri="{FF2B5EF4-FFF2-40B4-BE49-F238E27FC236}">
                <a16:creationId xmlns:a16="http://schemas.microsoft.com/office/drawing/2014/main" id="{17D13439-A7DC-9CB3-1EDC-B1CF2E11AB6F}"/>
              </a:ext>
            </a:extLst>
          </p:cNvPr>
          <p:cNvPicPr>
            <a:picLocks noChangeAspect="1"/>
          </p:cNvPicPr>
          <p:nvPr/>
        </p:nvPicPr>
        <p:blipFill>
          <a:blip r:embed="rId3"/>
          <a:stretch>
            <a:fillRect/>
          </a:stretch>
        </p:blipFill>
        <p:spPr>
          <a:xfrm>
            <a:off x="4256005" y="1605834"/>
            <a:ext cx="2746094" cy="4819968"/>
          </a:xfrm>
          <a:prstGeom prst="rect">
            <a:avLst/>
          </a:prstGeom>
        </p:spPr>
      </p:pic>
      <p:sp>
        <p:nvSpPr>
          <p:cNvPr id="12" name="TextBox 11">
            <a:extLst>
              <a:ext uri="{FF2B5EF4-FFF2-40B4-BE49-F238E27FC236}">
                <a16:creationId xmlns:a16="http://schemas.microsoft.com/office/drawing/2014/main" id="{1F41E700-5D05-4B9C-818F-C90D41619564}"/>
              </a:ext>
            </a:extLst>
          </p:cNvPr>
          <p:cNvSpPr txBox="1"/>
          <p:nvPr/>
        </p:nvSpPr>
        <p:spPr>
          <a:xfrm>
            <a:off x="7003020" y="2415330"/>
            <a:ext cx="4307589" cy="369332"/>
          </a:xfrm>
          <a:prstGeom prst="rect">
            <a:avLst/>
          </a:prstGeom>
          <a:noFill/>
        </p:spPr>
        <p:txBody>
          <a:bodyPr wrap="none" rtlCol="0">
            <a:spAutoFit/>
          </a:bodyPr>
          <a:lstStyle/>
          <a:p>
            <a:r>
              <a:rPr lang="en-JP" dirty="0"/>
              <a:t>⇦送信と同時に正解がわかるように設定</a:t>
            </a:r>
          </a:p>
        </p:txBody>
      </p:sp>
      <p:sp>
        <p:nvSpPr>
          <p:cNvPr id="13" name="TextBox 12">
            <a:extLst>
              <a:ext uri="{FF2B5EF4-FFF2-40B4-BE49-F238E27FC236}">
                <a16:creationId xmlns:a16="http://schemas.microsoft.com/office/drawing/2014/main" id="{E884A13D-239D-689A-748E-C6B7A4EE834A}"/>
              </a:ext>
            </a:extLst>
          </p:cNvPr>
          <p:cNvSpPr txBox="1"/>
          <p:nvPr/>
        </p:nvSpPr>
        <p:spPr>
          <a:xfrm>
            <a:off x="6999811" y="5312781"/>
            <a:ext cx="4500980" cy="1200329"/>
          </a:xfrm>
          <a:prstGeom prst="rect">
            <a:avLst/>
          </a:prstGeom>
          <a:noFill/>
        </p:spPr>
        <p:txBody>
          <a:bodyPr wrap="square" rtlCol="0">
            <a:spAutoFit/>
          </a:bodyPr>
          <a:lstStyle/>
          <a:p>
            <a:r>
              <a:rPr lang="en-JP" dirty="0"/>
              <a:t>⇦前日などに貼り付ける場合は、念のため予定時刻が近づくまでアクセス不可にすることも有効（いたずら防止）</a:t>
            </a:r>
          </a:p>
          <a:p>
            <a:endParaRPr lang="en-JP" dirty="0"/>
          </a:p>
        </p:txBody>
      </p:sp>
      <p:sp>
        <p:nvSpPr>
          <p:cNvPr id="14" name="TextBox 13">
            <a:extLst>
              <a:ext uri="{FF2B5EF4-FFF2-40B4-BE49-F238E27FC236}">
                <a16:creationId xmlns:a16="http://schemas.microsoft.com/office/drawing/2014/main" id="{BB60E637-22A8-BCE3-DCEE-7E8EC65BA4CA}"/>
              </a:ext>
            </a:extLst>
          </p:cNvPr>
          <p:cNvSpPr txBox="1"/>
          <p:nvPr/>
        </p:nvSpPr>
        <p:spPr>
          <a:xfrm>
            <a:off x="523410" y="3920737"/>
            <a:ext cx="2723823" cy="646331"/>
          </a:xfrm>
          <a:prstGeom prst="rect">
            <a:avLst/>
          </a:prstGeom>
          <a:noFill/>
        </p:spPr>
        <p:txBody>
          <a:bodyPr wrap="none" rtlCol="0">
            <a:spAutoFit/>
          </a:bodyPr>
          <a:lstStyle/>
          <a:p>
            <a:r>
              <a:rPr lang="en-JP" dirty="0"/>
              <a:t>右上の…からプルダウン</a:t>
            </a:r>
          </a:p>
          <a:p>
            <a:r>
              <a:rPr lang="en-JP" dirty="0"/>
              <a:t>設定を選ぶ</a:t>
            </a:r>
          </a:p>
        </p:txBody>
      </p:sp>
      <p:sp>
        <p:nvSpPr>
          <p:cNvPr id="16" name="Curved Right Arrow 15">
            <a:extLst>
              <a:ext uri="{FF2B5EF4-FFF2-40B4-BE49-F238E27FC236}">
                <a16:creationId xmlns:a16="http://schemas.microsoft.com/office/drawing/2014/main" id="{E5E1E03B-0826-0BEF-644C-3318722A4BEA}"/>
              </a:ext>
            </a:extLst>
          </p:cNvPr>
          <p:cNvSpPr/>
          <p:nvPr/>
        </p:nvSpPr>
        <p:spPr>
          <a:xfrm rot="18408516">
            <a:off x="3043413" y="3917517"/>
            <a:ext cx="1112768" cy="938822"/>
          </a:xfrm>
          <a:prstGeom prst="curvedRightArrow">
            <a:avLst>
              <a:gd name="adj1" fmla="val 25000"/>
              <a:gd name="adj2" fmla="val 50062"/>
              <a:gd name="adj3" fmla="val 29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Tree>
    <p:extLst>
      <p:ext uri="{BB962C8B-B14F-4D97-AF65-F5344CB8AC3E}">
        <p14:creationId xmlns:p14="http://schemas.microsoft.com/office/powerpoint/2010/main" val="312804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92F5-E0B9-68E5-F255-45929A3B4A90}"/>
              </a:ext>
            </a:extLst>
          </p:cNvPr>
          <p:cNvSpPr>
            <a:spLocks noGrp="1"/>
          </p:cNvSpPr>
          <p:nvPr>
            <p:ph type="title" idx="4294967295"/>
          </p:nvPr>
        </p:nvSpPr>
        <p:spPr>
          <a:xfrm>
            <a:off x="4305104" y="146419"/>
            <a:ext cx="6774376" cy="939251"/>
          </a:xfrm>
          <a:solidFill>
            <a:schemeClr val="accent1"/>
          </a:solidFill>
        </p:spPr>
        <p:style>
          <a:lnRef idx="2">
            <a:schemeClr val="accent1"/>
          </a:lnRef>
          <a:fillRef idx="1">
            <a:schemeClr val="lt1"/>
          </a:fillRef>
          <a:effectRef idx="0">
            <a:schemeClr val="accent1"/>
          </a:effectRef>
          <a:fontRef idx="minor">
            <a:schemeClr val="dk1"/>
          </a:fontRef>
        </p:style>
        <p:txBody>
          <a:bodyPr>
            <a:noAutofit/>
          </a:bodyPr>
          <a:lstStyle/>
          <a:p>
            <a:r>
              <a:rPr lang="en-JP" dirty="0">
                <a:solidFill>
                  <a:schemeClr val="bg1"/>
                </a:solidFill>
                <a:latin typeface="+mj-lt"/>
              </a:rPr>
              <a:t>リンクを</a:t>
            </a:r>
            <a:r>
              <a:rPr lang="en-US" dirty="0">
                <a:solidFill>
                  <a:schemeClr val="bg1"/>
                </a:solidFill>
                <a:latin typeface="+mj-lt"/>
              </a:rPr>
              <a:t> Teams </a:t>
            </a:r>
            <a:r>
              <a:rPr lang="en-JP" dirty="0">
                <a:solidFill>
                  <a:schemeClr val="bg1"/>
                </a:solidFill>
                <a:latin typeface="+mj-lt"/>
              </a:rPr>
              <a:t>に貼り付ける</a:t>
            </a:r>
          </a:p>
        </p:txBody>
      </p:sp>
      <p:sp>
        <p:nvSpPr>
          <p:cNvPr id="7" name="TextBox 6">
            <a:extLst>
              <a:ext uri="{FF2B5EF4-FFF2-40B4-BE49-F238E27FC236}">
                <a16:creationId xmlns:a16="http://schemas.microsoft.com/office/drawing/2014/main" id="{755E2FBC-8AF0-BA48-B855-69678EFB6B4A}"/>
              </a:ext>
            </a:extLst>
          </p:cNvPr>
          <p:cNvSpPr txBox="1"/>
          <p:nvPr/>
        </p:nvSpPr>
        <p:spPr>
          <a:xfrm>
            <a:off x="294024" y="146420"/>
            <a:ext cx="3659915" cy="461665"/>
          </a:xfrm>
          <a:prstGeom prst="rect">
            <a:avLst/>
          </a:prstGeom>
          <a:solidFill>
            <a:schemeClr val="accent1"/>
          </a:solidFill>
        </p:spPr>
        <p:txBody>
          <a:bodyPr wrap="square" rtlCol="0">
            <a:spAutoFit/>
          </a:bodyPr>
          <a:lstStyle/>
          <a:p>
            <a:pPr algn="ctr"/>
            <a:r>
              <a:rPr lang="ja-JP" altLang="en-US" dirty="0">
                <a:solidFill>
                  <a:schemeClr val="bg1"/>
                </a:solidFill>
                <a:latin typeface="+mj-lt"/>
              </a:rPr>
              <a:t>　</a:t>
            </a:r>
            <a:r>
              <a:rPr lang="en-US" altLang="ja-JP" sz="2400" dirty="0">
                <a:solidFill>
                  <a:schemeClr val="bg1"/>
                </a:solidFill>
                <a:latin typeface="+mj-lt"/>
              </a:rPr>
              <a:t> Forms  ③</a:t>
            </a:r>
            <a:endParaRPr lang="en-JP" sz="2400" dirty="0">
              <a:solidFill>
                <a:schemeClr val="bg1"/>
              </a:solidFill>
              <a:latin typeface="+mj-lt"/>
            </a:endParaRPr>
          </a:p>
        </p:txBody>
      </p:sp>
      <p:sp>
        <p:nvSpPr>
          <p:cNvPr id="40" name="Donut 39">
            <a:extLst>
              <a:ext uri="{FF2B5EF4-FFF2-40B4-BE49-F238E27FC236}">
                <a16:creationId xmlns:a16="http://schemas.microsoft.com/office/drawing/2014/main" id="{9E3DE496-A612-78EB-53E9-C8631C5EFB65}"/>
              </a:ext>
            </a:extLst>
          </p:cNvPr>
          <p:cNvSpPr/>
          <p:nvPr/>
        </p:nvSpPr>
        <p:spPr>
          <a:xfrm>
            <a:off x="10784829" y="4859753"/>
            <a:ext cx="600190" cy="453028"/>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54" name="Donut 53">
            <a:extLst>
              <a:ext uri="{FF2B5EF4-FFF2-40B4-BE49-F238E27FC236}">
                <a16:creationId xmlns:a16="http://schemas.microsoft.com/office/drawing/2014/main" id="{B6336432-1D45-8FB1-A71D-8AA66895576A}"/>
              </a:ext>
            </a:extLst>
          </p:cNvPr>
          <p:cNvSpPr/>
          <p:nvPr/>
        </p:nvSpPr>
        <p:spPr>
          <a:xfrm>
            <a:off x="10784829" y="6053810"/>
            <a:ext cx="1051560" cy="705391"/>
          </a:xfrm>
          <a:prstGeom prst="donut">
            <a:avLst>
              <a:gd name="adj" fmla="val 0"/>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pic>
        <p:nvPicPr>
          <p:cNvPr id="18" name="Content Placeholder 5">
            <a:extLst>
              <a:ext uri="{FF2B5EF4-FFF2-40B4-BE49-F238E27FC236}">
                <a16:creationId xmlns:a16="http://schemas.microsoft.com/office/drawing/2014/main" id="{5D22FBB4-C6C8-1458-5E89-A4D3492B2F8A}"/>
              </a:ext>
            </a:extLst>
          </p:cNvPr>
          <p:cNvPicPr>
            <a:picLocks noChangeAspect="1"/>
          </p:cNvPicPr>
          <p:nvPr/>
        </p:nvPicPr>
        <p:blipFill>
          <a:blip r:embed="rId2"/>
          <a:stretch>
            <a:fillRect/>
          </a:stretch>
        </p:blipFill>
        <p:spPr>
          <a:xfrm>
            <a:off x="635347" y="2154198"/>
            <a:ext cx="3421573" cy="1844674"/>
          </a:xfrm>
          <a:prstGeom prst="rect">
            <a:avLst/>
          </a:prstGeom>
        </p:spPr>
      </p:pic>
      <p:grpSp>
        <p:nvGrpSpPr>
          <p:cNvPr id="11" name="Group 10">
            <a:extLst>
              <a:ext uri="{FF2B5EF4-FFF2-40B4-BE49-F238E27FC236}">
                <a16:creationId xmlns:a16="http://schemas.microsoft.com/office/drawing/2014/main" id="{7B9578F6-2482-5329-7515-1FD73FB89733}"/>
              </a:ext>
            </a:extLst>
          </p:cNvPr>
          <p:cNvGrpSpPr/>
          <p:nvPr/>
        </p:nvGrpSpPr>
        <p:grpSpPr>
          <a:xfrm>
            <a:off x="2890613" y="1616836"/>
            <a:ext cx="1596039" cy="1074723"/>
            <a:chOff x="8029926" y="841920"/>
            <a:chExt cx="1596039" cy="1074723"/>
          </a:xfrm>
        </p:grpSpPr>
        <p:sp>
          <p:nvSpPr>
            <p:cNvPr id="15" name="Donut 14">
              <a:extLst>
                <a:ext uri="{FF2B5EF4-FFF2-40B4-BE49-F238E27FC236}">
                  <a16:creationId xmlns:a16="http://schemas.microsoft.com/office/drawing/2014/main" id="{AF4D61C0-B773-1A68-9235-180219720476}"/>
                </a:ext>
              </a:extLst>
            </p:cNvPr>
            <p:cNvSpPr/>
            <p:nvPr/>
          </p:nvSpPr>
          <p:spPr>
            <a:xfrm>
              <a:off x="8029926" y="1211252"/>
              <a:ext cx="1051560" cy="705391"/>
            </a:xfrm>
            <a:prstGeom prst="donut">
              <a:avLst/>
            </a:prstGeom>
            <a:ln w="9525">
              <a:solidFill>
                <a:srgbClr val="FFC000"/>
              </a:solidFill>
            </a:ln>
            <a:effectLst>
              <a:softEdge rad="7983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17" name="TextBox 16">
              <a:extLst>
                <a:ext uri="{FF2B5EF4-FFF2-40B4-BE49-F238E27FC236}">
                  <a16:creationId xmlns:a16="http://schemas.microsoft.com/office/drawing/2014/main" id="{5256A3CD-5D56-A056-CAF3-E80E7E209913}"/>
                </a:ext>
              </a:extLst>
            </p:cNvPr>
            <p:cNvSpPr txBox="1"/>
            <p:nvPr/>
          </p:nvSpPr>
          <p:spPr>
            <a:xfrm>
              <a:off x="8029926" y="841920"/>
              <a:ext cx="1596039" cy="369332"/>
            </a:xfrm>
            <a:prstGeom prst="rect">
              <a:avLst/>
            </a:prstGeom>
            <a:noFill/>
          </p:spPr>
          <p:txBody>
            <a:bodyPr wrap="square" rtlCol="0">
              <a:spAutoFit/>
            </a:bodyPr>
            <a:lstStyle/>
            <a:p>
              <a:r>
                <a:rPr lang="en-JP" dirty="0">
                  <a:solidFill>
                    <a:srgbClr val="FF0000"/>
                  </a:solidFill>
                  <a:latin typeface="+mj-lt"/>
                </a:rPr>
                <a:t>ここから</a:t>
              </a:r>
            </a:p>
          </p:txBody>
        </p:sp>
      </p:grpSp>
      <p:pic>
        <p:nvPicPr>
          <p:cNvPr id="27" name="Picture 26">
            <a:extLst>
              <a:ext uri="{FF2B5EF4-FFF2-40B4-BE49-F238E27FC236}">
                <a16:creationId xmlns:a16="http://schemas.microsoft.com/office/drawing/2014/main" id="{E0A821A7-E764-90DE-60D1-C5B92EC466BA}"/>
              </a:ext>
            </a:extLst>
          </p:cNvPr>
          <p:cNvPicPr>
            <a:picLocks noChangeAspect="1"/>
          </p:cNvPicPr>
          <p:nvPr/>
        </p:nvPicPr>
        <p:blipFill>
          <a:blip r:embed="rId3"/>
          <a:stretch>
            <a:fillRect/>
          </a:stretch>
        </p:blipFill>
        <p:spPr>
          <a:xfrm>
            <a:off x="5176085" y="1986168"/>
            <a:ext cx="5032414" cy="2286001"/>
          </a:xfrm>
          <a:prstGeom prst="rect">
            <a:avLst/>
          </a:prstGeom>
        </p:spPr>
      </p:pic>
      <p:sp>
        <p:nvSpPr>
          <p:cNvPr id="30" name="TextBox 29">
            <a:extLst>
              <a:ext uri="{FF2B5EF4-FFF2-40B4-BE49-F238E27FC236}">
                <a16:creationId xmlns:a16="http://schemas.microsoft.com/office/drawing/2014/main" id="{3D00CEB5-2362-D82C-4569-FD509469AC21}"/>
              </a:ext>
            </a:extLst>
          </p:cNvPr>
          <p:cNvSpPr txBox="1"/>
          <p:nvPr/>
        </p:nvSpPr>
        <p:spPr>
          <a:xfrm>
            <a:off x="4191000" y="4711002"/>
            <a:ext cx="6023858" cy="923330"/>
          </a:xfrm>
          <a:prstGeom prst="rect">
            <a:avLst/>
          </a:prstGeom>
          <a:noFill/>
        </p:spPr>
        <p:txBody>
          <a:bodyPr wrap="square" rtlCol="0">
            <a:spAutoFit/>
          </a:bodyPr>
          <a:lstStyle/>
          <a:p>
            <a:pPr algn="ctr"/>
            <a:r>
              <a:rPr lang="en-JP" dirty="0">
                <a:latin typeface="+mj-lt"/>
              </a:rPr>
              <a:t>「リンクをコピー」をクリック</a:t>
            </a:r>
          </a:p>
          <a:p>
            <a:pPr algn="ctr"/>
            <a:r>
              <a:rPr lang="en-JP" dirty="0">
                <a:latin typeface="+mj-lt"/>
              </a:rPr>
              <a:t>↓</a:t>
            </a:r>
          </a:p>
          <a:p>
            <a:pPr algn="ctr"/>
            <a:r>
              <a:rPr lang="en-JP" dirty="0">
                <a:latin typeface="+mj-lt"/>
              </a:rPr>
              <a:t>該当クラスの</a:t>
            </a:r>
            <a:r>
              <a:rPr lang="en-US" dirty="0">
                <a:latin typeface="+mj-lt"/>
              </a:rPr>
              <a:t> Teams </a:t>
            </a:r>
            <a:r>
              <a:rPr lang="en-JP" dirty="0">
                <a:latin typeface="+mj-lt"/>
              </a:rPr>
              <a:t>のチャネルに貼り付ける</a:t>
            </a:r>
          </a:p>
        </p:txBody>
      </p:sp>
      <p:sp>
        <p:nvSpPr>
          <p:cNvPr id="31" name="Striped Right Arrow 30">
            <a:extLst>
              <a:ext uri="{FF2B5EF4-FFF2-40B4-BE49-F238E27FC236}">
                <a16:creationId xmlns:a16="http://schemas.microsoft.com/office/drawing/2014/main" id="{7083BA28-5F06-D17F-3259-44EF29821F5B}"/>
              </a:ext>
            </a:extLst>
          </p:cNvPr>
          <p:cNvSpPr/>
          <p:nvPr/>
        </p:nvSpPr>
        <p:spPr>
          <a:xfrm>
            <a:off x="4191000" y="2800266"/>
            <a:ext cx="914706" cy="515613"/>
          </a:xfrm>
          <a:prstGeom prst="stripedRightArrow">
            <a:avLst>
              <a:gd name="adj1" fmla="val 50000"/>
              <a:gd name="adj2" fmla="val 53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33" name="Oval Callout 32">
            <a:extLst>
              <a:ext uri="{FF2B5EF4-FFF2-40B4-BE49-F238E27FC236}">
                <a16:creationId xmlns:a16="http://schemas.microsoft.com/office/drawing/2014/main" id="{DE4DB094-DF32-649E-D0B6-44BE8344FFB8}"/>
              </a:ext>
            </a:extLst>
          </p:cNvPr>
          <p:cNvSpPr/>
          <p:nvPr/>
        </p:nvSpPr>
        <p:spPr>
          <a:xfrm>
            <a:off x="9593064" y="4500926"/>
            <a:ext cx="1813560" cy="1024543"/>
          </a:xfrm>
          <a:prstGeom prst="wedgeEllipseCallout">
            <a:avLst>
              <a:gd name="adj1" fmla="val -47531"/>
              <a:gd name="adj2" fmla="val -205885"/>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1200" dirty="0">
                <a:ln w="0"/>
                <a:solidFill>
                  <a:schemeClr val="tx1"/>
                </a:solidFill>
                <a:effectLst>
                  <a:outerShdw blurRad="38100" dist="19050" dir="2700000" algn="tl" rotWithShape="0">
                    <a:schemeClr val="dk1">
                      <a:alpha val="40000"/>
                    </a:schemeClr>
                  </a:outerShdw>
                </a:effectLst>
              </a:rPr>
              <a:t>これをクリックでコピー完了！</a:t>
            </a:r>
            <a:endParaRPr lang="en-JP" sz="1200" dirty="0"/>
          </a:p>
        </p:txBody>
      </p:sp>
    </p:spTree>
    <p:extLst>
      <p:ext uri="{BB962C8B-B14F-4D97-AF65-F5344CB8AC3E}">
        <p14:creationId xmlns:p14="http://schemas.microsoft.com/office/powerpoint/2010/main" val="337006999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563</TotalTime>
  <Words>289</Words>
  <Application>Microsoft Office PowerPoint</Application>
  <PresentationFormat>ワイド画面</PresentationFormat>
  <Paragraphs>100</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Ｐゴシック</vt:lpstr>
      <vt:lpstr>Arial</vt:lpstr>
      <vt:lpstr>Calibri Light</vt:lpstr>
      <vt:lpstr>Rockwell</vt:lpstr>
      <vt:lpstr>Wingdings</vt:lpstr>
      <vt:lpstr>Atlas</vt:lpstr>
      <vt:lpstr>  楽々  Forms  小テスト  （＊選択式の小テスト）</vt:lpstr>
      <vt:lpstr>PowerPoint プレゼンテーション</vt:lpstr>
      <vt:lpstr>教師にとっては  何が手間なし？  </vt:lpstr>
      <vt:lpstr>生徒にとっては  何が手間なし？ </vt:lpstr>
      <vt:lpstr>PowerPoint プレゼンテーション</vt:lpstr>
      <vt:lpstr>PowerPoint プレゼンテーション</vt:lpstr>
      <vt:lpstr>解答欄作成</vt:lpstr>
      <vt:lpstr> Forms の設定</vt:lpstr>
      <vt:lpstr>リンクを Teams に貼り付ける</vt:lpstr>
      <vt:lpstr>PowerPoint プレゼンテーション</vt:lpstr>
      <vt:lpstr>テスト用紙を配る前に①</vt:lpstr>
      <vt:lpstr>テスト用紙を配る前に②</vt:lpstr>
      <vt:lpstr>テスト開始！</vt:lpstr>
      <vt:lpstr>PowerPoint プレゼンテーション</vt:lpstr>
      <vt:lpstr>PowerPoint プレゼンテーション</vt:lpstr>
      <vt:lpstr>PowerPoint プレゼンテーション</vt:lpstr>
      <vt:lpstr>PowerPoint プレゼンテーション</vt:lpstr>
      <vt:lpstr>次の小テストを作るときは？</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文書入力なし！  簡単FORMS小テスト  （＊選択式のテストにて）</dc:title>
  <dc:creator>Yachi Izumi</dc:creator>
  <cp:lastModifiedBy>Mikiko Yamaguchi (mmsouken)</cp:lastModifiedBy>
  <cp:revision>13</cp:revision>
  <dcterms:created xsi:type="dcterms:W3CDTF">2023-03-22T02:29:56Z</dcterms:created>
  <dcterms:modified xsi:type="dcterms:W3CDTF">2023-06-21T02:41:02Z</dcterms:modified>
</cp:coreProperties>
</file>