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234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15F407F-AD21-4DC3-B6E3-41D71162AC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4FBB422-8BCC-4E13-A272-E6D2821B4E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53C4914-F9C3-4FF3-8B23-D8376512D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C72BF-F36E-43E1-ABA5-C55508062240}" type="datetimeFigureOut">
              <a:rPr kumimoji="1" lang="ja-JP" altLang="en-US" smtClean="0"/>
              <a:t>2022/11/13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B0EDAC3-A9AB-4A98-B9B4-66E095B28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5126BD0-2D07-4081-95DD-8D48E8A1A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B9BB8-5C7F-4A6A-BD75-0FF1CDCC67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5941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3BA2EE-1857-4667-95E2-7262ACFA7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E1C2E15-BFAD-4B72-B874-128DEC5E97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4AFAB81-DF73-4B32-A237-5E3544702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C72BF-F36E-43E1-ABA5-C55508062240}" type="datetimeFigureOut">
              <a:rPr kumimoji="1" lang="ja-JP" altLang="en-US" smtClean="0"/>
              <a:t>2022/11/13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6EF6658-DA6B-4BF9-BBDB-25ACC871F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37A2B94-2758-4FBB-943D-DCB891F58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B9BB8-5C7F-4A6A-BD75-0FF1CDCC67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7238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92C2371-9DCC-45EA-A8CD-5DB19A2BEA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7413A56-FB70-46C4-A0D6-A5C72BBDD7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49DA8BB-D8CA-4BC9-A9C0-ACF8D2487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C72BF-F36E-43E1-ABA5-C55508062240}" type="datetimeFigureOut">
              <a:rPr kumimoji="1" lang="ja-JP" altLang="en-US" smtClean="0"/>
              <a:t>2022/11/13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5ED0B62-C915-41FF-B89A-CDFABBBD4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E76B48B-02C9-4129-9E81-0D0BBAA01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B9BB8-5C7F-4A6A-BD75-0FF1CDCC67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3456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EEC851-145A-4003-B177-2989CD50E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A90D712-5D68-45A3-AC95-109F43E384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4E0F5A7-3749-4626-902F-FF8C41910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C72BF-F36E-43E1-ABA5-C55508062240}" type="datetimeFigureOut">
              <a:rPr kumimoji="1" lang="ja-JP" altLang="en-US" smtClean="0"/>
              <a:t>2022/11/13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75EA67E-8D21-473D-AD78-46E5521B9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6DAC53E-9B9C-4D96-B1AE-7B54967B3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B9BB8-5C7F-4A6A-BD75-0FF1CDCC67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2684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56FB9FB-19FC-43E6-8833-C21B7D731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DC354FF-38EC-460F-916B-CA4A9EA0F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E136A60-931B-48C5-A531-A74F34A25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C72BF-F36E-43E1-ABA5-C55508062240}" type="datetimeFigureOut">
              <a:rPr kumimoji="1" lang="ja-JP" altLang="en-US" smtClean="0"/>
              <a:t>2022/11/13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56C2867-F2F5-4E5B-97CA-55466ACB3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154142C-8043-42C7-8E62-D69295AD9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B9BB8-5C7F-4A6A-BD75-0FF1CDCC67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018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C1205C2-C818-4962-8DB1-AA2EF9763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A1DEAA9-178F-4A12-9314-F7D894D23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3C5C5F6-D3C9-4389-A0EA-24F0DF06C7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A7EF386-8964-4DC0-863A-3A9B33B0B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C72BF-F36E-43E1-ABA5-C55508062240}" type="datetimeFigureOut">
              <a:rPr kumimoji="1" lang="ja-JP" altLang="en-US" smtClean="0"/>
              <a:t>2022/11/13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D28759F-68A5-40B7-86C4-0C18B6176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FBFBB51-B234-41E2-A639-3D9F601F8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B9BB8-5C7F-4A6A-BD75-0FF1CDCC67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0478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651A551-0CF1-42D5-9B37-B6929CBED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EB30FA0-3922-4A8F-B9AD-2B4EE42EA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5489456-6ACE-4EA2-A26B-B8D455EE88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492D94B-89D7-4215-85E7-FF0FAB8E3B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42DF775-87C5-43F5-B4F6-0FB8FBED42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336A5BD-5858-40FF-87CE-A1BECE4CB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C72BF-F36E-43E1-ABA5-C55508062240}" type="datetimeFigureOut">
              <a:rPr kumimoji="1" lang="ja-JP" altLang="en-US" smtClean="0"/>
              <a:t>2022/11/13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8DED439F-3DB5-47A8-973D-DC7845E1E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CF73C12-059C-4225-B590-B01A65E72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B9BB8-5C7F-4A6A-BD75-0FF1CDCC67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4353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46B369-B76E-4373-9BD8-730A9AF4B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6775540-268F-4D05-86F8-4C62144F1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C72BF-F36E-43E1-ABA5-C55508062240}" type="datetimeFigureOut">
              <a:rPr kumimoji="1" lang="ja-JP" altLang="en-US" smtClean="0"/>
              <a:t>2022/11/13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D58D1A2-8528-4E5B-88D4-1C157201C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1391D31-3E15-4995-8DDC-2CFCBF522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B9BB8-5C7F-4A6A-BD75-0FF1CDCC67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8121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7E7A3A2-E764-4470-A6FD-14A5F6D0C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C72BF-F36E-43E1-ABA5-C55508062240}" type="datetimeFigureOut">
              <a:rPr kumimoji="1" lang="ja-JP" altLang="en-US" smtClean="0"/>
              <a:t>2022/11/13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1AE259E-AAEC-4CCD-A909-29787C213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064C471-D066-4489-8534-82678F156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B9BB8-5C7F-4A6A-BD75-0FF1CDCC67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0137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AC390F-B0BA-473F-BA36-C0BB56780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16FD74F-5E35-400E-9FB0-CBB5B5DD3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FFDBCB1-01C9-453A-AC3F-1305632EBE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BED8CD3-55C9-413C-B8C8-2C534233E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C72BF-F36E-43E1-ABA5-C55508062240}" type="datetimeFigureOut">
              <a:rPr kumimoji="1" lang="ja-JP" altLang="en-US" smtClean="0"/>
              <a:t>2022/11/13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9F6D524-FB35-440F-81FE-E9AE00BA3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648CC53-8A86-4271-9C31-633F5E5AD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B9BB8-5C7F-4A6A-BD75-0FF1CDCC67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0065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F3106D-D0C1-4994-82A7-397307D36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DE0F47EC-1DD1-4528-BA91-4676EE050F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0FD14CE-540E-4D45-B981-8C7D081711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88A1F28-6996-4A96-AE4D-E862CB44A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C72BF-F36E-43E1-ABA5-C55508062240}" type="datetimeFigureOut">
              <a:rPr kumimoji="1" lang="ja-JP" altLang="en-US" smtClean="0"/>
              <a:t>2022/11/13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8D58B53-64B9-422F-86D8-739AAF0B6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3EE9D6F-6DD9-4E5A-9D04-99D7CC4F9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B9BB8-5C7F-4A6A-BD75-0FF1CDCC67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7932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95252191-1D15-407A-8EC7-DCA932577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2874D39-4D1A-4DDF-8ED2-F59779E72C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60FF1B4-FEE1-4328-94CD-7FB0067C66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C72BF-F36E-43E1-ABA5-C55508062240}" type="datetimeFigureOut">
              <a:rPr kumimoji="1" lang="ja-JP" altLang="en-US" smtClean="0"/>
              <a:t>2022/11/13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1437AB1-18CC-486B-9B8D-56044722B7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FD2B70B-09E0-4735-BF78-C3CEFEBDB4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B9BB8-5C7F-4A6A-BD75-0FF1CDCC67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3638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8AE7068-2E7B-4EC8-A7E1-6D196AB1B954}"/>
              </a:ext>
            </a:extLst>
          </p:cNvPr>
          <p:cNvSpPr txBox="1"/>
          <p:nvPr/>
        </p:nvSpPr>
        <p:spPr>
          <a:xfrm>
            <a:off x="701615" y="971910"/>
            <a:ext cx="1095684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b="1" dirty="0">
                <a:solidFill>
                  <a:srgbClr val="0070C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☆</a:t>
            </a:r>
            <a:r>
              <a:rPr kumimoji="1" lang="en-US" altLang="ja-JP" sz="4000" b="1" dirty="0">
                <a:solidFill>
                  <a:srgbClr val="0070C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Teams</a:t>
            </a:r>
            <a:r>
              <a:rPr kumimoji="1" lang="ja-JP" altLang="en-US" sz="4000" b="1" dirty="0">
                <a:solidFill>
                  <a:srgbClr val="0070C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を利用した</a:t>
            </a:r>
            <a:endParaRPr kumimoji="1" lang="en-US" altLang="ja-JP" sz="4000" b="1" dirty="0">
              <a:solidFill>
                <a:srgbClr val="0070C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sz="4000" b="1" dirty="0">
                <a:solidFill>
                  <a:srgbClr val="0070C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</a:t>
            </a:r>
            <a:r>
              <a:rPr kumimoji="1" lang="ja-JP" altLang="en-US" sz="4000" b="1" dirty="0">
                <a:solidFill>
                  <a:srgbClr val="0070C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新型コロナウイルス感染症罹患報告☆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551610E-37E1-4081-BCC9-E364EA1C457E}"/>
              </a:ext>
            </a:extLst>
          </p:cNvPr>
          <p:cNvSpPr txBox="1"/>
          <p:nvPr/>
        </p:nvSpPr>
        <p:spPr>
          <a:xfrm>
            <a:off x="10572069" y="5440740"/>
            <a:ext cx="14157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600" dirty="0">
                <a:solidFill>
                  <a:srgbClr val="0070C0"/>
                </a:solidFill>
              </a:rPr>
              <a:t>★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07FE785-A029-46DA-9FE2-1B9E33C27C47}"/>
              </a:ext>
            </a:extLst>
          </p:cNvPr>
          <p:cNvSpPr txBox="1"/>
          <p:nvPr/>
        </p:nvSpPr>
        <p:spPr>
          <a:xfrm>
            <a:off x="204159" y="5440740"/>
            <a:ext cx="14157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600" dirty="0">
                <a:solidFill>
                  <a:srgbClr val="0070C0"/>
                </a:solidFill>
              </a:rPr>
              <a:t>★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3E72EC0-BB17-4AFC-B747-00F9C2B50BBA}"/>
              </a:ext>
            </a:extLst>
          </p:cNvPr>
          <p:cNvSpPr txBox="1"/>
          <p:nvPr/>
        </p:nvSpPr>
        <p:spPr>
          <a:xfrm>
            <a:off x="7545238" y="4201109"/>
            <a:ext cx="31133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北星学園女子中学高等学校</a:t>
            </a:r>
            <a:endParaRPr kumimoji="1" lang="en-US" altLang="ja-JP" dirty="0"/>
          </a:p>
          <a:p>
            <a:r>
              <a:rPr lang="ja-JP" altLang="en-US" dirty="0"/>
              <a:t>小西　理介</a:t>
            </a:r>
            <a:endParaRPr lang="en-US" altLang="ja-JP" dirty="0"/>
          </a:p>
          <a:p>
            <a:r>
              <a:rPr kumimoji="1" lang="en-US" altLang="ja-JP" dirty="0"/>
              <a:t>KonishiMasayoshi@iejp.org</a:t>
            </a:r>
            <a:endParaRPr kumimoji="1" lang="ja-JP" altLang="en-US" dirty="0"/>
          </a:p>
        </p:txBody>
      </p:sp>
      <p:pic>
        <p:nvPicPr>
          <p:cNvPr id="1026" name="Picture 2" descr="ダイアグラム&#10;&#10;自動的に生成された説明">
            <a:extLst>
              <a:ext uri="{FF2B5EF4-FFF2-40B4-BE49-F238E27FC236}">
                <a16:creationId xmlns:a16="http://schemas.microsoft.com/office/drawing/2014/main" id="{4D56C343-3CDA-4F3B-A6AF-AD1E4F6EF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069" y="4029991"/>
            <a:ext cx="116205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D1C3D662-FE66-4B1A-AF47-50AB1C654D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973" t="29685" r="64088" b="49350"/>
          <a:stretch/>
        </p:blipFill>
        <p:spPr>
          <a:xfrm>
            <a:off x="3107600" y="3107385"/>
            <a:ext cx="2651186" cy="218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817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551610E-37E1-4081-BCC9-E364EA1C457E}"/>
              </a:ext>
            </a:extLst>
          </p:cNvPr>
          <p:cNvSpPr txBox="1"/>
          <p:nvPr/>
        </p:nvSpPr>
        <p:spPr>
          <a:xfrm>
            <a:off x="10572069" y="5440740"/>
            <a:ext cx="14157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600" dirty="0">
                <a:solidFill>
                  <a:srgbClr val="0070C0"/>
                </a:solidFill>
              </a:rPr>
              <a:t>★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07FE785-A029-46DA-9FE2-1B9E33C27C47}"/>
              </a:ext>
            </a:extLst>
          </p:cNvPr>
          <p:cNvSpPr txBox="1"/>
          <p:nvPr/>
        </p:nvSpPr>
        <p:spPr>
          <a:xfrm>
            <a:off x="204159" y="5440740"/>
            <a:ext cx="14157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600" dirty="0">
                <a:solidFill>
                  <a:srgbClr val="0070C0"/>
                </a:solidFill>
              </a:rPr>
              <a:t>★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6BBA4D7-6127-404B-B9AD-63BEFDBE375A}"/>
              </a:ext>
            </a:extLst>
          </p:cNvPr>
          <p:cNvSpPr txBox="1"/>
          <p:nvPr/>
        </p:nvSpPr>
        <p:spPr>
          <a:xfrm>
            <a:off x="626853" y="368060"/>
            <a:ext cx="10318850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0070C0"/>
                </a:solidFill>
              </a:rPr>
              <a:t>☆コロナ罹患生徒の把握</a:t>
            </a:r>
            <a:endParaRPr kumimoji="1" lang="en-US" altLang="ja-JP" sz="2400" b="1" dirty="0">
              <a:solidFill>
                <a:srgbClr val="0070C0"/>
              </a:solidFill>
            </a:endParaRPr>
          </a:p>
          <a:p>
            <a:endParaRPr lang="en-US" altLang="ja-JP" dirty="0"/>
          </a:p>
          <a:p>
            <a:r>
              <a:rPr kumimoji="1" lang="ja-JP" altLang="en-US" dirty="0"/>
              <a:t>　今年度より本校では，新型コロナウイルスに罹患した場合，生徒または保護者から</a:t>
            </a:r>
            <a:r>
              <a:rPr kumimoji="1" lang="en-US" altLang="ja-JP" dirty="0"/>
              <a:t>Forms</a:t>
            </a:r>
            <a:r>
              <a:rPr kumimoji="1" lang="ja-JP" altLang="en-US" dirty="0"/>
              <a:t>を利用</a:t>
            </a:r>
            <a:endParaRPr kumimoji="1" lang="en-US" altLang="ja-JP" dirty="0"/>
          </a:p>
          <a:p>
            <a:r>
              <a:rPr lang="ja-JP" altLang="en-US" dirty="0"/>
              <a:t>して報告をして頂いています。</a:t>
            </a:r>
            <a:endParaRPr lang="en-US" altLang="ja-JP" dirty="0"/>
          </a:p>
          <a:p>
            <a:endParaRPr kumimoji="1" lang="en-US" altLang="ja-JP" dirty="0"/>
          </a:p>
          <a:p>
            <a:r>
              <a:rPr kumimoji="1" lang="ja-JP" altLang="en-US" dirty="0">
                <a:solidFill>
                  <a:srgbClr val="0070C0"/>
                </a:solidFill>
              </a:rPr>
              <a:t>★メリット</a:t>
            </a:r>
            <a:endParaRPr kumimoji="1" lang="en-US" altLang="ja-JP" dirty="0">
              <a:solidFill>
                <a:srgbClr val="0070C0"/>
              </a:solidFill>
            </a:endParaRPr>
          </a:p>
          <a:p>
            <a:r>
              <a:rPr lang="ja-JP" altLang="en-US" dirty="0"/>
              <a:t>　・罹患者把握により，教育委員会への報告がスムーズになった</a:t>
            </a:r>
            <a:endParaRPr lang="en-US" altLang="ja-JP" dirty="0"/>
          </a:p>
          <a:p>
            <a:r>
              <a:rPr lang="ja-JP" altLang="en-US" dirty="0"/>
              <a:t>　・罹患者の共有が容易になった</a:t>
            </a:r>
            <a:endParaRPr lang="en-US" altLang="ja-JP" dirty="0"/>
          </a:p>
          <a:p>
            <a:r>
              <a:rPr kumimoji="1" lang="ja-JP" altLang="en-US" dirty="0"/>
              <a:t>　・出席停止生徒の一覧作成が容易になった</a:t>
            </a:r>
            <a:endParaRPr kumimoji="1" lang="en-US" altLang="ja-JP" dirty="0"/>
          </a:p>
          <a:p>
            <a:r>
              <a:rPr kumimoji="1" lang="ja-JP" altLang="en-US" dirty="0"/>
              <a:t>　・感染経路の確認や，学級閉鎖等の判断がしやすくなった</a:t>
            </a:r>
          </a:p>
        </p:txBody>
      </p:sp>
      <p:pic>
        <p:nvPicPr>
          <p:cNvPr id="9" name="Picture 2" descr="ソース画像を表示">
            <a:extLst>
              <a:ext uri="{FF2B5EF4-FFF2-40B4-BE49-F238E27FC236}">
                <a16:creationId xmlns:a16="http://schemas.microsoft.com/office/drawing/2014/main" id="{2C1D3763-9FB4-47A2-959A-1103ADC28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588" y="3501518"/>
            <a:ext cx="2664296" cy="177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11D87E1F-AE24-4862-969A-67A779A0A5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973" t="29685" r="64088" b="49350"/>
          <a:stretch/>
        </p:blipFill>
        <p:spPr>
          <a:xfrm>
            <a:off x="6874507" y="3662136"/>
            <a:ext cx="1763412" cy="1454960"/>
          </a:xfrm>
          <a:prstGeom prst="rect">
            <a:avLst/>
          </a:prstGeom>
        </p:spPr>
      </p:pic>
      <p:sp>
        <p:nvSpPr>
          <p:cNvPr id="3" name="矢印: 右 2">
            <a:extLst>
              <a:ext uri="{FF2B5EF4-FFF2-40B4-BE49-F238E27FC236}">
                <a16:creationId xmlns:a16="http://schemas.microsoft.com/office/drawing/2014/main" id="{D47FACB8-92FA-4A08-97E9-490E0903FE63}"/>
              </a:ext>
            </a:extLst>
          </p:cNvPr>
          <p:cNvSpPr/>
          <p:nvPr/>
        </p:nvSpPr>
        <p:spPr>
          <a:xfrm>
            <a:off x="3956649" y="4252967"/>
            <a:ext cx="2380890" cy="6268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294FC92-2662-488C-AF73-872959DD6277}"/>
              </a:ext>
            </a:extLst>
          </p:cNvPr>
          <p:cNvSpPr txBox="1"/>
          <p:nvPr/>
        </p:nvSpPr>
        <p:spPr>
          <a:xfrm>
            <a:off x="8637919" y="4510488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投稿に自動入力</a:t>
            </a:r>
          </a:p>
        </p:txBody>
      </p:sp>
      <p:pic>
        <p:nvPicPr>
          <p:cNvPr id="14" name="Picture 4" descr="ソース画像を表示">
            <a:extLst>
              <a:ext uri="{FF2B5EF4-FFF2-40B4-BE49-F238E27FC236}">
                <a16:creationId xmlns:a16="http://schemas.microsoft.com/office/drawing/2014/main" id="{75C4D641-BCE7-4EEF-8A49-24E6EE787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89" y="3470096"/>
            <a:ext cx="893010" cy="89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798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551610E-37E1-4081-BCC9-E364EA1C457E}"/>
              </a:ext>
            </a:extLst>
          </p:cNvPr>
          <p:cNvSpPr txBox="1"/>
          <p:nvPr/>
        </p:nvSpPr>
        <p:spPr>
          <a:xfrm>
            <a:off x="10572069" y="5440740"/>
            <a:ext cx="14157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600" dirty="0">
                <a:solidFill>
                  <a:srgbClr val="0070C0"/>
                </a:solidFill>
              </a:rPr>
              <a:t>★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07FE785-A029-46DA-9FE2-1B9E33C27C47}"/>
              </a:ext>
            </a:extLst>
          </p:cNvPr>
          <p:cNvSpPr txBox="1"/>
          <p:nvPr/>
        </p:nvSpPr>
        <p:spPr>
          <a:xfrm>
            <a:off x="204159" y="5440740"/>
            <a:ext cx="14157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600" dirty="0">
                <a:solidFill>
                  <a:srgbClr val="0070C0"/>
                </a:solidFill>
              </a:rPr>
              <a:t>★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F9E5227-C41B-424C-80B1-E0ECCC077DC0}"/>
              </a:ext>
            </a:extLst>
          </p:cNvPr>
          <p:cNvSpPr txBox="1"/>
          <p:nvPr/>
        </p:nvSpPr>
        <p:spPr>
          <a:xfrm>
            <a:off x="626853" y="368060"/>
            <a:ext cx="233910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0070C0"/>
                </a:solidFill>
              </a:rPr>
              <a:t>☆入力フォーム</a:t>
            </a:r>
            <a:endParaRPr kumimoji="1" lang="en-US" altLang="ja-JP" sz="2400" b="1" dirty="0">
              <a:solidFill>
                <a:srgbClr val="0070C0"/>
              </a:solidFill>
            </a:endParaRPr>
          </a:p>
          <a:p>
            <a:endParaRPr lang="en-US" altLang="ja-JP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1635303-F750-46E8-9A30-6DEB5E4DE2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9" t="21471" r="5346" b="4179"/>
          <a:stretch/>
        </p:blipFill>
        <p:spPr>
          <a:xfrm>
            <a:off x="1483742" y="948905"/>
            <a:ext cx="3720862" cy="4632091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C38E141-1BF1-4251-8E29-D4FE7A9D6FC1}"/>
              </a:ext>
            </a:extLst>
          </p:cNvPr>
          <p:cNvSpPr txBox="1"/>
          <p:nvPr/>
        </p:nvSpPr>
        <p:spPr>
          <a:xfrm>
            <a:off x="5888966" y="4517410"/>
            <a:ext cx="41088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感染経路を入力していただくことで，</a:t>
            </a:r>
            <a:endParaRPr kumimoji="1" lang="en-US" altLang="ja-JP" dirty="0"/>
          </a:p>
          <a:p>
            <a:r>
              <a:rPr lang="ja-JP" altLang="en-US" dirty="0"/>
              <a:t>学級閉鎖が必要なのかの判断がすぐに</a:t>
            </a:r>
            <a:endParaRPr lang="en-US" altLang="ja-JP" dirty="0"/>
          </a:p>
          <a:p>
            <a:r>
              <a:rPr lang="ja-JP" altLang="en-US" dirty="0"/>
              <a:t>行えるようになった</a:t>
            </a:r>
            <a:endParaRPr kumimoji="1" lang="ja-JP" altLang="en-US" dirty="0"/>
          </a:p>
        </p:txBody>
      </p:sp>
      <p:pic>
        <p:nvPicPr>
          <p:cNvPr id="8" name="Picture 2" descr="ソース画像を表示">
            <a:extLst>
              <a:ext uri="{FF2B5EF4-FFF2-40B4-BE49-F238E27FC236}">
                <a16:creationId xmlns:a16="http://schemas.microsoft.com/office/drawing/2014/main" id="{B0C01802-62AD-4379-8918-4A06AE97E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248" y="453518"/>
            <a:ext cx="2664296" cy="177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437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551610E-37E1-4081-BCC9-E364EA1C457E}"/>
              </a:ext>
            </a:extLst>
          </p:cNvPr>
          <p:cNvSpPr txBox="1"/>
          <p:nvPr/>
        </p:nvSpPr>
        <p:spPr>
          <a:xfrm>
            <a:off x="10572069" y="5440740"/>
            <a:ext cx="14157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600" dirty="0">
                <a:solidFill>
                  <a:srgbClr val="0070C0"/>
                </a:solidFill>
              </a:rPr>
              <a:t>★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07FE785-A029-46DA-9FE2-1B9E33C27C47}"/>
              </a:ext>
            </a:extLst>
          </p:cNvPr>
          <p:cNvSpPr txBox="1"/>
          <p:nvPr/>
        </p:nvSpPr>
        <p:spPr>
          <a:xfrm>
            <a:off x="204159" y="5440740"/>
            <a:ext cx="14157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600" dirty="0">
                <a:solidFill>
                  <a:srgbClr val="0070C0"/>
                </a:solidFill>
              </a:rPr>
              <a:t>★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9FEFAD4-BD0D-43EF-B228-8DC2771484FE}"/>
              </a:ext>
            </a:extLst>
          </p:cNvPr>
          <p:cNvSpPr txBox="1"/>
          <p:nvPr/>
        </p:nvSpPr>
        <p:spPr>
          <a:xfrm>
            <a:off x="626853" y="368060"/>
            <a:ext cx="299633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0070C0"/>
                </a:solidFill>
              </a:rPr>
              <a:t>☆</a:t>
            </a:r>
            <a:r>
              <a:rPr lang="en-US" altLang="ja-JP" sz="2400" b="1" dirty="0">
                <a:solidFill>
                  <a:srgbClr val="0070C0"/>
                </a:solidFill>
              </a:rPr>
              <a:t>Power Automate</a:t>
            </a:r>
            <a:endParaRPr kumimoji="1" lang="en-US" altLang="ja-JP" sz="2400" b="1" dirty="0">
              <a:solidFill>
                <a:srgbClr val="0070C0"/>
              </a:solidFill>
            </a:endParaRPr>
          </a:p>
          <a:p>
            <a:endParaRPr lang="en-US" altLang="ja-JP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C8654199-D712-4DC6-9DB0-33E218EA56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4" t="10733" r="6353" b="2892"/>
          <a:stretch/>
        </p:blipFill>
        <p:spPr>
          <a:xfrm>
            <a:off x="2265872" y="935800"/>
            <a:ext cx="3488862" cy="5554140"/>
          </a:xfrm>
          <a:prstGeom prst="rect">
            <a:avLst/>
          </a:prstGeom>
        </p:spPr>
      </p:pic>
      <p:pic>
        <p:nvPicPr>
          <p:cNvPr id="11" name="Picture 4" descr="ソース画像を表示">
            <a:extLst>
              <a:ext uri="{FF2B5EF4-FFF2-40B4-BE49-F238E27FC236}">
                <a16:creationId xmlns:a16="http://schemas.microsoft.com/office/drawing/2014/main" id="{AB900223-2CA1-4B99-9546-204B90D49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8778" y="737392"/>
            <a:ext cx="1757720" cy="175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08581D0-A869-408A-A6E3-A7ADAE69EEAB}"/>
              </a:ext>
            </a:extLst>
          </p:cNvPr>
          <p:cNvSpPr txBox="1"/>
          <p:nvPr/>
        </p:nvSpPr>
        <p:spPr>
          <a:xfrm>
            <a:off x="6104838" y="5066582"/>
            <a:ext cx="36728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Teams</a:t>
            </a:r>
            <a:r>
              <a:rPr lang="ja-JP" altLang="en-US" dirty="0"/>
              <a:t>へ自動投稿にすることで，</a:t>
            </a:r>
            <a:endParaRPr lang="en-US" altLang="ja-JP" dirty="0"/>
          </a:p>
          <a:p>
            <a:r>
              <a:rPr kumimoji="1" lang="ja-JP" altLang="en-US" dirty="0"/>
              <a:t>漏れなく把握することができる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27440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551610E-37E1-4081-BCC9-E364EA1C457E}"/>
              </a:ext>
            </a:extLst>
          </p:cNvPr>
          <p:cNvSpPr txBox="1"/>
          <p:nvPr/>
        </p:nvSpPr>
        <p:spPr>
          <a:xfrm>
            <a:off x="10572069" y="5440740"/>
            <a:ext cx="14157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600" dirty="0">
                <a:solidFill>
                  <a:srgbClr val="0070C0"/>
                </a:solidFill>
              </a:rPr>
              <a:t>★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07FE785-A029-46DA-9FE2-1B9E33C27C47}"/>
              </a:ext>
            </a:extLst>
          </p:cNvPr>
          <p:cNvSpPr txBox="1"/>
          <p:nvPr/>
        </p:nvSpPr>
        <p:spPr>
          <a:xfrm>
            <a:off x="204159" y="5440740"/>
            <a:ext cx="14157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600" dirty="0">
                <a:solidFill>
                  <a:srgbClr val="0070C0"/>
                </a:solidFill>
              </a:rPr>
              <a:t>★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4F0D15B-2B64-471A-8B23-40FBF1CD4109}"/>
              </a:ext>
            </a:extLst>
          </p:cNvPr>
          <p:cNvSpPr txBox="1"/>
          <p:nvPr/>
        </p:nvSpPr>
        <p:spPr>
          <a:xfrm>
            <a:off x="626853" y="368060"/>
            <a:ext cx="242245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0070C0"/>
                </a:solidFill>
              </a:rPr>
              <a:t>☆</a:t>
            </a:r>
            <a:r>
              <a:rPr kumimoji="1" lang="en-US" altLang="ja-JP" sz="2400" b="1" dirty="0">
                <a:solidFill>
                  <a:srgbClr val="0070C0"/>
                </a:solidFill>
              </a:rPr>
              <a:t>Teams</a:t>
            </a:r>
            <a:r>
              <a:rPr kumimoji="1" lang="ja-JP" altLang="en-US" sz="2400" b="1" dirty="0">
                <a:solidFill>
                  <a:srgbClr val="0070C0"/>
                </a:solidFill>
              </a:rPr>
              <a:t>の画面</a:t>
            </a:r>
            <a:endParaRPr kumimoji="1" lang="en-US" altLang="ja-JP" sz="2400" b="1" dirty="0">
              <a:solidFill>
                <a:srgbClr val="0070C0"/>
              </a:solidFill>
            </a:endParaRPr>
          </a:p>
          <a:p>
            <a:endParaRPr lang="en-US" altLang="ja-JP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47DC18C-0053-4DF7-9479-5F7A67D0E5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73" t="29685" r="64088" b="49350"/>
          <a:stretch/>
        </p:blipFill>
        <p:spPr>
          <a:xfrm>
            <a:off x="9381224" y="524607"/>
            <a:ext cx="1763412" cy="145496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7E7FC759-314D-49BC-B529-D890043197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693" y="868400"/>
            <a:ext cx="7215997" cy="4810664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1CF0A94-9EFC-44C2-9482-992F17066477}"/>
              </a:ext>
            </a:extLst>
          </p:cNvPr>
          <p:cNvSpPr txBox="1"/>
          <p:nvPr/>
        </p:nvSpPr>
        <p:spPr>
          <a:xfrm>
            <a:off x="8649419" y="4807789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全教員が把握できる</a:t>
            </a:r>
          </a:p>
        </p:txBody>
      </p:sp>
    </p:spTree>
    <p:extLst>
      <p:ext uri="{BB962C8B-B14F-4D97-AF65-F5344CB8AC3E}">
        <p14:creationId xmlns:p14="http://schemas.microsoft.com/office/powerpoint/2010/main" val="124721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551610E-37E1-4081-BCC9-E364EA1C457E}"/>
              </a:ext>
            </a:extLst>
          </p:cNvPr>
          <p:cNvSpPr txBox="1"/>
          <p:nvPr/>
        </p:nvSpPr>
        <p:spPr>
          <a:xfrm>
            <a:off x="10572069" y="5440740"/>
            <a:ext cx="14157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600" dirty="0">
                <a:solidFill>
                  <a:srgbClr val="0070C0"/>
                </a:solidFill>
              </a:rPr>
              <a:t>★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07FE785-A029-46DA-9FE2-1B9E33C27C47}"/>
              </a:ext>
            </a:extLst>
          </p:cNvPr>
          <p:cNvSpPr txBox="1"/>
          <p:nvPr/>
        </p:nvSpPr>
        <p:spPr>
          <a:xfrm>
            <a:off x="204159" y="5440740"/>
            <a:ext cx="14157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600" dirty="0">
                <a:solidFill>
                  <a:srgbClr val="0070C0"/>
                </a:solidFill>
              </a:rPr>
              <a:t>★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19F8DD8-8AD6-40D6-A187-9447711045EC}"/>
              </a:ext>
            </a:extLst>
          </p:cNvPr>
          <p:cNvSpPr txBox="1"/>
          <p:nvPr/>
        </p:nvSpPr>
        <p:spPr>
          <a:xfrm>
            <a:off x="626853" y="368060"/>
            <a:ext cx="357020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0070C0"/>
                </a:solidFill>
              </a:rPr>
              <a:t>☆</a:t>
            </a:r>
            <a:r>
              <a:rPr lang="ja-JP" altLang="en-US" sz="2400" b="1" dirty="0">
                <a:solidFill>
                  <a:srgbClr val="0070C0"/>
                </a:solidFill>
              </a:rPr>
              <a:t>タブレット故障へ応用</a:t>
            </a:r>
            <a:endParaRPr kumimoji="1" lang="en-US" altLang="ja-JP" sz="2400" b="1" dirty="0">
              <a:solidFill>
                <a:srgbClr val="0070C0"/>
              </a:solidFill>
            </a:endParaRPr>
          </a:p>
          <a:p>
            <a:endParaRPr lang="en-US" altLang="ja-JP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0F0357B-DAE5-472F-86AF-8A3091DA53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t="13250" r="6226" b="4151"/>
          <a:stretch/>
        </p:blipFill>
        <p:spPr>
          <a:xfrm>
            <a:off x="1119689" y="1762997"/>
            <a:ext cx="2708700" cy="3789872"/>
          </a:xfrm>
          <a:prstGeom prst="rect">
            <a:avLst/>
          </a:prstGeom>
        </p:spPr>
      </p:pic>
      <p:pic>
        <p:nvPicPr>
          <p:cNvPr id="7" name="Picture 2" descr="ソース画像を表示">
            <a:extLst>
              <a:ext uri="{FF2B5EF4-FFF2-40B4-BE49-F238E27FC236}">
                <a16:creationId xmlns:a16="http://schemas.microsoft.com/office/drawing/2014/main" id="{BC737021-C797-47D7-A902-25932C608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47" y="856891"/>
            <a:ext cx="1196595" cy="79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68FEB677-5593-4223-81DB-54AD0F0FEF5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8" b="5366"/>
          <a:stretch/>
        </p:blipFill>
        <p:spPr>
          <a:xfrm>
            <a:off x="4493798" y="1654621"/>
            <a:ext cx="3204403" cy="4363230"/>
          </a:xfrm>
          <a:prstGeom prst="rect">
            <a:avLst/>
          </a:prstGeom>
        </p:spPr>
      </p:pic>
      <p:pic>
        <p:nvPicPr>
          <p:cNvPr id="12" name="Picture 4" descr="ソース画像を表示">
            <a:extLst>
              <a:ext uri="{FF2B5EF4-FFF2-40B4-BE49-F238E27FC236}">
                <a16:creationId xmlns:a16="http://schemas.microsoft.com/office/drawing/2014/main" id="{88615F01-DAA1-4DA5-B6F2-DB57979F9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061" y="856891"/>
            <a:ext cx="757057" cy="757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846B1BF8-18AD-4CC8-9F19-9372E384B0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9" t="6206" r="5276" b="6499"/>
          <a:stretch/>
        </p:blipFill>
        <p:spPr>
          <a:xfrm>
            <a:off x="8152152" y="1654621"/>
            <a:ext cx="3579773" cy="3150079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18FBC999-C51F-4156-8F13-341354A8223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8973" t="29685" r="64088" b="49350"/>
          <a:stretch/>
        </p:blipFill>
        <p:spPr>
          <a:xfrm>
            <a:off x="8058508" y="841698"/>
            <a:ext cx="935968" cy="772250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80EE7C7-95B4-4171-BCC0-4D4C260744E6}"/>
              </a:ext>
            </a:extLst>
          </p:cNvPr>
          <p:cNvSpPr txBox="1"/>
          <p:nvPr/>
        </p:nvSpPr>
        <p:spPr>
          <a:xfrm>
            <a:off x="4518474" y="368060"/>
            <a:ext cx="3278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１人１台端末への対応</a:t>
            </a: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8D9A8870-A80E-4F0B-88CB-32B53772796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58" t="33445" r="6979" b="64056"/>
          <a:stretch/>
        </p:blipFill>
        <p:spPr>
          <a:xfrm>
            <a:off x="7895626" y="4994942"/>
            <a:ext cx="935968" cy="290756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6B1C714-EF99-4B87-8F19-618F797735ED}"/>
              </a:ext>
            </a:extLst>
          </p:cNvPr>
          <p:cNvSpPr txBox="1"/>
          <p:nvPr/>
        </p:nvSpPr>
        <p:spPr>
          <a:xfrm>
            <a:off x="8994476" y="4994942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対応済みの確認に利用</a:t>
            </a:r>
          </a:p>
        </p:txBody>
      </p:sp>
      <p:sp>
        <p:nvSpPr>
          <p:cNvPr id="20" name="矢印: 右 19">
            <a:extLst>
              <a:ext uri="{FF2B5EF4-FFF2-40B4-BE49-F238E27FC236}">
                <a16:creationId xmlns:a16="http://schemas.microsoft.com/office/drawing/2014/main" id="{47E9892B-B515-49FA-84D4-576D2948C5CD}"/>
              </a:ext>
            </a:extLst>
          </p:cNvPr>
          <p:cNvSpPr/>
          <p:nvPr/>
        </p:nvSpPr>
        <p:spPr>
          <a:xfrm>
            <a:off x="3922143" y="3042249"/>
            <a:ext cx="448574" cy="4945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矢印: 右 20">
            <a:extLst>
              <a:ext uri="{FF2B5EF4-FFF2-40B4-BE49-F238E27FC236}">
                <a16:creationId xmlns:a16="http://schemas.microsoft.com/office/drawing/2014/main" id="{32595975-5F08-45D5-AE93-48DA4B037909}"/>
              </a:ext>
            </a:extLst>
          </p:cNvPr>
          <p:cNvSpPr/>
          <p:nvPr/>
        </p:nvSpPr>
        <p:spPr>
          <a:xfrm>
            <a:off x="7709419" y="3042249"/>
            <a:ext cx="448574" cy="4945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55996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205</Words>
  <Application>Microsoft Office PowerPoint</Application>
  <PresentationFormat>Widescreen</PresentationFormat>
  <Paragraphs>40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テーマ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小西理介</dc:creator>
  <cp:lastModifiedBy>小西理介</cp:lastModifiedBy>
  <cp:revision>6</cp:revision>
  <dcterms:created xsi:type="dcterms:W3CDTF">2022-11-09T08:10:11Z</dcterms:created>
  <dcterms:modified xsi:type="dcterms:W3CDTF">2022-11-14T00:52:06Z</dcterms:modified>
</cp:coreProperties>
</file>