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473" r:id="rId2"/>
    <p:sldId id="471" r:id="rId3"/>
    <p:sldId id="472" r:id="rId4"/>
    <p:sldId id="465" r:id="rId5"/>
    <p:sldId id="466" r:id="rId6"/>
    <p:sldId id="462" r:id="rId7"/>
    <p:sldId id="463" r:id="rId8"/>
    <p:sldId id="46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kaharaSatoru" initials="N" lastIdx="1" clrIdx="0">
    <p:extLst>
      <p:ext uri="{19B8F6BF-5375-455C-9EA6-DF929625EA0E}">
        <p15:presenceInfo xmlns:p15="http://schemas.microsoft.com/office/powerpoint/2012/main" userId="NakaharaSatoru" providerId="None"/>
      </p:ext>
    </p:extLst>
  </p:cmAuthor>
  <p:cmAuthor id="2" name="中原 悟" initials="中原" lastIdx="1" clrIdx="1">
    <p:extLst>
      <p:ext uri="{19B8F6BF-5375-455C-9EA6-DF929625EA0E}">
        <p15:presenceInfo xmlns:p15="http://schemas.microsoft.com/office/powerpoint/2012/main" userId="ac7fef72a2f7007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2338F2-C643-1925-19B9-146FE64D2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688500-3C8F-5357-3489-8DAC8E373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19FF28-4D99-04D3-9FD6-1C6DFEF5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2C25D7-71EC-C1C9-BDFF-DF8FDE45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B20070-E32B-BD3D-9A94-2BBBDE81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60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7EA868-153C-D98D-BBDD-A881FCFD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A31B0D-AB95-8FD8-F4EC-D588C8742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801B06-427A-BBC3-10E4-56B91999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047849-877B-202D-887B-C55D0120A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0A09B8-3BB7-368E-91F2-010E218E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00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09CD9A1-E05A-D451-2BD2-3128D54D4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DF169C-4A2F-9A59-9D5B-4B675A54A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23BDE-888B-57DD-175E-124451134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390758-436C-8382-4B33-D4837A6E3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F32615-6EDD-AF7A-9CA7-A7EF5E299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34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BD610-DEFA-3113-3ED9-1F1D1CF6C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D8E9E5-D5FA-74ED-779F-0BBDC5CF3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328A67-091B-3799-6482-37D48312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485164-C473-F851-F28E-260D96101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6A6E3B-6303-859A-A9BC-1AA31935C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99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AA2BFB-5ACB-19C6-E821-9A4DC5B74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E7966D-2124-D134-9F73-B1535BED7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A6328B-B84F-41F3-E225-8C8E7458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16A826-ACE9-F05A-A937-477FD421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EC0B10-56A2-15CC-94C8-C4145BAF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61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DD3120-F93D-F47A-8810-6C1E231F6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46956D-EF3D-0E9D-8413-0D9BA4172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FC22B6-F812-6221-BAD9-0267F7DE3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3A08A4-AC18-6F61-B800-0AB87704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A14792-411E-4BA6-23F5-47F998589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EAE783-070A-60FE-0CB4-29E2E2D4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9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349E8-1F5F-EA57-E90C-8E3AF109C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EA94BC-35FE-DA1B-5301-7A2C263E8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815A22A-841C-8EAC-148D-A270BFDCC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0AC7ADC-0D74-F5A9-E924-D7D929F7B2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233577-05D7-3390-BCCF-64AFF46818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8344AC5-F7EA-3BF8-6B42-4E187295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36363-B236-AEB8-087D-CACFBBB9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598DDF2-1A88-8551-8B61-757EFB07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51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3C4084-8847-E0B2-738B-2BAACE671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804D0D-3942-11B9-3DC2-00DA58E4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B5ADA60-E497-839F-877F-CBD973C19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CA64D2-5EFD-4F20-3ECF-179E23FCF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1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1ECED8-D10A-448D-2BB4-C760197C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189DB11-C3BD-3261-9802-080B132A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843244-32FA-F9C9-94E1-5A466A93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37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21B7E-311C-4A6E-7E04-9F790B68A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08D291-A6F1-917B-8BBB-91C49F55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92545C-23E4-3A52-CC37-4D818F430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44D06A-F406-6807-D841-A67BF5076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C308C9-67B5-BA72-4B0B-4CE951F9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D9D018-5C9C-A086-8FAE-F4ADB823E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2A4FEB-DD3C-1947-825B-DBF617B18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DA7DCD6-BB35-23FE-C31C-698EEAD07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8F1ACE-2899-1197-DBAC-2BF7C3BBC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36FBBD-061C-EA54-DB9F-2BFB4BA96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C1F99F-7F2D-27A6-D1E9-7222AC87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ED5B84-1FE1-FCB3-FFF2-86BA5532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2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A21B74-674A-6880-439D-927CA597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64C3BA-BD64-146A-B1A4-9DD71163E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610673-8095-1EFE-8233-AE8BF6BC9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6112A-8B9A-4397-B7A3-99FB6F1857D8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7FF9B4-42AB-753B-044D-9BD1965A5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B4CDF5-19AB-B667-2DFA-9B08C3B05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D2E9-B58F-4696-8183-AE9436D78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48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akijun.jp/page-ms/053520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akijun.jp/page-ms/0535200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akijun.jp/page-ms/0535200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akijun.jp/page-ms/0535200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kijun.jp/page-ms/053520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akijun.jp/page-ms/0535200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kakijun.jp/page-ms/053520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29F584-DE40-6A46-7EFB-05E141B2D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442" y="436157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リモート学習で使える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PowerPoint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板書例</a:t>
            </a:r>
            <a:br>
              <a:rPr lang="en-US" altLang="ja-JP" dirty="0"/>
            </a:br>
            <a:r>
              <a:rPr lang="ja-JP" altLang="en-US" dirty="0"/>
              <a:t>　　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～小学校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年国語　新出漢字の学習を中心として～</a:t>
            </a:r>
            <a:endParaRPr kumimoji="1" lang="ja-JP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4505EF-6665-2D44-7EC2-C8D6974E7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7106" y="6173871"/>
            <a:ext cx="7910273" cy="4344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加藤学園暁秀初等学校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2021MIEE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中原悟（作成）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B2A41CF-162B-71FA-443D-4DC04C144B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" t="4775" r="3978"/>
          <a:stretch/>
        </p:blipFill>
        <p:spPr>
          <a:xfrm>
            <a:off x="2168237" y="1761720"/>
            <a:ext cx="7439890" cy="399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2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9D035-D9A7-4ED1-82F2-CAE8E159D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679" y="172838"/>
            <a:ext cx="6225466" cy="1151255"/>
          </a:xfrm>
        </p:spPr>
        <p:txBody>
          <a:bodyPr>
            <a:normAutofit/>
          </a:bodyPr>
          <a:lstStyle/>
          <a:p>
            <a:r>
              <a:rPr kumimoji="1" lang="ja-JP" altLang="en-US" sz="2000" b="1" dirty="0">
                <a:hlinkClick r:id="rId2"/>
              </a:rPr>
              <a:t>書き順　</a:t>
            </a:r>
            <a:r>
              <a:rPr kumimoji="1" lang="en-US" altLang="ja-JP" sz="2000" b="1" dirty="0">
                <a:hlinkClick r:id="rId2"/>
              </a:rPr>
              <a:t>https://kakijun.jp/page-ms/</a:t>
            </a:r>
            <a:r>
              <a:rPr kumimoji="1" lang="en-US" altLang="ja-JP" sz="2000" dirty="0">
                <a:hlinkClick r:id="rId2"/>
              </a:rPr>
              <a:t>05</a:t>
            </a:r>
            <a:r>
              <a:rPr kumimoji="1" lang="en-US" altLang="ja-JP" sz="2000" b="1" dirty="0">
                <a:hlinkClick r:id="rId2"/>
              </a:rPr>
              <a:t>35200.html</a:t>
            </a:r>
            <a:endParaRPr kumimoji="1" lang="ja-JP" altLang="en-US" sz="2000" b="1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EAF940-9AA5-4EAB-90D2-657E4CA607EB}"/>
              </a:ext>
            </a:extLst>
          </p:cNvPr>
          <p:cNvSpPr txBox="1">
            <a:spLocks/>
          </p:cNvSpPr>
          <p:nvPr/>
        </p:nvSpPr>
        <p:spPr>
          <a:xfrm>
            <a:off x="1265432" y="105835"/>
            <a:ext cx="10515600" cy="1151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～漢字学習～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7763B4-5C78-43E8-9DFB-9D7DD9879D61}"/>
              </a:ext>
            </a:extLst>
          </p:cNvPr>
          <p:cNvSpPr txBox="1"/>
          <p:nvPr/>
        </p:nvSpPr>
        <p:spPr>
          <a:xfrm>
            <a:off x="10231314" y="2687457"/>
            <a:ext cx="1292662" cy="30574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（音）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ケン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（訓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）しら（べる）・しら（ぶ）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（画数）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十二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（部首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）きへん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433F03-9B97-403B-A40D-569C13BA9CCF}"/>
              </a:ext>
            </a:extLst>
          </p:cNvPr>
          <p:cNvSpPr txBox="1"/>
          <p:nvPr/>
        </p:nvSpPr>
        <p:spPr>
          <a:xfrm>
            <a:off x="10088013" y="748465"/>
            <a:ext cx="14359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検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03E867-0DCA-42F4-908F-FC9682552BC6}"/>
              </a:ext>
            </a:extLst>
          </p:cNvPr>
          <p:cNvSpPr txBox="1"/>
          <p:nvPr/>
        </p:nvSpPr>
        <p:spPr>
          <a:xfrm>
            <a:off x="851504" y="926886"/>
            <a:ext cx="8586966" cy="57582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検定</a:t>
            </a: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検分・点検・検索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検挙・検出・検査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漢字検定・検算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検非違使</a:t>
            </a:r>
            <a:r>
              <a:rPr lang="ja-JP" altLang="en-US" sz="32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（けびしい）</a:t>
            </a:r>
            <a:endParaRPr lang="en-US" altLang="ja-JP" sz="32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検証・検察官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検印・検閲・検温</a:t>
            </a: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検札・英語検定</a:t>
            </a: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検疫・太閤検地</a:t>
            </a: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検事総長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107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9D035-D9A7-4ED1-82F2-CAE8E159D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679" y="172838"/>
            <a:ext cx="6225466" cy="1151255"/>
          </a:xfrm>
        </p:spPr>
        <p:txBody>
          <a:bodyPr>
            <a:normAutofit/>
          </a:bodyPr>
          <a:lstStyle/>
          <a:p>
            <a:r>
              <a:rPr kumimoji="1" lang="ja-JP" altLang="en-US" sz="2000" b="1" dirty="0">
                <a:hlinkClick r:id="rId2"/>
              </a:rPr>
              <a:t>書き順　</a:t>
            </a:r>
            <a:r>
              <a:rPr kumimoji="1" lang="en-US" altLang="ja-JP" sz="2000" b="1" dirty="0">
                <a:hlinkClick r:id="rId2"/>
              </a:rPr>
              <a:t>https://kakijun.jp/page-ms/</a:t>
            </a:r>
            <a:r>
              <a:rPr kumimoji="1" lang="en-US" altLang="ja-JP" sz="2000" dirty="0">
                <a:hlinkClick r:id="rId2"/>
              </a:rPr>
              <a:t>05</a:t>
            </a:r>
            <a:r>
              <a:rPr kumimoji="1" lang="en-US" altLang="ja-JP" sz="2000" b="1" dirty="0">
                <a:hlinkClick r:id="rId2"/>
              </a:rPr>
              <a:t>35200.html</a:t>
            </a:r>
            <a:endParaRPr kumimoji="1" lang="ja-JP" altLang="en-US" sz="2000" b="1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EAF940-9AA5-4EAB-90D2-657E4CA607EB}"/>
              </a:ext>
            </a:extLst>
          </p:cNvPr>
          <p:cNvSpPr txBox="1">
            <a:spLocks/>
          </p:cNvSpPr>
          <p:nvPr/>
        </p:nvSpPr>
        <p:spPr>
          <a:xfrm>
            <a:off x="1265432" y="105835"/>
            <a:ext cx="10515600" cy="1151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～漢字学習～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7763B4-5C78-43E8-9DFB-9D7DD9879D61}"/>
              </a:ext>
            </a:extLst>
          </p:cNvPr>
          <p:cNvSpPr txBox="1"/>
          <p:nvPr/>
        </p:nvSpPr>
        <p:spPr>
          <a:xfrm>
            <a:off x="10231314" y="2687457"/>
            <a:ext cx="1292662" cy="417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（音）セイ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（訓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）た（つ）・つく（る）・した（てる）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（画数）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十四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（部首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）ころも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433F03-9B97-403B-A40D-569C13BA9CCF}"/>
              </a:ext>
            </a:extLst>
          </p:cNvPr>
          <p:cNvSpPr txBox="1"/>
          <p:nvPr/>
        </p:nvSpPr>
        <p:spPr>
          <a:xfrm>
            <a:off x="10088013" y="748465"/>
            <a:ext cx="14359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製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03E867-0DCA-42F4-908F-FC9682552BC6}"/>
              </a:ext>
            </a:extLst>
          </p:cNvPr>
          <p:cNvSpPr txBox="1"/>
          <p:nvPr/>
        </p:nvSpPr>
        <p:spPr>
          <a:xfrm>
            <a:off x="20565" y="926886"/>
            <a:ext cx="9417963" cy="57582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外国製</a:t>
            </a: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製本・製薬会社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製氷・製品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製造費・製菓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製塩・並製・製粉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製作者・特製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粗製・製糖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日本製・手製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自家製・製革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製法・製糸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>
                <a:latin typeface="HG教科書体" panose="02020609000000000000" pitchFamily="17" charset="-128"/>
                <a:ea typeface="HG教科書体" panose="02020609000000000000" pitchFamily="17" charset="-128"/>
              </a:rPr>
              <a:t>制作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551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9D035-D9A7-4ED1-82F2-CAE8E159D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679" y="172838"/>
            <a:ext cx="6225466" cy="1151255"/>
          </a:xfrm>
        </p:spPr>
        <p:txBody>
          <a:bodyPr>
            <a:normAutofit/>
          </a:bodyPr>
          <a:lstStyle/>
          <a:p>
            <a:r>
              <a:rPr kumimoji="1" lang="ja-JP" altLang="en-US" sz="2000" b="1" dirty="0">
                <a:hlinkClick r:id="rId2"/>
              </a:rPr>
              <a:t>書き順　</a:t>
            </a:r>
            <a:r>
              <a:rPr kumimoji="1" lang="en-US" altLang="ja-JP" sz="2000" b="1" dirty="0">
                <a:hlinkClick r:id="rId2"/>
              </a:rPr>
              <a:t>https://kakijun.jp/page-ms/</a:t>
            </a:r>
            <a:r>
              <a:rPr kumimoji="1" lang="en-US" altLang="ja-JP" sz="2000" dirty="0">
                <a:hlinkClick r:id="rId2"/>
              </a:rPr>
              <a:t>05</a:t>
            </a:r>
            <a:r>
              <a:rPr kumimoji="1" lang="en-US" altLang="ja-JP" sz="2000" b="1" dirty="0">
                <a:hlinkClick r:id="rId2"/>
              </a:rPr>
              <a:t>35200.html</a:t>
            </a:r>
            <a:endParaRPr kumimoji="1" lang="ja-JP" altLang="en-US" sz="2000" b="1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EAF940-9AA5-4EAB-90D2-657E4CA607EB}"/>
              </a:ext>
            </a:extLst>
          </p:cNvPr>
          <p:cNvSpPr txBox="1">
            <a:spLocks/>
          </p:cNvSpPr>
          <p:nvPr/>
        </p:nvSpPr>
        <p:spPr>
          <a:xfrm>
            <a:off x="1265432" y="105835"/>
            <a:ext cx="10515600" cy="1151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～漢字学習～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7763B4-5C78-43E8-9DFB-9D7DD9879D61}"/>
              </a:ext>
            </a:extLst>
          </p:cNvPr>
          <p:cNvSpPr txBox="1"/>
          <p:nvPr/>
        </p:nvSpPr>
        <p:spPr>
          <a:xfrm>
            <a:off x="10231314" y="2687457"/>
            <a:ext cx="1292662" cy="30574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（音）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そく・しょく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（訓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）はか（る）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（画数）十二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（部首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）さんずい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433F03-9B97-403B-A40D-569C13BA9CCF}"/>
              </a:ext>
            </a:extLst>
          </p:cNvPr>
          <p:cNvSpPr txBox="1"/>
          <p:nvPr/>
        </p:nvSpPr>
        <p:spPr>
          <a:xfrm>
            <a:off x="10088013" y="748465"/>
            <a:ext cx="14359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測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03E867-0DCA-42F4-908F-FC9682552BC6}"/>
              </a:ext>
            </a:extLst>
          </p:cNvPr>
          <p:cNvSpPr txBox="1"/>
          <p:nvPr/>
        </p:nvSpPr>
        <p:spPr>
          <a:xfrm>
            <a:off x="1590125" y="926886"/>
            <a:ext cx="7848302" cy="57582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予測</a:t>
            </a:r>
            <a:endParaRPr lang="en-US" altLang="ja-JP" sz="6000" dirty="0">
              <a:solidFill>
                <a:srgbClr val="FF000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測定・測候・測地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測深錘・体重測定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測席・実測・測円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推測・憶測・目測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測量技師・測位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観測・測候所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測択・観測気球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歩測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086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9D035-D9A7-4ED1-82F2-CAE8E159D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679" y="172838"/>
            <a:ext cx="6225466" cy="1151255"/>
          </a:xfrm>
        </p:spPr>
        <p:txBody>
          <a:bodyPr>
            <a:normAutofit/>
          </a:bodyPr>
          <a:lstStyle/>
          <a:p>
            <a:r>
              <a:rPr kumimoji="1" lang="ja-JP" altLang="en-US" sz="2000" b="1" dirty="0">
                <a:hlinkClick r:id="rId2"/>
              </a:rPr>
              <a:t>書き順　</a:t>
            </a:r>
            <a:r>
              <a:rPr kumimoji="1" lang="en-US" altLang="ja-JP" sz="2000" b="1" dirty="0">
                <a:hlinkClick r:id="rId2"/>
              </a:rPr>
              <a:t>https://kakijun.jp/page-ms/</a:t>
            </a:r>
            <a:r>
              <a:rPr kumimoji="1" lang="en-US" altLang="ja-JP" sz="2000" dirty="0">
                <a:hlinkClick r:id="rId2"/>
              </a:rPr>
              <a:t>05</a:t>
            </a:r>
            <a:r>
              <a:rPr kumimoji="1" lang="en-US" altLang="ja-JP" sz="2000" b="1" dirty="0">
                <a:hlinkClick r:id="rId2"/>
              </a:rPr>
              <a:t>35200.html</a:t>
            </a:r>
            <a:endParaRPr kumimoji="1" lang="ja-JP" altLang="en-US" sz="2000" b="1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EAF940-9AA5-4EAB-90D2-657E4CA607EB}"/>
              </a:ext>
            </a:extLst>
          </p:cNvPr>
          <p:cNvSpPr txBox="1">
            <a:spLocks/>
          </p:cNvSpPr>
          <p:nvPr/>
        </p:nvSpPr>
        <p:spPr>
          <a:xfrm>
            <a:off x="1265432" y="105835"/>
            <a:ext cx="10515600" cy="1151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～漢字学習～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7763B4-5C78-43E8-9DFB-9D7DD9879D61}"/>
              </a:ext>
            </a:extLst>
          </p:cNvPr>
          <p:cNvSpPr txBox="1"/>
          <p:nvPr/>
        </p:nvSpPr>
        <p:spPr>
          <a:xfrm>
            <a:off x="10300428" y="2380757"/>
            <a:ext cx="1569660" cy="4371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（音）・ボウ・バク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（訓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）あば（れる）（く）・あ（れる）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さら（す）・にわ（か）・たちまち・そこな（う）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（画数）十五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（部首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）ひ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433F03-9B97-403B-A40D-569C13BA9CCF}"/>
              </a:ext>
            </a:extLst>
          </p:cNvPr>
          <p:cNvSpPr txBox="1"/>
          <p:nvPr/>
        </p:nvSpPr>
        <p:spPr>
          <a:xfrm>
            <a:off x="10208586" y="571225"/>
            <a:ext cx="14359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03E867-0DCA-42F4-908F-FC9682552BC6}"/>
              </a:ext>
            </a:extLst>
          </p:cNvPr>
          <p:cNvSpPr txBox="1"/>
          <p:nvPr/>
        </p:nvSpPr>
        <p:spPr>
          <a:xfrm>
            <a:off x="831093" y="1037123"/>
            <a:ext cx="9417963" cy="57582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暴風雨</a:t>
            </a:r>
            <a:endParaRPr lang="en-US" altLang="ja-JP" sz="6000" dirty="0">
              <a:solidFill>
                <a:srgbClr val="FF000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暴状・暴発・暴露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乱暴・暴飲暴食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暴虎馮河・暴悪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粗暴・暴騰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指定暴力団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暴圧・暴論・暴落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暴力・凶暴・暴君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暴走族・自暴自棄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暴言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3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9D035-D9A7-4ED1-82F2-CAE8E159D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679" y="172838"/>
            <a:ext cx="6225466" cy="1151255"/>
          </a:xfrm>
        </p:spPr>
        <p:txBody>
          <a:bodyPr>
            <a:normAutofit/>
          </a:bodyPr>
          <a:lstStyle/>
          <a:p>
            <a:r>
              <a:rPr kumimoji="1" lang="ja-JP" altLang="en-US" sz="2000" b="1" dirty="0">
                <a:hlinkClick r:id="rId2"/>
              </a:rPr>
              <a:t>書き順　</a:t>
            </a:r>
            <a:r>
              <a:rPr kumimoji="1" lang="en-US" altLang="ja-JP" sz="2000" b="1" dirty="0">
                <a:hlinkClick r:id="rId2"/>
              </a:rPr>
              <a:t>https://kakijun.jp/page-ms/</a:t>
            </a:r>
            <a:r>
              <a:rPr kumimoji="1" lang="en-US" altLang="ja-JP" sz="2000" dirty="0">
                <a:hlinkClick r:id="rId2"/>
              </a:rPr>
              <a:t>05</a:t>
            </a:r>
            <a:r>
              <a:rPr kumimoji="1" lang="en-US" altLang="ja-JP" sz="2000" b="1" dirty="0">
                <a:hlinkClick r:id="rId2"/>
              </a:rPr>
              <a:t>35200.html</a:t>
            </a:r>
            <a:endParaRPr kumimoji="1" lang="ja-JP" altLang="en-US" sz="2000" b="1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EAF940-9AA5-4EAB-90D2-657E4CA607EB}"/>
              </a:ext>
            </a:extLst>
          </p:cNvPr>
          <p:cNvSpPr txBox="1">
            <a:spLocks/>
          </p:cNvSpPr>
          <p:nvPr/>
        </p:nvSpPr>
        <p:spPr>
          <a:xfrm>
            <a:off x="1265432" y="105835"/>
            <a:ext cx="10515600" cy="1151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～漢字学習～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7763B4-5C78-43E8-9DFB-9D7DD9879D61}"/>
              </a:ext>
            </a:extLst>
          </p:cNvPr>
          <p:cNvSpPr txBox="1"/>
          <p:nvPr/>
        </p:nvSpPr>
        <p:spPr>
          <a:xfrm>
            <a:off x="10231314" y="2687457"/>
            <a:ext cx="1292662" cy="35533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（音）セキ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（訓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）つむ（ぐ）・いさ（お）・う（む）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（画数）十七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（部首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）いとへん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433F03-9B97-403B-A40D-569C13BA9CCF}"/>
              </a:ext>
            </a:extLst>
          </p:cNvPr>
          <p:cNvSpPr txBox="1"/>
          <p:nvPr/>
        </p:nvSpPr>
        <p:spPr>
          <a:xfrm>
            <a:off x="10088013" y="748465"/>
            <a:ext cx="14359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績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03E867-0DCA-42F4-908F-FC9682552BC6}"/>
              </a:ext>
            </a:extLst>
          </p:cNvPr>
          <p:cNvSpPr txBox="1"/>
          <p:nvPr/>
        </p:nvSpPr>
        <p:spPr>
          <a:xfrm>
            <a:off x="-324899" y="993889"/>
            <a:ext cx="10341293" cy="57582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実績</a:t>
            </a:r>
            <a:endParaRPr lang="en-US" altLang="ja-JP" sz="6000" dirty="0">
              <a:solidFill>
                <a:srgbClr val="FF000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治績・成績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績学・績文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績用・績効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績紡・成績表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紡績・業績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功績・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成績幽明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績麻（うみお）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公績・敗績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2413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9D035-D9A7-4ED1-82F2-CAE8E159D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1102" y="12818"/>
            <a:ext cx="6225466" cy="1151255"/>
          </a:xfrm>
        </p:spPr>
        <p:txBody>
          <a:bodyPr>
            <a:normAutofit/>
          </a:bodyPr>
          <a:lstStyle/>
          <a:p>
            <a:r>
              <a:rPr kumimoji="1" lang="ja-JP" altLang="en-US" sz="2000" b="1" dirty="0">
                <a:hlinkClick r:id="rId2"/>
              </a:rPr>
              <a:t>書き順　</a:t>
            </a:r>
            <a:r>
              <a:rPr kumimoji="1" lang="en-US" altLang="ja-JP" sz="2000" b="1" dirty="0">
                <a:hlinkClick r:id="rId2"/>
              </a:rPr>
              <a:t>https://kakijun.jp/page-ms/</a:t>
            </a:r>
            <a:r>
              <a:rPr kumimoji="1" lang="en-US" altLang="ja-JP" sz="2000" dirty="0">
                <a:hlinkClick r:id="rId2"/>
              </a:rPr>
              <a:t>05</a:t>
            </a:r>
            <a:r>
              <a:rPr kumimoji="1" lang="en-US" altLang="ja-JP" sz="2000" b="1" dirty="0">
                <a:hlinkClick r:id="rId2"/>
              </a:rPr>
              <a:t>35200.html</a:t>
            </a:r>
            <a:endParaRPr kumimoji="1" lang="ja-JP" altLang="en-US" sz="2000" b="1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EAF940-9AA5-4EAB-90D2-657E4CA607EB}"/>
              </a:ext>
            </a:extLst>
          </p:cNvPr>
          <p:cNvSpPr txBox="1">
            <a:spLocks/>
          </p:cNvSpPr>
          <p:nvPr/>
        </p:nvSpPr>
        <p:spPr>
          <a:xfrm>
            <a:off x="1265432" y="-8921"/>
            <a:ext cx="10515600" cy="1151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～漢字学習～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7763B4-5C78-43E8-9DFB-9D7DD9879D61}"/>
              </a:ext>
            </a:extLst>
          </p:cNvPr>
          <p:cNvSpPr txBox="1"/>
          <p:nvPr/>
        </p:nvSpPr>
        <p:spPr>
          <a:xfrm>
            <a:off x="10231314" y="2687457"/>
            <a:ext cx="1292662" cy="30574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（音）キン・イン・ウン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（訓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）ひとし（い）・なら（す）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（画数）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七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（部首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）つちへん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433F03-9B97-403B-A40D-569C13BA9CCF}"/>
              </a:ext>
            </a:extLst>
          </p:cNvPr>
          <p:cNvSpPr txBox="1"/>
          <p:nvPr/>
        </p:nvSpPr>
        <p:spPr>
          <a:xfrm>
            <a:off x="10088013" y="748465"/>
            <a:ext cx="14359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03E867-0DCA-42F4-908F-FC9682552BC6}"/>
              </a:ext>
            </a:extLst>
          </p:cNvPr>
          <p:cNvSpPr txBox="1"/>
          <p:nvPr/>
        </p:nvSpPr>
        <p:spPr>
          <a:xfrm>
            <a:off x="598458" y="820206"/>
            <a:ext cx="9417963" cy="57582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均等</a:t>
            </a:r>
            <a:endParaRPr lang="en-US" altLang="ja-JP" sz="6000" dirty="0">
              <a:solidFill>
                <a:srgbClr val="FF000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均一・均整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均停・百均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均分・均輸法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平均点・均霑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百円均一・均質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均質炉・均勢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均衡・機会均等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日経平均株価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60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均平・均斉</a:t>
            </a:r>
            <a:endParaRPr lang="en-US" altLang="ja-JP" sz="6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277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9D035-D9A7-4ED1-82F2-CAE8E159D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679" y="172838"/>
            <a:ext cx="6225466" cy="1151255"/>
          </a:xfrm>
        </p:spPr>
        <p:txBody>
          <a:bodyPr>
            <a:normAutofit/>
          </a:bodyPr>
          <a:lstStyle/>
          <a:p>
            <a:r>
              <a:rPr kumimoji="1" lang="ja-JP" altLang="en-US" sz="2000" b="1" dirty="0">
                <a:hlinkClick r:id="rId2"/>
              </a:rPr>
              <a:t>書き順　</a:t>
            </a:r>
            <a:r>
              <a:rPr kumimoji="1" lang="en-US" altLang="ja-JP" sz="2000" b="1" dirty="0">
                <a:hlinkClick r:id="rId2"/>
              </a:rPr>
              <a:t>https://kakijun.jp/page-ms/</a:t>
            </a:r>
            <a:r>
              <a:rPr kumimoji="1" lang="en-US" altLang="ja-JP" sz="2000" dirty="0">
                <a:hlinkClick r:id="rId2"/>
              </a:rPr>
              <a:t>05</a:t>
            </a:r>
            <a:r>
              <a:rPr kumimoji="1" lang="en-US" altLang="ja-JP" sz="2000" b="1" dirty="0">
                <a:hlinkClick r:id="rId2"/>
              </a:rPr>
              <a:t>35200.html</a:t>
            </a:r>
            <a:endParaRPr kumimoji="1" lang="ja-JP" altLang="en-US" sz="2000" b="1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EAF940-9AA5-4EAB-90D2-657E4CA607EB}"/>
              </a:ext>
            </a:extLst>
          </p:cNvPr>
          <p:cNvSpPr txBox="1">
            <a:spLocks/>
          </p:cNvSpPr>
          <p:nvPr/>
        </p:nvSpPr>
        <p:spPr>
          <a:xfrm>
            <a:off x="1265432" y="105835"/>
            <a:ext cx="10515600" cy="1151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～漢字学習～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7763B4-5C78-43E8-9DFB-9D7DD9879D61}"/>
              </a:ext>
            </a:extLst>
          </p:cNvPr>
          <p:cNvSpPr txBox="1"/>
          <p:nvPr/>
        </p:nvSpPr>
        <p:spPr>
          <a:xfrm>
            <a:off x="10088013" y="2687457"/>
            <a:ext cx="1569660" cy="30574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（音）シ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（訓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）こころざし・こころざ（す）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しる（す）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（画数）七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8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（部首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）こころ</a:t>
            </a:r>
            <a:endParaRPr lang="en-US" altLang="ja-JP" sz="1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433F03-9B97-403B-A40D-569C13BA9CCF}"/>
              </a:ext>
            </a:extLst>
          </p:cNvPr>
          <p:cNvSpPr txBox="1"/>
          <p:nvPr/>
        </p:nvSpPr>
        <p:spPr>
          <a:xfrm>
            <a:off x="10088013" y="748465"/>
            <a:ext cx="14359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03E867-0DCA-42F4-908F-FC9682552BC6}"/>
              </a:ext>
            </a:extLst>
          </p:cNvPr>
          <p:cNvSpPr txBox="1"/>
          <p:nvPr/>
        </p:nvSpPr>
        <p:spPr>
          <a:xfrm>
            <a:off x="-629447" y="1113082"/>
            <a:ext cx="10987623" cy="57582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意志薄弱</a:t>
            </a:r>
            <a:endParaRPr lang="en-US" altLang="ja-JP" sz="5400" dirty="0">
              <a:solidFill>
                <a:srgbClr val="FF000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志村けん・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志のある者～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初志貫徹・志気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solidFill>
                  <a:srgbClr val="FF0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志大才疎</a:t>
            </a:r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・三国志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習志野市・闘志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志賀高原・志操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志望校・大志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志願・志学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志念・志望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solidFill>
                  <a:srgbClr val="FF0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志士仁人</a:t>
            </a:r>
            <a:endParaRPr lang="en-US" altLang="ja-JP" sz="5400" dirty="0">
              <a:solidFill>
                <a:srgbClr val="FF000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5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志賀原子力発電所</a:t>
            </a:r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endParaRPr lang="en-US" altLang="ja-JP" sz="5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010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24840</TotalTime>
  <Words>605</Words>
  <Application>Microsoft Office PowerPoint</Application>
  <PresentationFormat>Widescreen</PresentationFormat>
  <Paragraphs>125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テーマ</vt:lpstr>
      <vt:lpstr>リモート学習で使えるPowerPoint板書例 　　～小学校5年国語　新出漢字の学習を中心として～</vt:lpstr>
      <vt:lpstr>書き順　https://kakijun.jp/page-ms/0535200.html</vt:lpstr>
      <vt:lpstr>書き順　https://kakijun.jp/page-ms/0535200.html</vt:lpstr>
      <vt:lpstr>書き順　https://kakijun.jp/page-ms/0535200.html</vt:lpstr>
      <vt:lpstr>書き順　https://kakijun.jp/page-ms/0535200.html</vt:lpstr>
      <vt:lpstr>書き順　https://kakijun.jp/page-ms/0535200.html</vt:lpstr>
      <vt:lpstr>書き順　https://kakijun.jp/page-ms/0535200.html</vt:lpstr>
      <vt:lpstr>書き順　https://kakijun.jp/page-ms/0535200.html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５R森 国語 ZOOMオンライン授業  8：30～9：10</dc:title>
  <dc:creator>中原 悟</dc:creator>
  <cp:lastModifiedBy>中原 悟</cp:lastModifiedBy>
  <cp:revision>270</cp:revision>
  <cp:lastPrinted>2021-09-08T06:13:40Z</cp:lastPrinted>
  <dcterms:created xsi:type="dcterms:W3CDTF">2021-07-14T06:17:11Z</dcterms:created>
  <dcterms:modified xsi:type="dcterms:W3CDTF">2022-08-01T10:18:18Z</dcterms:modified>
</cp:coreProperties>
</file>