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381" r:id="rId3"/>
    <p:sldId id="378" r:id="rId4"/>
    <p:sldId id="382" r:id="rId5"/>
    <p:sldId id="386" r:id="rId6"/>
    <p:sldId id="383" r:id="rId7"/>
    <p:sldId id="384" r:id="rId8"/>
    <p:sldId id="389" r:id="rId9"/>
    <p:sldId id="390" r:id="rId10"/>
    <p:sldId id="388" r:id="rId11"/>
    <p:sldId id="411" r:id="rId12"/>
    <p:sldId id="387" r:id="rId13"/>
    <p:sldId id="401" r:id="rId14"/>
    <p:sldId id="404" r:id="rId15"/>
    <p:sldId id="405" r:id="rId16"/>
    <p:sldId id="393" r:id="rId17"/>
    <p:sldId id="402" r:id="rId18"/>
    <p:sldId id="412" r:id="rId19"/>
    <p:sldId id="396" r:id="rId20"/>
    <p:sldId id="403" r:id="rId21"/>
    <p:sldId id="406" r:id="rId22"/>
    <p:sldId id="407" r:id="rId23"/>
    <p:sldId id="398" r:id="rId24"/>
    <p:sldId id="394" r:id="rId25"/>
    <p:sldId id="413" r:id="rId26"/>
    <p:sldId id="399" r:id="rId27"/>
    <p:sldId id="408" r:id="rId28"/>
    <p:sldId id="409" r:id="rId29"/>
    <p:sldId id="400" r:id="rId30"/>
    <p:sldId id="410" r:id="rId31"/>
    <p:sldId id="414" r:id="rId32"/>
    <p:sldId id="379" r:id="rId33"/>
  </p:sldIdLst>
  <p:sldSz cx="9144000" cy="5143500" type="screen16x9"/>
  <p:notesSz cx="7034213" cy="101647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舘 弘士" initials="舘" lastIdx="1" clrIdx="0">
    <p:extLst>
      <p:ext uri="{19B8F6BF-5375-455C-9EA6-DF929625EA0E}">
        <p15:presenceInfo xmlns:p15="http://schemas.microsoft.com/office/powerpoint/2012/main" userId="S::p46986@gifu-net.ed.jp::606a1e49-de00-4650-99b1-0259213288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8237" autoAdjust="0"/>
  </p:normalViewPr>
  <p:slideViewPr>
    <p:cSldViewPr snapToGrid="0">
      <p:cViewPr varScale="1">
        <p:scale>
          <a:sx n="106" d="100"/>
          <a:sy n="106" d="100"/>
        </p:scale>
        <p:origin x="1110" y="1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8159" cy="510004"/>
          </a:xfrm>
          <a:prstGeom prst="rect">
            <a:avLst/>
          </a:prstGeom>
        </p:spPr>
        <p:txBody>
          <a:bodyPr vert="horz" lIns="94028" tIns="47014" rIns="94028" bIns="47014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84427" y="0"/>
            <a:ext cx="3048159" cy="510004"/>
          </a:xfrm>
          <a:prstGeom prst="rect">
            <a:avLst/>
          </a:prstGeom>
        </p:spPr>
        <p:txBody>
          <a:bodyPr vert="horz" lIns="94028" tIns="47014" rIns="94028" bIns="47014" rtlCol="0"/>
          <a:lstStyle>
            <a:lvl1pPr algn="r">
              <a:defRPr sz="1200"/>
            </a:lvl1pPr>
          </a:lstStyle>
          <a:p>
            <a:fld id="{A7B597F1-0270-4FB6-BA92-321A8F9A14B1}" type="datetimeFigureOut">
              <a:rPr kumimoji="1" lang="ja-JP" altLang="en-US" smtClean="0"/>
              <a:pPr/>
              <a:t>2022/7/21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68313" y="1271588"/>
            <a:ext cx="6097587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28" tIns="47014" rIns="94028" bIns="47014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3422" y="4891792"/>
            <a:ext cx="5627370" cy="4002376"/>
          </a:xfrm>
          <a:prstGeom prst="rect">
            <a:avLst/>
          </a:prstGeom>
        </p:spPr>
        <p:txBody>
          <a:bodyPr vert="horz" lIns="94028" tIns="47014" rIns="94028" bIns="4701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654762"/>
            <a:ext cx="3048159" cy="510003"/>
          </a:xfrm>
          <a:prstGeom prst="rect">
            <a:avLst/>
          </a:prstGeom>
        </p:spPr>
        <p:txBody>
          <a:bodyPr vert="horz" lIns="94028" tIns="47014" rIns="94028" bIns="47014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84427" y="9654762"/>
            <a:ext cx="3048159" cy="510003"/>
          </a:xfrm>
          <a:prstGeom prst="rect">
            <a:avLst/>
          </a:prstGeom>
        </p:spPr>
        <p:txBody>
          <a:bodyPr vert="horz" lIns="94028" tIns="47014" rIns="94028" bIns="47014" rtlCol="0" anchor="b"/>
          <a:lstStyle>
            <a:lvl1pPr algn="r">
              <a:defRPr sz="1200"/>
            </a:lvl1pPr>
          </a:lstStyle>
          <a:p>
            <a:fld id="{1D8D98FE-F67B-44B9-BF15-C9045410AD12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277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68313" y="1271588"/>
            <a:ext cx="6097587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D98FE-F67B-44B9-BF15-C9045410AD12}" type="slidenum">
              <a:rPr kumimoji="1" lang="ja-JP" altLang="en-US" smtClean="0"/>
              <a:pPr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16708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7B07C-D674-48F6-90BB-EA68E257DE43}" type="datetimeFigureOut">
              <a:rPr kumimoji="1" lang="ja-JP" altLang="en-US" smtClean="0"/>
              <a:pPr/>
              <a:t>2022/7/21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A45F-D45A-4A6A-B749-17A49AD37636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33505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7B07C-D674-48F6-90BB-EA68E257DE43}" type="datetimeFigureOut">
              <a:rPr kumimoji="1" lang="ja-JP" altLang="en-US" smtClean="0"/>
              <a:pPr/>
              <a:t>2022/7/21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A45F-D45A-4A6A-B749-17A49AD37636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71723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7B07C-D674-48F6-90BB-EA68E257DE43}" type="datetimeFigureOut">
              <a:rPr kumimoji="1" lang="ja-JP" altLang="en-US" smtClean="0"/>
              <a:pPr/>
              <a:t>2022/7/21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A45F-D45A-4A6A-B749-17A49AD37636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99547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820882"/>
          </a:xfrm>
        </p:spPr>
        <p:txBody>
          <a:bodyPr/>
          <a:lstStyle>
            <a:lvl1pPr algn="ctr"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11828"/>
            <a:ext cx="7886700" cy="352089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7B07C-D674-48F6-90BB-EA68E257DE43}" type="datetimeFigureOut">
              <a:rPr kumimoji="1" lang="ja-JP" altLang="en-US" smtClean="0"/>
              <a:pPr/>
              <a:t>2022/7/21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A45F-D45A-4A6A-B749-17A49AD37636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83393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7B07C-D674-48F6-90BB-EA68E257DE43}" type="datetimeFigureOut">
              <a:rPr kumimoji="1" lang="ja-JP" altLang="en-US" smtClean="0"/>
              <a:pPr/>
              <a:t>2022/7/21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A45F-D45A-4A6A-B749-17A49AD37636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10006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7B07C-D674-48F6-90BB-EA68E257DE43}" type="datetimeFigureOut">
              <a:rPr kumimoji="1" lang="ja-JP" altLang="en-US" smtClean="0"/>
              <a:pPr/>
              <a:t>2022/7/21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A45F-D45A-4A6A-B749-17A49AD37636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77814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7B07C-D674-48F6-90BB-EA68E257DE43}" type="datetimeFigureOut">
              <a:rPr kumimoji="1" lang="ja-JP" altLang="en-US" smtClean="0"/>
              <a:pPr/>
              <a:t>2022/7/21</a:t>
            </a:fld>
            <a:endParaRPr kumimoji="1" lang="ja-JP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A45F-D45A-4A6A-B749-17A49AD37636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59060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841664"/>
          </a:xfrm>
        </p:spPr>
        <p:txBody>
          <a:bodyPr/>
          <a:lstStyle>
            <a:lvl1pPr algn="ctr"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7B07C-D674-48F6-90BB-EA68E257DE43}" type="datetimeFigureOut">
              <a:rPr kumimoji="1" lang="ja-JP" altLang="en-US" smtClean="0"/>
              <a:pPr/>
              <a:t>2022/7/21</a:t>
            </a:fld>
            <a:endParaRPr kumimoji="1"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A45F-D45A-4A6A-B749-17A49AD37636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27969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7B07C-D674-48F6-90BB-EA68E257DE43}" type="datetimeFigureOut">
              <a:rPr kumimoji="1" lang="ja-JP" altLang="en-US" smtClean="0"/>
              <a:pPr/>
              <a:t>2022/7/21</a:t>
            </a:fld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A45F-D45A-4A6A-B749-17A49AD37636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23187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7B07C-D674-48F6-90BB-EA68E257DE43}" type="datetimeFigureOut">
              <a:rPr kumimoji="1" lang="ja-JP" altLang="en-US" smtClean="0"/>
              <a:pPr/>
              <a:t>2022/7/21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A45F-D45A-4A6A-B749-17A49AD37636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47991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dirty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7B07C-D674-48F6-90BB-EA68E257DE43}" type="datetimeFigureOut">
              <a:rPr kumimoji="1" lang="ja-JP" altLang="en-US" smtClean="0"/>
              <a:pPr/>
              <a:t>2022/7/21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A45F-D45A-4A6A-B749-17A49AD37636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13632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9" descr="O:\data\教養講座\DSCF0003.JPG">
            <a:extLst>
              <a:ext uri="{FF2B5EF4-FFF2-40B4-BE49-F238E27FC236}">
                <a16:creationId xmlns:a16="http://schemas.microsoft.com/office/drawing/2014/main" id="{3C03020A-0B0F-9D21-D11B-8A3FA645A5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lum bright="48000" contrast="-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89" cy="514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7B07C-D674-48F6-90BB-EA68E257DE43}" type="datetimeFigureOut">
              <a:rPr kumimoji="1" lang="ja-JP" altLang="en-US" smtClean="0"/>
              <a:pPr/>
              <a:t>2022/7/21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6A45F-D45A-4A6A-B749-17A49AD37636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cxnSp>
        <p:nvCxnSpPr>
          <p:cNvPr id="8" name="直線コネクタ 7"/>
          <p:cNvCxnSpPr/>
          <p:nvPr userDrawn="1"/>
        </p:nvCxnSpPr>
        <p:spPr>
          <a:xfrm>
            <a:off x="0" y="837080"/>
            <a:ext cx="91440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1697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9" descr="O:\data\教養講座\DSCF0003.JPG">
            <a:extLst>
              <a:ext uri="{FF2B5EF4-FFF2-40B4-BE49-F238E27FC236}">
                <a16:creationId xmlns:a16="http://schemas.microsoft.com/office/drawing/2014/main" id="{23B40B80-75C0-76BC-4DAC-AAECC5A99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48000" contrast="-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89" cy="514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395316"/>
            <a:ext cx="7772400" cy="1790700"/>
          </a:xfrm>
        </p:spPr>
        <p:txBody>
          <a:bodyPr/>
          <a:lstStyle/>
          <a:p>
            <a:r>
              <a:rPr lang="ja-JP" altLang="en-US" dirty="0"/>
              <a:t>総合的な探究の時間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417584"/>
            <a:ext cx="6858000" cy="1241822"/>
          </a:xfrm>
        </p:spPr>
        <p:txBody>
          <a:bodyPr/>
          <a:lstStyle/>
          <a:p>
            <a:r>
              <a:rPr kumimoji="1" lang="ja-JP" altLang="en-US" dirty="0"/>
              <a:t>〇〇学校</a:t>
            </a:r>
            <a:endParaRPr kumimoji="1" lang="en-US" altLang="ja-JP" dirty="0"/>
          </a:p>
          <a:p>
            <a:r>
              <a:rPr lang="ja-JP" altLang="en-US" dirty="0"/>
              <a:t>令和〇</a:t>
            </a:r>
            <a:r>
              <a:rPr kumimoji="1" lang="ja-JP" altLang="en-US" dirty="0"/>
              <a:t>年〇〇月〇〇日（〇）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658382" y="2447857"/>
            <a:ext cx="58272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/>
              <a:t>フェルミ推定（その２）</a:t>
            </a:r>
          </a:p>
        </p:txBody>
      </p:sp>
    </p:spTree>
    <p:extLst>
      <p:ext uri="{BB962C8B-B14F-4D97-AF65-F5344CB8AC3E}">
        <p14:creationId xmlns:p14="http://schemas.microsoft.com/office/powerpoint/2010/main" val="551463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786304D-3734-4AED-B815-D25EC68F5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正解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538A77F-DE54-4B74-A212-B9A714CEF2D4}"/>
              </a:ext>
            </a:extLst>
          </p:cNvPr>
          <p:cNvSpPr txBox="1"/>
          <p:nvPr/>
        </p:nvSpPr>
        <p:spPr>
          <a:xfrm>
            <a:off x="2533857" y="1216059"/>
            <a:ext cx="4076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/>
              <a:t>１２、２８２人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35B40EF-4FE5-47E7-AF2B-66F6DB956A17}"/>
              </a:ext>
            </a:extLst>
          </p:cNvPr>
          <p:cNvSpPr txBox="1"/>
          <p:nvPr/>
        </p:nvSpPr>
        <p:spPr>
          <a:xfrm>
            <a:off x="411306" y="2269005"/>
            <a:ext cx="8732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ピッタリ賞（５０点）</a:t>
            </a:r>
            <a:r>
              <a:rPr kumimoji="1" lang="en-US" altLang="ja-JP" sz="3200" dirty="0"/>
              <a:t>12,000</a:t>
            </a:r>
            <a:r>
              <a:rPr kumimoji="1" lang="ja-JP" altLang="en-US" sz="3200" dirty="0"/>
              <a:t>～</a:t>
            </a:r>
            <a:r>
              <a:rPr kumimoji="1" lang="en-US" altLang="ja-JP" sz="3200" dirty="0"/>
              <a:t>12,500</a:t>
            </a:r>
            <a:r>
              <a:rPr kumimoji="1" lang="ja-JP" altLang="en-US" sz="3200" dirty="0"/>
              <a:t>人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E254C8F-11F5-47CA-8499-D0B4537A8214}"/>
              </a:ext>
            </a:extLst>
          </p:cNvPr>
          <p:cNvSpPr txBox="1"/>
          <p:nvPr/>
        </p:nvSpPr>
        <p:spPr>
          <a:xfrm>
            <a:off x="411305" y="3198840"/>
            <a:ext cx="8732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ニアピン賞（１０点）</a:t>
            </a:r>
            <a:r>
              <a:rPr kumimoji="1" lang="en-US" altLang="ja-JP" sz="3200" dirty="0"/>
              <a:t>11,000</a:t>
            </a:r>
            <a:r>
              <a:rPr kumimoji="1" lang="ja-JP" altLang="en-US" sz="3200" dirty="0"/>
              <a:t>～</a:t>
            </a:r>
            <a:r>
              <a:rPr kumimoji="1" lang="en-US" altLang="ja-JP" sz="3200" dirty="0"/>
              <a:t>13,000</a:t>
            </a:r>
            <a:r>
              <a:rPr kumimoji="1" lang="ja-JP" altLang="en-US" sz="3200" dirty="0"/>
              <a:t>人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AEA8D18-EBDF-4AC7-A4F3-7BA8E9A5C8A1}"/>
              </a:ext>
            </a:extLst>
          </p:cNvPr>
          <p:cNvSpPr txBox="1"/>
          <p:nvPr/>
        </p:nvSpPr>
        <p:spPr>
          <a:xfrm>
            <a:off x="3768437" y="4128675"/>
            <a:ext cx="5051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/>
              <a:t>WB</a:t>
            </a:r>
            <a:r>
              <a:rPr kumimoji="1" lang="ja-JP" altLang="en-US" sz="3200" dirty="0"/>
              <a:t>に仮の点数を書いてね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D028E9-A70A-8FEE-3A9B-9B0B07E4542A}"/>
              </a:ext>
            </a:extLst>
          </p:cNvPr>
          <p:cNvSpPr txBox="1"/>
          <p:nvPr/>
        </p:nvSpPr>
        <p:spPr>
          <a:xfrm rot="1576774">
            <a:off x="5172999" y="820882"/>
            <a:ext cx="36471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400" dirty="0"/>
              <a:t>解答例です</a:t>
            </a:r>
          </a:p>
        </p:txBody>
      </p:sp>
    </p:spTree>
    <p:extLst>
      <p:ext uri="{BB962C8B-B14F-4D97-AF65-F5344CB8AC3E}">
        <p14:creationId xmlns:p14="http://schemas.microsoft.com/office/powerpoint/2010/main" val="63904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AC03670-0432-4E73-BD6E-E71F945E8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プレゼンテーション</a:t>
            </a:r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05CFA4E3-F881-43D1-B919-4B0B385BFB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4536094"/>
              </p:ext>
            </p:extLst>
          </p:nvPr>
        </p:nvGraphicFramePr>
        <p:xfrm>
          <a:off x="571615" y="2322973"/>
          <a:ext cx="8000769" cy="1037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6923">
                  <a:extLst>
                    <a:ext uri="{9D8B030D-6E8A-4147-A177-3AD203B41FA5}">
                      <a16:colId xmlns:a16="http://schemas.microsoft.com/office/drawing/2014/main" val="310480655"/>
                    </a:ext>
                  </a:extLst>
                </a:gridCol>
                <a:gridCol w="2666923">
                  <a:extLst>
                    <a:ext uri="{9D8B030D-6E8A-4147-A177-3AD203B41FA5}">
                      <a16:colId xmlns:a16="http://schemas.microsoft.com/office/drawing/2014/main" val="3779951426"/>
                    </a:ext>
                  </a:extLst>
                </a:gridCol>
                <a:gridCol w="2666923">
                  <a:extLst>
                    <a:ext uri="{9D8B030D-6E8A-4147-A177-3AD203B41FA5}">
                      <a16:colId xmlns:a16="http://schemas.microsoft.com/office/drawing/2014/main" val="2231440920"/>
                    </a:ext>
                  </a:extLst>
                </a:gridCol>
              </a:tblGrid>
              <a:tr h="103758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1660973"/>
                  </a:ext>
                </a:extLst>
              </a:tr>
            </a:tbl>
          </a:graphicData>
        </a:graphic>
      </p:graphicFrame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F2C0DB62-D15E-4C3C-BA99-8E6CDF3266D6}"/>
              </a:ext>
            </a:extLst>
          </p:cNvPr>
          <p:cNvSpPr/>
          <p:nvPr/>
        </p:nvSpPr>
        <p:spPr>
          <a:xfrm>
            <a:off x="5908307" y="2495040"/>
            <a:ext cx="2664077" cy="6705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59D1569-B690-4EF9-914E-59B96DE40B33}"/>
              </a:ext>
            </a:extLst>
          </p:cNvPr>
          <p:cNvSpPr/>
          <p:nvPr/>
        </p:nvSpPr>
        <p:spPr>
          <a:xfrm>
            <a:off x="3235692" y="2495040"/>
            <a:ext cx="2664077" cy="6705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B439233-7D16-48AD-8DBD-2C5B35FBC2E6}"/>
              </a:ext>
            </a:extLst>
          </p:cNvPr>
          <p:cNvSpPr/>
          <p:nvPr/>
        </p:nvSpPr>
        <p:spPr>
          <a:xfrm>
            <a:off x="571615" y="2495040"/>
            <a:ext cx="2664077" cy="6705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7E6DD358-D727-4B9D-9676-CA1CE97B991A}"/>
              </a:ext>
            </a:extLst>
          </p:cNvPr>
          <p:cNvSpPr/>
          <p:nvPr/>
        </p:nvSpPr>
        <p:spPr>
          <a:xfrm>
            <a:off x="1881554" y="1391451"/>
            <a:ext cx="5380892" cy="2593312"/>
          </a:xfrm>
          <a:custGeom>
            <a:avLst/>
            <a:gdLst>
              <a:gd name="connsiteX0" fmla="*/ 1535723 w 5380892"/>
              <a:gd name="connsiteY0" fmla="*/ 2965939 h 3833446"/>
              <a:gd name="connsiteX1" fmla="*/ 0 w 5380892"/>
              <a:gd name="connsiteY1" fmla="*/ 2520462 h 3833446"/>
              <a:gd name="connsiteX2" fmla="*/ 1207477 w 5380892"/>
              <a:gd name="connsiteY2" fmla="*/ 2309446 h 3833446"/>
              <a:gd name="connsiteX3" fmla="*/ 1207477 w 5380892"/>
              <a:gd name="connsiteY3" fmla="*/ 2168769 h 3833446"/>
              <a:gd name="connsiteX4" fmla="*/ 1125415 w 5380892"/>
              <a:gd name="connsiteY4" fmla="*/ 773723 h 3833446"/>
              <a:gd name="connsiteX5" fmla="*/ 1770184 w 5380892"/>
              <a:gd name="connsiteY5" fmla="*/ 1465385 h 3833446"/>
              <a:gd name="connsiteX6" fmla="*/ 2497015 w 5380892"/>
              <a:gd name="connsiteY6" fmla="*/ 0 h 3833446"/>
              <a:gd name="connsiteX7" fmla="*/ 2719753 w 5380892"/>
              <a:gd name="connsiteY7" fmla="*/ 890954 h 3833446"/>
              <a:gd name="connsiteX8" fmla="*/ 4149969 w 5380892"/>
              <a:gd name="connsiteY8" fmla="*/ 11723 h 3833446"/>
              <a:gd name="connsiteX9" fmla="*/ 3716215 w 5380892"/>
              <a:gd name="connsiteY9" fmla="*/ 1125415 h 3833446"/>
              <a:gd name="connsiteX10" fmla="*/ 5005753 w 5380892"/>
              <a:gd name="connsiteY10" fmla="*/ 1137139 h 3833446"/>
              <a:gd name="connsiteX11" fmla="*/ 4126523 w 5380892"/>
              <a:gd name="connsiteY11" fmla="*/ 2028092 h 3833446"/>
              <a:gd name="connsiteX12" fmla="*/ 5380892 w 5380892"/>
              <a:gd name="connsiteY12" fmla="*/ 2203939 h 3833446"/>
              <a:gd name="connsiteX13" fmla="*/ 4501661 w 5380892"/>
              <a:gd name="connsiteY13" fmla="*/ 2907323 h 3833446"/>
              <a:gd name="connsiteX14" fmla="*/ 5251938 w 5380892"/>
              <a:gd name="connsiteY14" fmla="*/ 3716215 h 3833446"/>
              <a:gd name="connsiteX15" fmla="*/ 3880338 w 5380892"/>
              <a:gd name="connsiteY15" fmla="*/ 3563815 h 3833446"/>
              <a:gd name="connsiteX16" fmla="*/ 2590800 w 5380892"/>
              <a:gd name="connsiteY16" fmla="*/ 3833446 h 3833446"/>
              <a:gd name="connsiteX17" fmla="*/ 2110153 w 5380892"/>
              <a:gd name="connsiteY17" fmla="*/ 3411415 h 3833446"/>
              <a:gd name="connsiteX18" fmla="*/ 316523 w 5380892"/>
              <a:gd name="connsiteY18" fmla="*/ 3563815 h 3833446"/>
              <a:gd name="connsiteX19" fmla="*/ 1535723 w 5380892"/>
              <a:gd name="connsiteY19" fmla="*/ 2965939 h 383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380892" h="3833446">
                <a:moveTo>
                  <a:pt x="1535723" y="2965939"/>
                </a:moveTo>
                <a:lnTo>
                  <a:pt x="0" y="2520462"/>
                </a:lnTo>
                <a:lnTo>
                  <a:pt x="1207477" y="2309446"/>
                </a:lnTo>
                <a:lnTo>
                  <a:pt x="1207477" y="2168769"/>
                </a:lnTo>
                <a:lnTo>
                  <a:pt x="1125415" y="773723"/>
                </a:lnTo>
                <a:lnTo>
                  <a:pt x="1770184" y="1465385"/>
                </a:lnTo>
                <a:lnTo>
                  <a:pt x="2497015" y="0"/>
                </a:lnTo>
                <a:lnTo>
                  <a:pt x="2719753" y="890954"/>
                </a:lnTo>
                <a:lnTo>
                  <a:pt x="4149969" y="11723"/>
                </a:lnTo>
                <a:lnTo>
                  <a:pt x="3716215" y="1125415"/>
                </a:lnTo>
                <a:lnTo>
                  <a:pt x="5005753" y="1137139"/>
                </a:lnTo>
                <a:lnTo>
                  <a:pt x="4126523" y="2028092"/>
                </a:lnTo>
                <a:lnTo>
                  <a:pt x="5380892" y="2203939"/>
                </a:lnTo>
                <a:lnTo>
                  <a:pt x="4501661" y="2907323"/>
                </a:lnTo>
                <a:lnTo>
                  <a:pt x="5251938" y="3716215"/>
                </a:lnTo>
                <a:lnTo>
                  <a:pt x="3880338" y="3563815"/>
                </a:lnTo>
                <a:lnTo>
                  <a:pt x="2590800" y="3833446"/>
                </a:lnTo>
                <a:lnTo>
                  <a:pt x="2110153" y="3411415"/>
                </a:lnTo>
                <a:lnTo>
                  <a:pt x="316523" y="3563815"/>
                </a:lnTo>
                <a:lnTo>
                  <a:pt x="1535723" y="2965939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200" b="1" dirty="0">
                <a:solidFill>
                  <a:srgbClr val="0070C0"/>
                </a:solidFill>
              </a:rPr>
              <a:t>終了</a:t>
            </a:r>
          </a:p>
        </p:txBody>
      </p:sp>
    </p:spTree>
    <p:extLst>
      <p:ext uri="{BB962C8B-B14F-4D97-AF65-F5344CB8AC3E}">
        <p14:creationId xmlns:p14="http://schemas.microsoft.com/office/powerpoint/2010/main" val="124882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9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9000"/>
                            </p:stCondLst>
                            <p:childTnLst>
                              <p:par>
                                <p:cTn id="9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59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8000"/>
                            </p:stCondLst>
                            <p:childTnLst>
                              <p:par>
                                <p:cTn id="13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" dur="59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7000"/>
                            </p:stCondLst>
                            <p:childTnLst>
                              <p:par>
                                <p:cTn id="1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340017A-2314-4322-A1E3-6C0FD9E45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第２問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4757B51-3F71-464F-8497-5FB0A219A65B}"/>
              </a:ext>
            </a:extLst>
          </p:cNvPr>
          <p:cNvSpPr/>
          <p:nvPr/>
        </p:nvSpPr>
        <p:spPr>
          <a:xfrm>
            <a:off x="173182" y="1147953"/>
            <a:ext cx="87976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dirty="0"/>
              <a:t>岐阜県民が排出するゴミの量はどれだけ？</a:t>
            </a:r>
            <a:endParaRPr lang="en-US" altLang="ja-JP" sz="3200" dirty="0"/>
          </a:p>
          <a:p>
            <a:pPr algn="r"/>
            <a:r>
              <a:rPr lang="ja-JP" altLang="en-US" sz="3200" dirty="0"/>
              <a:t>（２０２０年現在）</a:t>
            </a:r>
            <a:endParaRPr lang="en-US" altLang="ja-JP" sz="3200" dirty="0"/>
          </a:p>
          <a:p>
            <a:r>
              <a:rPr lang="en-US" altLang="ja-JP" sz="3200" dirty="0"/>
              <a:t>※</a:t>
            </a:r>
            <a:r>
              <a:rPr lang="ja-JP" altLang="en-US" sz="3200" dirty="0"/>
              <a:t>事業ごみは含みません</a:t>
            </a:r>
            <a:endParaRPr lang="en-US" altLang="ja-JP" sz="3200" dirty="0"/>
          </a:p>
          <a:p>
            <a:r>
              <a:rPr lang="en-US" altLang="ja-JP" sz="3200" dirty="0"/>
              <a:t>※</a:t>
            </a:r>
            <a:r>
              <a:rPr lang="ja-JP" altLang="en-US" sz="3200" dirty="0"/>
              <a:t>リサイクルされるものも含みます。</a:t>
            </a:r>
            <a:endParaRPr lang="ja-JP" altLang="ja-JP" sz="32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A0AD14D-DC73-4857-A181-9872C909C7F8}"/>
              </a:ext>
            </a:extLst>
          </p:cNvPr>
          <p:cNvSpPr txBox="1"/>
          <p:nvPr/>
        </p:nvSpPr>
        <p:spPr>
          <a:xfrm>
            <a:off x="3248561" y="3791327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/>
              <a:t>制限時間５分</a:t>
            </a:r>
          </a:p>
        </p:txBody>
      </p:sp>
      <p:pic>
        <p:nvPicPr>
          <p:cNvPr id="3" name="Picture 2" descr="大掃除のイラスト「ゴミ出し」 | かわいいフリー素材集 いらすとや">
            <a:extLst>
              <a:ext uri="{FF2B5EF4-FFF2-40B4-BE49-F238E27FC236}">
                <a16:creationId xmlns:a16="http://schemas.microsoft.com/office/drawing/2014/main" id="{9419A6C0-5E4B-84A2-8630-A0D50FA57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618" y="3393353"/>
            <a:ext cx="2039497" cy="164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ゴミ処理場のイラスト | かわいいフリー素材集 いらすとや">
            <a:extLst>
              <a:ext uri="{FF2B5EF4-FFF2-40B4-BE49-F238E27FC236}">
                <a16:creationId xmlns:a16="http://schemas.microsoft.com/office/drawing/2014/main" id="{53210228-A29F-2EA4-3152-D52FFB970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4281" y="2815628"/>
            <a:ext cx="2783388" cy="232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21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3E053A8-8F54-40DE-A363-F6ACEE606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第２問ヒント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67BB21E-21BB-4AB9-A2C1-F46692AEF13A}"/>
              </a:ext>
            </a:extLst>
          </p:cNvPr>
          <p:cNvSpPr/>
          <p:nvPr/>
        </p:nvSpPr>
        <p:spPr>
          <a:xfrm>
            <a:off x="872836" y="1352616"/>
            <a:ext cx="73983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/>
              <a:t>〇家でゴミ出しのお手伝いしていますか？</a:t>
            </a:r>
            <a:endParaRPr lang="en-US" altLang="ja-JP" sz="3600" dirty="0"/>
          </a:p>
          <a:p>
            <a:endParaRPr lang="en-US" altLang="ja-JP" sz="3600" dirty="0"/>
          </a:p>
          <a:p>
            <a:r>
              <a:rPr lang="ja-JP" altLang="en-US" sz="3600" dirty="0"/>
              <a:t>〇どれくらいのゴミを毎週捨てていますか？</a:t>
            </a:r>
            <a:endParaRPr lang="ja-JP" altLang="ja-JP" sz="3600" dirty="0"/>
          </a:p>
        </p:txBody>
      </p:sp>
      <p:pic>
        <p:nvPicPr>
          <p:cNvPr id="3074" name="Picture 2" descr="ソース画像を表示">
            <a:extLst>
              <a:ext uri="{FF2B5EF4-FFF2-40B4-BE49-F238E27FC236}">
                <a16:creationId xmlns:a16="http://schemas.microsoft.com/office/drawing/2014/main" id="{E5D7C55B-0D08-47A6-B013-FCEC72146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7237" y="3605818"/>
            <a:ext cx="3241964" cy="1537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42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E2679B0-29CD-40FC-ACFA-C6B99F47F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フェルミングタイム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2DFD3E0-C5F1-4688-8215-A841C3D9D4AD}"/>
              </a:ext>
            </a:extLst>
          </p:cNvPr>
          <p:cNvSpPr txBox="1"/>
          <p:nvPr/>
        </p:nvSpPr>
        <p:spPr>
          <a:xfrm>
            <a:off x="581164" y="4350327"/>
            <a:ext cx="79816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/>
              <a:t>答えが出たらホワイトボードに記入してね</a:t>
            </a: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64DABF20-2E82-40A3-965C-B03818018AC2}"/>
              </a:ext>
            </a:extLst>
          </p:cNvPr>
          <p:cNvGraphicFramePr>
            <a:graphicFrameLocks noGrp="1"/>
          </p:cNvGraphicFramePr>
          <p:nvPr/>
        </p:nvGraphicFramePr>
        <p:xfrm>
          <a:off x="514580" y="2885161"/>
          <a:ext cx="8000770" cy="1037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154">
                  <a:extLst>
                    <a:ext uri="{9D8B030D-6E8A-4147-A177-3AD203B41FA5}">
                      <a16:colId xmlns:a16="http://schemas.microsoft.com/office/drawing/2014/main" val="812639561"/>
                    </a:ext>
                  </a:extLst>
                </a:gridCol>
                <a:gridCol w="1600154">
                  <a:extLst>
                    <a:ext uri="{9D8B030D-6E8A-4147-A177-3AD203B41FA5}">
                      <a16:colId xmlns:a16="http://schemas.microsoft.com/office/drawing/2014/main" val="2114261142"/>
                    </a:ext>
                  </a:extLst>
                </a:gridCol>
                <a:gridCol w="1600154">
                  <a:extLst>
                    <a:ext uri="{9D8B030D-6E8A-4147-A177-3AD203B41FA5}">
                      <a16:colId xmlns:a16="http://schemas.microsoft.com/office/drawing/2014/main" val="310480655"/>
                    </a:ext>
                  </a:extLst>
                </a:gridCol>
                <a:gridCol w="1600154">
                  <a:extLst>
                    <a:ext uri="{9D8B030D-6E8A-4147-A177-3AD203B41FA5}">
                      <a16:colId xmlns:a16="http://schemas.microsoft.com/office/drawing/2014/main" val="3779951426"/>
                    </a:ext>
                  </a:extLst>
                </a:gridCol>
                <a:gridCol w="1600154">
                  <a:extLst>
                    <a:ext uri="{9D8B030D-6E8A-4147-A177-3AD203B41FA5}">
                      <a16:colId xmlns:a16="http://schemas.microsoft.com/office/drawing/2014/main" val="2231440920"/>
                    </a:ext>
                  </a:extLst>
                </a:gridCol>
              </a:tblGrid>
              <a:tr h="103758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1660973"/>
                  </a:ext>
                </a:extLst>
              </a:tr>
            </a:tbl>
          </a:graphicData>
        </a:graphic>
      </p:graphicFrame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CE504AB-929C-488A-9645-9ED6BBC7F08A}"/>
              </a:ext>
            </a:extLst>
          </p:cNvPr>
          <p:cNvSpPr/>
          <p:nvPr/>
        </p:nvSpPr>
        <p:spPr>
          <a:xfrm>
            <a:off x="6916904" y="3057228"/>
            <a:ext cx="1598446" cy="6705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E1909FB5-49F0-4704-A60E-2EB4D0DB0FC8}"/>
              </a:ext>
            </a:extLst>
          </p:cNvPr>
          <p:cNvSpPr/>
          <p:nvPr/>
        </p:nvSpPr>
        <p:spPr>
          <a:xfrm>
            <a:off x="5318457" y="3057228"/>
            <a:ext cx="1598446" cy="6705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A39170C-6DF7-404B-8538-1A0CC8A30FCB}"/>
              </a:ext>
            </a:extLst>
          </p:cNvPr>
          <p:cNvSpPr/>
          <p:nvPr/>
        </p:nvSpPr>
        <p:spPr>
          <a:xfrm>
            <a:off x="3715742" y="3057228"/>
            <a:ext cx="1598446" cy="6705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C0C3C4B2-DA85-482C-9F10-29A48C8EFCC9}"/>
              </a:ext>
            </a:extLst>
          </p:cNvPr>
          <p:cNvSpPr/>
          <p:nvPr/>
        </p:nvSpPr>
        <p:spPr>
          <a:xfrm>
            <a:off x="2113027" y="3057228"/>
            <a:ext cx="1598446" cy="6705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95756A0-F701-4C11-A2D9-0B5FABD5ADE1}"/>
              </a:ext>
            </a:extLst>
          </p:cNvPr>
          <p:cNvSpPr/>
          <p:nvPr/>
        </p:nvSpPr>
        <p:spPr>
          <a:xfrm>
            <a:off x="514581" y="3057228"/>
            <a:ext cx="1598446" cy="6705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8684BF83-735F-4721-B956-A4BB3EE0D040}"/>
              </a:ext>
            </a:extLst>
          </p:cNvPr>
          <p:cNvSpPr/>
          <p:nvPr/>
        </p:nvSpPr>
        <p:spPr>
          <a:xfrm>
            <a:off x="1881554" y="961683"/>
            <a:ext cx="5380892" cy="2593312"/>
          </a:xfrm>
          <a:custGeom>
            <a:avLst/>
            <a:gdLst>
              <a:gd name="connsiteX0" fmla="*/ 1535723 w 5380892"/>
              <a:gd name="connsiteY0" fmla="*/ 2965939 h 3833446"/>
              <a:gd name="connsiteX1" fmla="*/ 0 w 5380892"/>
              <a:gd name="connsiteY1" fmla="*/ 2520462 h 3833446"/>
              <a:gd name="connsiteX2" fmla="*/ 1207477 w 5380892"/>
              <a:gd name="connsiteY2" fmla="*/ 2309446 h 3833446"/>
              <a:gd name="connsiteX3" fmla="*/ 1207477 w 5380892"/>
              <a:gd name="connsiteY3" fmla="*/ 2168769 h 3833446"/>
              <a:gd name="connsiteX4" fmla="*/ 1125415 w 5380892"/>
              <a:gd name="connsiteY4" fmla="*/ 773723 h 3833446"/>
              <a:gd name="connsiteX5" fmla="*/ 1770184 w 5380892"/>
              <a:gd name="connsiteY5" fmla="*/ 1465385 h 3833446"/>
              <a:gd name="connsiteX6" fmla="*/ 2497015 w 5380892"/>
              <a:gd name="connsiteY6" fmla="*/ 0 h 3833446"/>
              <a:gd name="connsiteX7" fmla="*/ 2719753 w 5380892"/>
              <a:gd name="connsiteY7" fmla="*/ 890954 h 3833446"/>
              <a:gd name="connsiteX8" fmla="*/ 4149969 w 5380892"/>
              <a:gd name="connsiteY8" fmla="*/ 11723 h 3833446"/>
              <a:gd name="connsiteX9" fmla="*/ 3716215 w 5380892"/>
              <a:gd name="connsiteY9" fmla="*/ 1125415 h 3833446"/>
              <a:gd name="connsiteX10" fmla="*/ 5005753 w 5380892"/>
              <a:gd name="connsiteY10" fmla="*/ 1137139 h 3833446"/>
              <a:gd name="connsiteX11" fmla="*/ 4126523 w 5380892"/>
              <a:gd name="connsiteY11" fmla="*/ 2028092 h 3833446"/>
              <a:gd name="connsiteX12" fmla="*/ 5380892 w 5380892"/>
              <a:gd name="connsiteY12" fmla="*/ 2203939 h 3833446"/>
              <a:gd name="connsiteX13" fmla="*/ 4501661 w 5380892"/>
              <a:gd name="connsiteY13" fmla="*/ 2907323 h 3833446"/>
              <a:gd name="connsiteX14" fmla="*/ 5251938 w 5380892"/>
              <a:gd name="connsiteY14" fmla="*/ 3716215 h 3833446"/>
              <a:gd name="connsiteX15" fmla="*/ 3880338 w 5380892"/>
              <a:gd name="connsiteY15" fmla="*/ 3563815 h 3833446"/>
              <a:gd name="connsiteX16" fmla="*/ 2590800 w 5380892"/>
              <a:gd name="connsiteY16" fmla="*/ 3833446 h 3833446"/>
              <a:gd name="connsiteX17" fmla="*/ 2110153 w 5380892"/>
              <a:gd name="connsiteY17" fmla="*/ 3411415 h 3833446"/>
              <a:gd name="connsiteX18" fmla="*/ 316523 w 5380892"/>
              <a:gd name="connsiteY18" fmla="*/ 3563815 h 3833446"/>
              <a:gd name="connsiteX19" fmla="*/ 1535723 w 5380892"/>
              <a:gd name="connsiteY19" fmla="*/ 2965939 h 383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380892" h="3833446">
                <a:moveTo>
                  <a:pt x="1535723" y="2965939"/>
                </a:moveTo>
                <a:lnTo>
                  <a:pt x="0" y="2520462"/>
                </a:lnTo>
                <a:lnTo>
                  <a:pt x="1207477" y="2309446"/>
                </a:lnTo>
                <a:lnTo>
                  <a:pt x="1207477" y="2168769"/>
                </a:lnTo>
                <a:lnTo>
                  <a:pt x="1125415" y="773723"/>
                </a:lnTo>
                <a:lnTo>
                  <a:pt x="1770184" y="1465385"/>
                </a:lnTo>
                <a:lnTo>
                  <a:pt x="2497015" y="0"/>
                </a:lnTo>
                <a:lnTo>
                  <a:pt x="2719753" y="890954"/>
                </a:lnTo>
                <a:lnTo>
                  <a:pt x="4149969" y="11723"/>
                </a:lnTo>
                <a:lnTo>
                  <a:pt x="3716215" y="1125415"/>
                </a:lnTo>
                <a:lnTo>
                  <a:pt x="5005753" y="1137139"/>
                </a:lnTo>
                <a:lnTo>
                  <a:pt x="4126523" y="2028092"/>
                </a:lnTo>
                <a:lnTo>
                  <a:pt x="5380892" y="2203939"/>
                </a:lnTo>
                <a:lnTo>
                  <a:pt x="4501661" y="2907323"/>
                </a:lnTo>
                <a:lnTo>
                  <a:pt x="5251938" y="3716215"/>
                </a:lnTo>
                <a:lnTo>
                  <a:pt x="3880338" y="3563815"/>
                </a:lnTo>
                <a:lnTo>
                  <a:pt x="2590800" y="3833446"/>
                </a:lnTo>
                <a:lnTo>
                  <a:pt x="2110153" y="3411415"/>
                </a:lnTo>
                <a:lnTo>
                  <a:pt x="316523" y="3563815"/>
                </a:lnTo>
                <a:lnTo>
                  <a:pt x="1535723" y="2965939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200" b="1" dirty="0">
                <a:solidFill>
                  <a:srgbClr val="0070C0"/>
                </a:solidFill>
              </a:rPr>
              <a:t>終了</a:t>
            </a:r>
          </a:p>
        </p:txBody>
      </p:sp>
    </p:spTree>
    <p:extLst>
      <p:ext uri="{BB962C8B-B14F-4D97-AF65-F5344CB8AC3E}">
        <p14:creationId xmlns:p14="http://schemas.microsoft.com/office/powerpoint/2010/main" val="50605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9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9000"/>
                            </p:stCondLst>
                            <p:childTnLst>
                              <p:par>
                                <p:cTn id="9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59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8000"/>
                            </p:stCondLst>
                            <p:childTnLst>
                              <p:par>
                                <p:cTn id="13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" dur="59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7000"/>
                            </p:stCondLst>
                            <p:childTnLst>
                              <p:par>
                                <p:cTn id="17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59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6000"/>
                            </p:stCondLst>
                            <p:childTnLst>
                              <p:par>
                                <p:cTn id="21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2" dur="59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95000"/>
                            </p:stCondLst>
                            <p:childTnLst>
                              <p:par>
                                <p:cTn id="2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0E9B523-4C32-43C1-A1FF-11C821CA6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答えの発表です。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62300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786304D-3734-4AED-B815-D25EC68F5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正解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538A77F-DE54-4B74-A212-B9A714CEF2D4}"/>
              </a:ext>
            </a:extLst>
          </p:cNvPr>
          <p:cNvSpPr txBox="1"/>
          <p:nvPr/>
        </p:nvSpPr>
        <p:spPr>
          <a:xfrm>
            <a:off x="2193349" y="1633740"/>
            <a:ext cx="5011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/>
              <a:t>４５万８０００トン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7B67C59-9C43-4634-BC03-093E836BE7E3}"/>
              </a:ext>
            </a:extLst>
          </p:cNvPr>
          <p:cNvSpPr txBox="1"/>
          <p:nvPr/>
        </p:nvSpPr>
        <p:spPr>
          <a:xfrm>
            <a:off x="411307" y="2674646"/>
            <a:ext cx="83213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ピッタリ賞（５０点）４５万～４７万トン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60CEE81-677F-4509-9A78-EEBA98B097D6}"/>
              </a:ext>
            </a:extLst>
          </p:cNvPr>
          <p:cNvSpPr txBox="1"/>
          <p:nvPr/>
        </p:nvSpPr>
        <p:spPr>
          <a:xfrm>
            <a:off x="411307" y="3592441"/>
            <a:ext cx="8732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ニアピン賞（１０点）４０万～５０万トン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901A71E-0AA1-4118-810E-0A60FBA38EB7}"/>
              </a:ext>
            </a:extLst>
          </p:cNvPr>
          <p:cNvSpPr txBox="1"/>
          <p:nvPr/>
        </p:nvSpPr>
        <p:spPr>
          <a:xfrm>
            <a:off x="3782292" y="4382149"/>
            <a:ext cx="5051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/>
              <a:t>WB</a:t>
            </a:r>
            <a:r>
              <a:rPr kumimoji="1" lang="ja-JP" altLang="en-US" sz="3200" dirty="0"/>
              <a:t>に仮の点数を書いてね</a:t>
            </a:r>
          </a:p>
        </p:txBody>
      </p:sp>
    </p:spTree>
    <p:extLst>
      <p:ext uri="{BB962C8B-B14F-4D97-AF65-F5344CB8AC3E}">
        <p14:creationId xmlns:p14="http://schemas.microsoft.com/office/powerpoint/2010/main" val="219864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3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AD13AF-5975-49A5-8BD4-9664C1512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おまけ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E2D0236-7EFD-4FC7-9A9F-FF49C41ECECB}"/>
              </a:ext>
            </a:extLst>
          </p:cNvPr>
          <p:cNvSpPr txBox="1"/>
          <p:nvPr/>
        </p:nvSpPr>
        <p:spPr>
          <a:xfrm>
            <a:off x="290945" y="1315820"/>
            <a:ext cx="834736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600" b="0" i="0" dirty="0">
                <a:solidFill>
                  <a:srgbClr val="222222"/>
                </a:solidFill>
                <a:effectLst/>
                <a:latin typeface="+mn-ea"/>
              </a:rPr>
              <a:t>〇事業ごみを合わせたごみ総処理量は約</a:t>
            </a:r>
            <a:r>
              <a:rPr lang="en-US" altLang="ja-JP" sz="3600" b="0" i="0" dirty="0">
                <a:solidFill>
                  <a:srgbClr val="222222"/>
                </a:solidFill>
                <a:effectLst/>
                <a:latin typeface="+mn-ea"/>
              </a:rPr>
              <a:t>61</a:t>
            </a:r>
            <a:r>
              <a:rPr lang="ja-JP" altLang="en-US" sz="3600" b="0" i="0" dirty="0">
                <a:solidFill>
                  <a:srgbClr val="222222"/>
                </a:solidFill>
                <a:effectLst/>
                <a:latin typeface="+mn-ea"/>
              </a:rPr>
              <a:t>万トンで、直接資源化された量は約</a:t>
            </a:r>
            <a:r>
              <a:rPr lang="en-US" altLang="ja-JP" sz="3600" b="0" i="0" dirty="0">
                <a:solidFill>
                  <a:srgbClr val="222222"/>
                </a:solidFill>
                <a:effectLst/>
                <a:latin typeface="+mn-ea"/>
              </a:rPr>
              <a:t>2</a:t>
            </a:r>
            <a:r>
              <a:rPr lang="ja-JP" altLang="en-US" sz="3600" b="0" i="0" dirty="0">
                <a:solidFill>
                  <a:srgbClr val="222222"/>
                </a:solidFill>
                <a:effectLst/>
                <a:latin typeface="+mn-ea"/>
              </a:rPr>
              <a:t>万トンです。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0DB244C-5F8F-4915-86DA-6B33D4BB9FD6}"/>
              </a:ext>
            </a:extLst>
          </p:cNvPr>
          <p:cNvSpPr txBox="1"/>
          <p:nvPr/>
        </p:nvSpPr>
        <p:spPr>
          <a:xfrm>
            <a:off x="290945" y="3353121"/>
            <a:ext cx="83473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600" b="0" i="0" dirty="0">
                <a:solidFill>
                  <a:srgbClr val="222222"/>
                </a:solidFill>
                <a:effectLst/>
                <a:latin typeface="+mn-ea"/>
              </a:rPr>
              <a:t>〇一人当たり　毎日</a:t>
            </a:r>
            <a:r>
              <a:rPr lang="en-US" altLang="ja-JP" sz="3600" b="0" i="0" dirty="0">
                <a:solidFill>
                  <a:srgbClr val="222222"/>
                </a:solidFill>
                <a:effectLst/>
                <a:latin typeface="+mn-ea"/>
              </a:rPr>
              <a:t>891g</a:t>
            </a:r>
            <a:r>
              <a:rPr lang="ja-JP" altLang="en-US" sz="3600" b="0" i="0" dirty="0">
                <a:solidFill>
                  <a:srgbClr val="222222"/>
                </a:solidFill>
                <a:effectLst/>
                <a:latin typeface="+mn-ea"/>
              </a:rPr>
              <a:t>出しています。</a:t>
            </a:r>
            <a:endParaRPr lang="ja-JP" altLang="en-US" sz="3600" dirty="0">
              <a:latin typeface="+mn-ea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62797D5-50B5-4735-8833-0CCDA464BE85}"/>
              </a:ext>
            </a:extLst>
          </p:cNvPr>
          <p:cNvSpPr txBox="1"/>
          <p:nvPr/>
        </p:nvSpPr>
        <p:spPr>
          <a:xfrm>
            <a:off x="290945" y="4020817"/>
            <a:ext cx="83473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0" i="0" dirty="0">
                <a:solidFill>
                  <a:srgbClr val="222222"/>
                </a:solidFill>
                <a:effectLst/>
                <a:latin typeface="+mn-ea"/>
              </a:rPr>
              <a:t>県別では総排出量１８位、一人当たり１２位です。</a:t>
            </a:r>
            <a:endParaRPr lang="ja-JP" altLang="en-US" sz="28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5545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AC03670-0432-4E73-BD6E-E71F945E8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プレゼンテーション</a:t>
            </a:r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05CFA4E3-F881-43D1-B919-4B0B385BFB8C}"/>
              </a:ext>
            </a:extLst>
          </p:cNvPr>
          <p:cNvGraphicFramePr>
            <a:graphicFrameLocks noGrp="1"/>
          </p:cNvGraphicFramePr>
          <p:nvPr/>
        </p:nvGraphicFramePr>
        <p:xfrm>
          <a:off x="571615" y="2322973"/>
          <a:ext cx="8000769" cy="1037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6923">
                  <a:extLst>
                    <a:ext uri="{9D8B030D-6E8A-4147-A177-3AD203B41FA5}">
                      <a16:colId xmlns:a16="http://schemas.microsoft.com/office/drawing/2014/main" val="310480655"/>
                    </a:ext>
                  </a:extLst>
                </a:gridCol>
                <a:gridCol w="2666923">
                  <a:extLst>
                    <a:ext uri="{9D8B030D-6E8A-4147-A177-3AD203B41FA5}">
                      <a16:colId xmlns:a16="http://schemas.microsoft.com/office/drawing/2014/main" val="3779951426"/>
                    </a:ext>
                  </a:extLst>
                </a:gridCol>
                <a:gridCol w="2666923">
                  <a:extLst>
                    <a:ext uri="{9D8B030D-6E8A-4147-A177-3AD203B41FA5}">
                      <a16:colId xmlns:a16="http://schemas.microsoft.com/office/drawing/2014/main" val="2231440920"/>
                    </a:ext>
                  </a:extLst>
                </a:gridCol>
              </a:tblGrid>
              <a:tr h="103758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1660973"/>
                  </a:ext>
                </a:extLst>
              </a:tr>
            </a:tbl>
          </a:graphicData>
        </a:graphic>
      </p:graphicFrame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F2C0DB62-D15E-4C3C-BA99-8E6CDF3266D6}"/>
              </a:ext>
            </a:extLst>
          </p:cNvPr>
          <p:cNvSpPr/>
          <p:nvPr/>
        </p:nvSpPr>
        <p:spPr>
          <a:xfrm>
            <a:off x="5908307" y="2495040"/>
            <a:ext cx="2664077" cy="6705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59D1569-B690-4EF9-914E-59B96DE40B33}"/>
              </a:ext>
            </a:extLst>
          </p:cNvPr>
          <p:cNvSpPr/>
          <p:nvPr/>
        </p:nvSpPr>
        <p:spPr>
          <a:xfrm>
            <a:off x="3235692" y="2495040"/>
            <a:ext cx="2664077" cy="6705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B439233-7D16-48AD-8DBD-2C5B35FBC2E6}"/>
              </a:ext>
            </a:extLst>
          </p:cNvPr>
          <p:cNvSpPr/>
          <p:nvPr/>
        </p:nvSpPr>
        <p:spPr>
          <a:xfrm>
            <a:off x="571615" y="2495040"/>
            <a:ext cx="2664077" cy="6705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7E6DD358-D727-4B9D-9676-CA1CE97B991A}"/>
              </a:ext>
            </a:extLst>
          </p:cNvPr>
          <p:cNvSpPr/>
          <p:nvPr/>
        </p:nvSpPr>
        <p:spPr>
          <a:xfrm>
            <a:off x="1881554" y="1391451"/>
            <a:ext cx="5380892" cy="2593312"/>
          </a:xfrm>
          <a:custGeom>
            <a:avLst/>
            <a:gdLst>
              <a:gd name="connsiteX0" fmla="*/ 1535723 w 5380892"/>
              <a:gd name="connsiteY0" fmla="*/ 2965939 h 3833446"/>
              <a:gd name="connsiteX1" fmla="*/ 0 w 5380892"/>
              <a:gd name="connsiteY1" fmla="*/ 2520462 h 3833446"/>
              <a:gd name="connsiteX2" fmla="*/ 1207477 w 5380892"/>
              <a:gd name="connsiteY2" fmla="*/ 2309446 h 3833446"/>
              <a:gd name="connsiteX3" fmla="*/ 1207477 w 5380892"/>
              <a:gd name="connsiteY3" fmla="*/ 2168769 h 3833446"/>
              <a:gd name="connsiteX4" fmla="*/ 1125415 w 5380892"/>
              <a:gd name="connsiteY4" fmla="*/ 773723 h 3833446"/>
              <a:gd name="connsiteX5" fmla="*/ 1770184 w 5380892"/>
              <a:gd name="connsiteY5" fmla="*/ 1465385 h 3833446"/>
              <a:gd name="connsiteX6" fmla="*/ 2497015 w 5380892"/>
              <a:gd name="connsiteY6" fmla="*/ 0 h 3833446"/>
              <a:gd name="connsiteX7" fmla="*/ 2719753 w 5380892"/>
              <a:gd name="connsiteY7" fmla="*/ 890954 h 3833446"/>
              <a:gd name="connsiteX8" fmla="*/ 4149969 w 5380892"/>
              <a:gd name="connsiteY8" fmla="*/ 11723 h 3833446"/>
              <a:gd name="connsiteX9" fmla="*/ 3716215 w 5380892"/>
              <a:gd name="connsiteY9" fmla="*/ 1125415 h 3833446"/>
              <a:gd name="connsiteX10" fmla="*/ 5005753 w 5380892"/>
              <a:gd name="connsiteY10" fmla="*/ 1137139 h 3833446"/>
              <a:gd name="connsiteX11" fmla="*/ 4126523 w 5380892"/>
              <a:gd name="connsiteY11" fmla="*/ 2028092 h 3833446"/>
              <a:gd name="connsiteX12" fmla="*/ 5380892 w 5380892"/>
              <a:gd name="connsiteY12" fmla="*/ 2203939 h 3833446"/>
              <a:gd name="connsiteX13" fmla="*/ 4501661 w 5380892"/>
              <a:gd name="connsiteY13" fmla="*/ 2907323 h 3833446"/>
              <a:gd name="connsiteX14" fmla="*/ 5251938 w 5380892"/>
              <a:gd name="connsiteY14" fmla="*/ 3716215 h 3833446"/>
              <a:gd name="connsiteX15" fmla="*/ 3880338 w 5380892"/>
              <a:gd name="connsiteY15" fmla="*/ 3563815 h 3833446"/>
              <a:gd name="connsiteX16" fmla="*/ 2590800 w 5380892"/>
              <a:gd name="connsiteY16" fmla="*/ 3833446 h 3833446"/>
              <a:gd name="connsiteX17" fmla="*/ 2110153 w 5380892"/>
              <a:gd name="connsiteY17" fmla="*/ 3411415 h 3833446"/>
              <a:gd name="connsiteX18" fmla="*/ 316523 w 5380892"/>
              <a:gd name="connsiteY18" fmla="*/ 3563815 h 3833446"/>
              <a:gd name="connsiteX19" fmla="*/ 1535723 w 5380892"/>
              <a:gd name="connsiteY19" fmla="*/ 2965939 h 383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380892" h="3833446">
                <a:moveTo>
                  <a:pt x="1535723" y="2965939"/>
                </a:moveTo>
                <a:lnTo>
                  <a:pt x="0" y="2520462"/>
                </a:lnTo>
                <a:lnTo>
                  <a:pt x="1207477" y="2309446"/>
                </a:lnTo>
                <a:lnTo>
                  <a:pt x="1207477" y="2168769"/>
                </a:lnTo>
                <a:lnTo>
                  <a:pt x="1125415" y="773723"/>
                </a:lnTo>
                <a:lnTo>
                  <a:pt x="1770184" y="1465385"/>
                </a:lnTo>
                <a:lnTo>
                  <a:pt x="2497015" y="0"/>
                </a:lnTo>
                <a:lnTo>
                  <a:pt x="2719753" y="890954"/>
                </a:lnTo>
                <a:lnTo>
                  <a:pt x="4149969" y="11723"/>
                </a:lnTo>
                <a:lnTo>
                  <a:pt x="3716215" y="1125415"/>
                </a:lnTo>
                <a:lnTo>
                  <a:pt x="5005753" y="1137139"/>
                </a:lnTo>
                <a:lnTo>
                  <a:pt x="4126523" y="2028092"/>
                </a:lnTo>
                <a:lnTo>
                  <a:pt x="5380892" y="2203939"/>
                </a:lnTo>
                <a:lnTo>
                  <a:pt x="4501661" y="2907323"/>
                </a:lnTo>
                <a:lnTo>
                  <a:pt x="5251938" y="3716215"/>
                </a:lnTo>
                <a:lnTo>
                  <a:pt x="3880338" y="3563815"/>
                </a:lnTo>
                <a:lnTo>
                  <a:pt x="2590800" y="3833446"/>
                </a:lnTo>
                <a:lnTo>
                  <a:pt x="2110153" y="3411415"/>
                </a:lnTo>
                <a:lnTo>
                  <a:pt x="316523" y="3563815"/>
                </a:lnTo>
                <a:lnTo>
                  <a:pt x="1535723" y="2965939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200" b="1" dirty="0">
                <a:solidFill>
                  <a:srgbClr val="0070C0"/>
                </a:solidFill>
              </a:rPr>
              <a:t>終了</a:t>
            </a:r>
          </a:p>
        </p:txBody>
      </p:sp>
    </p:spTree>
    <p:extLst>
      <p:ext uri="{BB962C8B-B14F-4D97-AF65-F5344CB8AC3E}">
        <p14:creationId xmlns:p14="http://schemas.microsoft.com/office/powerpoint/2010/main" val="381036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9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9000"/>
                            </p:stCondLst>
                            <p:childTnLst>
                              <p:par>
                                <p:cTn id="9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59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8000"/>
                            </p:stCondLst>
                            <p:childTnLst>
                              <p:par>
                                <p:cTn id="13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" dur="59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7000"/>
                            </p:stCondLst>
                            <p:childTnLst>
                              <p:par>
                                <p:cTn id="1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340017A-2314-4322-A1E3-6C0FD9E45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第３問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4757B51-3F71-464F-8497-5FB0A219A65B}"/>
              </a:ext>
            </a:extLst>
          </p:cNvPr>
          <p:cNvSpPr/>
          <p:nvPr/>
        </p:nvSpPr>
        <p:spPr>
          <a:xfrm>
            <a:off x="1835727" y="1682371"/>
            <a:ext cx="54725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/>
              <a:t>日本人のチョコレートの</a:t>
            </a:r>
            <a:endParaRPr lang="en-US" altLang="ja-JP" sz="3600" dirty="0"/>
          </a:p>
          <a:p>
            <a:r>
              <a:rPr lang="ja-JP" altLang="en-US" sz="3600" dirty="0"/>
              <a:t>消費量は全部で何トン？</a:t>
            </a:r>
            <a:endParaRPr lang="ja-JP" altLang="ja-JP" sz="36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A0AD14D-DC73-4857-A181-9872C909C7F8}"/>
              </a:ext>
            </a:extLst>
          </p:cNvPr>
          <p:cNvSpPr txBox="1"/>
          <p:nvPr/>
        </p:nvSpPr>
        <p:spPr>
          <a:xfrm>
            <a:off x="3248561" y="3920836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/>
              <a:t>制限時間５分</a:t>
            </a:r>
          </a:p>
        </p:txBody>
      </p:sp>
      <p:pic>
        <p:nvPicPr>
          <p:cNvPr id="3074" name="Picture 2" descr="チョコレートのイラスト「板チョコ」 | かわいいフリー素材集 ...">
            <a:extLst>
              <a:ext uri="{FF2B5EF4-FFF2-40B4-BE49-F238E27FC236}">
                <a16:creationId xmlns:a16="http://schemas.microsoft.com/office/drawing/2014/main" id="{71CBFE47-724F-CC96-92C8-A13D4F686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857" y="2965837"/>
            <a:ext cx="2302241" cy="215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トリュフ チョコレートのイラスト | かわいいフリー素材集 ...">
            <a:extLst>
              <a:ext uri="{FF2B5EF4-FFF2-40B4-BE49-F238E27FC236}">
                <a16:creationId xmlns:a16="http://schemas.microsoft.com/office/drawing/2014/main" id="{71510328-55E9-7C4A-9659-E7E589B49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7335" y="2877508"/>
            <a:ext cx="3087077" cy="212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49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83EEA6-352B-4703-9862-481741C24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目的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ADF7C96-2A31-4619-AB1A-DEB4FD03C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1314"/>
            <a:ext cx="7886700" cy="1000436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○フェルミ推定を通して、論理的、定量的に考える力を身に付ける。</a:t>
            </a:r>
            <a:endParaRPr kumimoji="1"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3C96415F-C90C-4829-9294-E3B7AB305C54}"/>
              </a:ext>
            </a:extLst>
          </p:cNvPr>
          <p:cNvSpPr txBox="1">
            <a:spLocks/>
          </p:cNvSpPr>
          <p:nvPr/>
        </p:nvSpPr>
        <p:spPr>
          <a:xfrm>
            <a:off x="628650" y="2821964"/>
            <a:ext cx="7886700" cy="1000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○答えがないものについて積極的に考え、導き出した結論を説明する力を身に付ける。</a:t>
            </a: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8BE644E5-2D5E-42AE-8E94-0C8035896BB5}"/>
              </a:ext>
            </a:extLst>
          </p:cNvPr>
          <p:cNvSpPr txBox="1">
            <a:spLocks/>
          </p:cNvSpPr>
          <p:nvPr/>
        </p:nvSpPr>
        <p:spPr>
          <a:xfrm>
            <a:off x="628650" y="4072614"/>
            <a:ext cx="7886700" cy="1000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○考えることを楽しむ。</a:t>
            </a:r>
          </a:p>
        </p:txBody>
      </p:sp>
    </p:spTree>
    <p:extLst>
      <p:ext uri="{BB962C8B-B14F-4D97-AF65-F5344CB8AC3E}">
        <p14:creationId xmlns:p14="http://schemas.microsoft.com/office/powerpoint/2010/main" val="423723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3E053A8-8F54-40DE-A363-F6ACEE606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第３問ヒント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67BB21E-21BB-4AB9-A2C1-F46692AEF13A}"/>
              </a:ext>
            </a:extLst>
          </p:cNvPr>
          <p:cNvSpPr/>
          <p:nvPr/>
        </p:nvSpPr>
        <p:spPr>
          <a:xfrm>
            <a:off x="872836" y="1352616"/>
            <a:ext cx="73983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/>
              <a:t>〇みんなはどれくらい食べていますか？</a:t>
            </a:r>
            <a:endParaRPr lang="en-US" altLang="ja-JP" sz="3600" dirty="0"/>
          </a:p>
          <a:p>
            <a:endParaRPr lang="en-US" altLang="ja-JP" sz="3600" dirty="0"/>
          </a:p>
          <a:p>
            <a:r>
              <a:rPr lang="ja-JP" altLang="en-US" sz="3600" dirty="0"/>
              <a:t>〇大人はどれくらい食べていますか？</a:t>
            </a:r>
            <a:endParaRPr lang="ja-JP" altLang="ja-JP" sz="3600" dirty="0"/>
          </a:p>
        </p:txBody>
      </p:sp>
      <p:pic>
        <p:nvPicPr>
          <p:cNvPr id="4098" name="Picture 2" descr="嬉しそうにチョコレートを持っている人のイラスト（女性 ...">
            <a:extLst>
              <a:ext uri="{FF2B5EF4-FFF2-40B4-BE49-F238E27FC236}">
                <a16:creationId xmlns:a16="http://schemas.microsoft.com/office/drawing/2014/main" id="{6534DA67-D763-6241-1070-D10D170CD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0995" y="3195872"/>
            <a:ext cx="1633005" cy="184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91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E2679B0-29CD-40FC-ACFA-C6B99F47F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フェルミングタイム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2DFD3E0-C5F1-4688-8215-A841C3D9D4AD}"/>
              </a:ext>
            </a:extLst>
          </p:cNvPr>
          <p:cNvSpPr txBox="1"/>
          <p:nvPr/>
        </p:nvSpPr>
        <p:spPr>
          <a:xfrm>
            <a:off x="581164" y="4350327"/>
            <a:ext cx="79816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/>
              <a:t>答えが出たらホワイトボードに記入してね</a:t>
            </a: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64DABF20-2E82-40A3-965C-B03818018AC2}"/>
              </a:ext>
            </a:extLst>
          </p:cNvPr>
          <p:cNvGraphicFramePr>
            <a:graphicFrameLocks noGrp="1"/>
          </p:cNvGraphicFramePr>
          <p:nvPr/>
        </p:nvGraphicFramePr>
        <p:xfrm>
          <a:off x="514580" y="2885161"/>
          <a:ext cx="8000770" cy="1037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154">
                  <a:extLst>
                    <a:ext uri="{9D8B030D-6E8A-4147-A177-3AD203B41FA5}">
                      <a16:colId xmlns:a16="http://schemas.microsoft.com/office/drawing/2014/main" val="812639561"/>
                    </a:ext>
                  </a:extLst>
                </a:gridCol>
                <a:gridCol w="1600154">
                  <a:extLst>
                    <a:ext uri="{9D8B030D-6E8A-4147-A177-3AD203B41FA5}">
                      <a16:colId xmlns:a16="http://schemas.microsoft.com/office/drawing/2014/main" val="2114261142"/>
                    </a:ext>
                  </a:extLst>
                </a:gridCol>
                <a:gridCol w="1600154">
                  <a:extLst>
                    <a:ext uri="{9D8B030D-6E8A-4147-A177-3AD203B41FA5}">
                      <a16:colId xmlns:a16="http://schemas.microsoft.com/office/drawing/2014/main" val="310480655"/>
                    </a:ext>
                  </a:extLst>
                </a:gridCol>
                <a:gridCol w="1600154">
                  <a:extLst>
                    <a:ext uri="{9D8B030D-6E8A-4147-A177-3AD203B41FA5}">
                      <a16:colId xmlns:a16="http://schemas.microsoft.com/office/drawing/2014/main" val="3779951426"/>
                    </a:ext>
                  </a:extLst>
                </a:gridCol>
                <a:gridCol w="1600154">
                  <a:extLst>
                    <a:ext uri="{9D8B030D-6E8A-4147-A177-3AD203B41FA5}">
                      <a16:colId xmlns:a16="http://schemas.microsoft.com/office/drawing/2014/main" val="2231440920"/>
                    </a:ext>
                  </a:extLst>
                </a:gridCol>
              </a:tblGrid>
              <a:tr h="103758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1660973"/>
                  </a:ext>
                </a:extLst>
              </a:tr>
            </a:tbl>
          </a:graphicData>
        </a:graphic>
      </p:graphicFrame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CE504AB-929C-488A-9645-9ED6BBC7F08A}"/>
              </a:ext>
            </a:extLst>
          </p:cNvPr>
          <p:cNvSpPr/>
          <p:nvPr/>
        </p:nvSpPr>
        <p:spPr>
          <a:xfrm>
            <a:off x="6916904" y="3057228"/>
            <a:ext cx="1598446" cy="6705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E1909FB5-49F0-4704-A60E-2EB4D0DB0FC8}"/>
              </a:ext>
            </a:extLst>
          </p:cNvPr>
          <p:cNvSpPr/>
          <p:nvPr/>
        </p:nvSpPr>
        <p:spPr>
          <a:xfrm>
            <a:off x="5318457" y="3057228"/>
            <a:ext cx="1598446" cy="6705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A39170C-6DF7-404B-8538-1A0CC8A30FCB}"/>
              </a:ext>
            </a:extLst>
          </p:cNvPr>
          <p:cNvSpPr/>
          <p:nvPr/>
        </p:nvSpPr>
        <p:spPr>
          <a:xfrm>
            <a:off x="3715742" y="3057228"/>
            <a:ext cx="1598446" cy="6705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C0C3C4B2-DA85-482C-9F10-29A48C8EFCC9}"/>
              </a:ext>
            </a:extLst>
          </p:cNvPr>
          <p:cNvSpPr/>
          <p:nvPr/>
        </p:nvSpPr>
        <p:spPr>
          <a:xfrm>
            <a:off x="2113027" y="3057228"/>
            <a:ext cx="1598446" cy="6705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95756A0-F701-4C11-A2D9-0B5FABD5ADE1}"/>
              </a:ext>
            </a:extLst>
          </p:cNvPr>
          <p:cNvSpPr/>
          <p:nvPr/>
        </p:nvSpPr>
        <p:spPr>
          <a:xfrm>
            <a:off x="514581" y="3057228"/>
            <a:ext cx="1598446" cy="6705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8684BF83-735F-4721-B956-A4BB3EE0D040}"/>
              </a:ext>
            </a:extLst>
          </p:cNvPr>
          <p:cNvSpPr/>
          <p:nvPr/>
        </p:nvSpPr>
        <p:spPr>
          <a:xfrm>
            <a:off x="1881554" y="961683"/>
            <a:ext cx="5380892" cy="2593312"/>
          </a:xfrm>
          <a:custGeom>
            <a:avLst/>
            <a:gdLst>
              <a:gd name="connsiteX0" fmla="*/ 1535723 w 5380892"/>
              <a:gd name="connsiteY0" fmla="*/ 2965939 h 3833446"/>
              <a:gd name="connsiteX1" fmla="*/ 0 w 5380892"/>
              <a:gd name="connsiteY1" fmla="*/ 2520462 h 3833446"/>
              <a:gd name="connsiteX2" fmla="*/ 1207477 w 5380892"/>
              <a:gd name="connsiteY2" fmla="*/ 2309446 h 3833446"/>
              <a:gd name="connsiteX3" fmla="*/ 1207477 w 5380892"/>
              <a:gd name="connsiteY3" fmla="*/ 2168769 h 3833446"/>
              <a:gd name="connsiteX4" fmla="*/ 1125415 w 5380892"/>
              <a:gd name="connsiteY4" fmla="*/ 773723 h 3833446"/>
              <a:gd name="connsiteX5" fmla="*/ 1770184 w 5380892"/>
              <a:gd name="connsiteY5" fmla="*/ 1465385 h 3833446"/>
              <a:gd name="connsiteX6" fmla="*/ 2497015 w 5380892"/>
              <a:gd name="connsiteY6" fmla="*/ 0 h 3833446"/>
              <a:gd name="connsiteX7" fmla="*/ 2719753 w 5380892"/>
              <a:gd name="connsiteY7" fmla="*/ 890954 h 3833446"/>
              <a:gd name="connsiteX8" fmla="*/ 4149969 w 5380892"/>
              <a:gd name="connsiteY8" fmla="*/ 11723 h 3833446"/>
              <a:gd name="connsiteX9" fmla="*/ 3716215 w 5380892"/>
              <a:gd name="connsiteY9" fmla="*/ 1125415 h 3833446"/>
              <a:gd name="connsiteX10" fmla="*/ 5005753 w 5380892"/>
              <a:gd name="connsiteY10" fmla="*/ 1137139 h 3833446"/>
              <a:gd name="connsiteX11" fmla="*/ 4126523 w 5380892"/>
              <a:gd name="connsiteY11" fmla="*/ 2028092 h 3833446"/>
              <a:gd name="connsiteX12" fmla="*/ 5380892 w 5380892"/>
              <a:gd name="connsiteY12" fmla="*/ 2203939 h 3833446"/>
              <a:gd name="connsiteX13" fmla="*/ 4501661 w 5380892"/>
              <a:gd name="connsiteY13" fmla="*/ 2907323 h 3833446"/>
              <a:gd name="connsiteX14" fmla="*/ 5251938 w 5380892"/>
              <a:gd name="connsiteY14" fmla="*/ 3716215 h 3833446"/>
              <a:gd name="connsiteX15" fmla="*/ 3880338 w 5380892"/>
              <a:gd name="connsiteY15" fmla="*/ 3563815 h 3833446"/>
              <a:gd name="connsiteX16" fmla="*/ 2590800 w 5380892"/>
              <a:gd name="connsiteY16" fmla="*/ 3833446 h 3833446"/>
              <a:gd name="connsiteX17" fmla="*/ 2110153 w 5380892"/>
              <a:gd name="connsiteY17" fmla="*/ 3411415 h 3833446"/>
              <a:gd name="connsiteX18" fmla="*/ 316523 w 5380892"/>
              <a:gd name="connsiteY18" fmla="*/ 3563815 h 3833446"/>
              <a:gd name="connsiteX19" fmla="*/ 1535723 w 5380892"/>
              <a:gd name="connsiteY19" fmla="*/ 2965939 h 383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380892" h="3833446">
                <a:moveTo>
                  <a:pt x="1535723" y="2965939"/>
                </a:moveTo>
                <a:lnTo>
                  <a:pt x="0" y="2520462"/>
                </a:lnTo>
                <a:lnTo>
                  <a:pt x="1207477" y="2309446"/>
                </a:lnTo>
                <a:lnTo>
                  <a:pt x="1207477" y="2168769"/>
                </a:lnTo>
                <a:lnTo>
                  <a:pt x="1125415" y="773723"/>
                </a:lnTo>
                <a:lnTo>
                  <a:pt x="1770184" y="1465385"/>
                </a:lnTo>
                <a:lnTo>
                  <a:pt x="2497015" y="0"/>
                </a:lnTo>
                <a:lnTo>
                  <a:pt x="2719753" y="890954"/>
                </a:lnTo>
                <a:lnTo>
                  <a:pt x="4149969" y="11723"/>
                </a:lnTo>
                <a:lnTo>
                  <a:pt x="3716215" y="1125415"/>
                </a:lnTo>
                <a:lnTo>
                  <a:pt x="5005753" y="1137139"/>
                </a:lnTo>
                <a:lnTo>
                  <a:pt x="4126523" y="2028092"/>
                </a:lnTo>
                <a:lnTo>
                  <a:pt x="5380892" y="2203939"/>
                </a:lnTo>
                <a:lnTo>
                  <a:pt x="4501661" y="2907323"/>
                </a:lnTo>
                <a:lnTo>
                  <a:pt x="5251938" y="3716215"/>
                </a:lnTo>
                <a:lnTo>
                  <a:pt x="3880338" y="3563815"/>
                </a:lnTo>
                <a:lnTo>
                  <a:pt x="2590800" y="3833446"/>
                </a:lnTo>
                <a:lnTo>
                  <a:pt x="2110153" y="3411415"/>
                </a:lnTo>
                <a:lnTo>
                  <a:pt x="316523" y="3563815"/>
                </a:lnTo>
                <a:lnTo>
                  <a:pt x="1535723" y="2965939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200" b="1" dirty="0">
                <a:solidFill>
                  <a:srgbClr val="0070C0"/>
                </a:solidFill>
              </a:rPr>
              <a:t>終了</a:t>
            </a:r>
          </a:p>
        </p:txBody>
      </p:sp>
    </p:spTree>
    <p:extLst>
      <p:ext uri="{BB962C8B-B14F-4D97-AF65-F5344CB8AC3E}">
        <p14:creationId xmlns:p14="http://schemas.microsoft.com/office/powerpoint/2010/main" val="356183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9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9000"/>
                            </p:stCondLst>
                            <p:childTnLst>
                              <p:par>
                                <p:cTn id="9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59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8000"/>
                            </p:stCondLst>
                            <p:childTnLst>
                              <p:par>
                                <p:cTn id="13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" dur="59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7000"/>
                            </p:stCondLst>
                            <p:childTnLst>
                              <p:par>
                                <p:cTn id="17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59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6000"/>
                            </p:stCondLst>
                            <p:childTnLst>
                              <p:par>
                                <p:cTn id="21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2" dur="59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95000"/>
                            </p:stCondLst>
                            <p:childTnLst>
                              <p:par>
                                <p:cTn id="2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0E9B523-4C32-43C1-A1FF-11C821CA6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答えの発表です。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914145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786304D-3734-4AED-B815-D25EC68F5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正解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538A77F-DE54-4B74-A212-B9A714CEF2D4}"/>
              </a:ext>
            </a:extLst>
          </p:cNvPr>
          <p:cNvSpPr txBox="1"/>
          <p:nvPr/>
        </p:nvSpPr>
        <p:spPr>
          <a:xfrm>
            <a:off x="2066492" y="1216059"/>
            <a:ext cx="5011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/>
              <a:t>２７万７０００トン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7B67C59-9C43-4634-BC03-093E836BE7E3}"/>
              </a:ext>
            </a:extLst>
          </p:cNvPr>
          <p:cNvSpPr txBox="1"/>
          <p:nvPr/>
        </p:nvSpPr>
        <p:spPr>
          <a:xfrm>
            <a:off x="411306" y="2269005"/>
            <a:ext cx="8732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ピッタリ賞（５０点）２７．５万～２８万トン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60CEE81-677F-4509-9A78-EEBA98B097D6}"/>
              </a:ext>
            </a:extLst>
          </p:cNvPr>
          <p:cNvSpPr txBox="1"/>
          <p:nvPr/>
        </p:nvSpPr>
        <p:spPr>
          <a:xfrm>
            <a:off x="411305" y="3198840"/>
            <a:ext cx="8732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ニアピン賞（１０点）２５万～３０万トン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901A71E-0AA1-4118-810E-0A60FBA38EB7}"/>
              </a:ext>
            </a:extLst>
          </p:cNvPr>
          <p:cNvSpPr txBox="1"/>
          <p:nvPr/>
        </p:nvSpPr>
        <p:spPr>
          <a:xfrm>
            <a:off x="3768437" y="4128675"/>
            <a:ext cx="5051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/>
              <a:t>WB</a:t>
            </a:r>
            <a:r>
              <a:rPr kumimoji="1" lang="ja-JP" altLang="en-US" sz="3200" dirty="0"/>
              <a:t>に仮の点数を書いてね</a:t>
            </a:r>
          </a:p>
        </p:txBody>
      </p:sp>
    </p:spTree>
    <p:extLst>
      <p:ext uri="{BB962C8B-B14F-4D97-AF65-F5344CB8AC3E}">
        <p14:creationId xmlns:p14="http://schemas.microsoft.com/office/powerpoint/2010/main" val="177113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3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646BCC-AC56-4B4A-B3EC-54C6CF1B4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おまけ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A76E636-572D-4959-B770-D72359C27799}"/>
              </a:ext>
            </a:extLst>
          </p:cNvPr>
          <p:cNvSpPr txBox="1"/>
          <p:nvPr/>
        </p:nvSpPr>
        <p:spPr>
          <a:xfrm>
            <a:off x="628650" y="3138753"/>
            <a:ext cx="819669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200" dirty="0"/>
              <a:t>〇岐阜県民のチョコレート消費量は</a:t>
            </a:r>
            <a:r>
              <a:rPr lang="en-US" altLang="ja-JP" sz="3200" dirty="0"/>
              <a:t>2,428</a:t>
            </a:r>
            <a:r>
              <a:rPr lang="ja-JP" altLang="en-US" sz="3200" dirty="0"/>
              <a:t>円で第</a:t>
            </a:r>
            <a:r>
              <a:rPr lang="en-US" altLang="ja-JP" sz="3200" dirty="0"/>
              <a:t>21</a:t>
            </a:r>
            <a:r>
              <a:rPr lang="ja-JP" altLang="en-US" sz="3200" dirty="0"/>
              <a:t>位	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7258557-BC61-4558-8612-CE5EEE975725}"/>
              </a:ext>
            </a:extLst>
          </p:cNvPr>
          <p:cNvSpPr txBox="1"/>
          <p:nvPr/>
        </p:nvSpPr>
        <p:spPr>
          <a:xfrm>
            <a:off x="628650" y="1262275"/>
            <a:ext cx="56204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/>
              <a:t>〇一人当たり</a:t>
            </a:r>
            <a:r>
              <a:rPr kumimoji="1" lang="en-US" altLang="ja-JP" sz="3200" dirty="0"/>
              <a:t>2.19k</a:t>
            </a:r>
            <a:r>
              <a:rPr kumimoji="1" lang="ja-JP" altLang="en-US" sz="3200" dirty="0"/>
              <a:t>ｇで、</a:t>
            </a:r>
            <a:r>
              <a:rPr kumimoji="1" lang="en-US" altLang="ja-JP" sz="3200" dirty="0"/>
              <a:t>21</a:t>
            </a:r>
            <a:r>
              <a:rPr kumimoji="1" lang="ja-JP" altLang="en-US" sz="3200" dirty="0"/>
              <a:t>位</a:t>
            </a:r>
            <a:endParaRPr kumimoji="1" lang="en-US" altLang="ja-JP" sz="32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2FE14FE-9DD8-4BDF-BDAB-624E62373CB1}"/>
              </a:ext>
            </a:extLst>
          </p:cNvPr>
          <p:cNvSpPr txBox="1"/>
          <p:nvPr/>
        </p:nvSpPr>
        <p:spPr>
          <a:xfrm>
            <a:off x="628650" y="2200514"/>
            <a:ext cx="64347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/>
              <a:t>〇世界１位はルーマニアの</a:t>
            </a:r>
            <a:r>
              <a:rPr kumimoji="1" lang="en-US" altLang="ja-JP" sz="3200" dirty="0"/>
              <a:t>15.4k</a:t>
            </a:r>
            <a:r>
              <a:rPr kumimoji="1" lang="ja-JP" altLang="en-US" sz="3200" dirty="0"/>
              <a:t>ｇ</a:t>
            </a:r>
            <a:endParaRPr kumimoji="1" lang="en-US" altLang="ja-JP" sz="3200" dirty="0"/>
          </a:p>
        </p:txBody>
      </p:sp>
    </p:spTree>
    <p:extLst>
      <p:ext uri="{BB962C8B-B14F-4D97-AF65-F5344CB8AC3E}">
        <p14:creationId xmlns:p14="http://schemas.microsoft.com/office/powerpoint/2010/main" val="298936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AC03670-0432-4E73-BD6E-E71F945E8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プレゼンテーション</a:t>
            </a:r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05CFA4E3-F881-43D1-B919-4B0B385BFB8C}"/>
              </a:ext>
            </a:extLst>
          </p:cNvPr>
          <p:cNvGraphicFramePr>
            <a:graphicFrameLocks noGrp="1"/>
          </p:cNvGraphicFramePr>
          <p:nvPr/>
        </p:nvGraphicFramePr>
        <p:xfrm>
          <a:off x="571615" y="2322973"/>
          <a:ext cx="8000769" cy="1037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6923">
                  <a:extLst>
                    <a:ext uri="{9D8B030D-6E8A-4147-A177-3AD203B41FA5}">
                      <a16:colId xmlns:a16="http://schemas.microsoft.com/office/drawing/2014/main" val="310480655"/>
                    </a:ext>
                  </a:extLst>
                </a:gridCol>
                <a:gridCol w="2666923">
                  <a:extLst>
                    <a:ext uri="{9D8B030D-6E8A-4147-A177-3AD203B41FA5}">
                      <a16:colId xmlns:a16="http://schemas.microsoft.com/office/drawing/2014/main" val="3779951426"/>
                    </a:ext>
                  </a:extLst>
                </a:gridCol>
                <a:gridCol w="2666923">
                  <a:extLst>
                    <a:ext uri="{9D8B030D-6E8A-4147-A177-3AD203B41FA5}">
                      <a16:colId xmlns:a16="http://schemas.microsoft.com/office/drawing/2014/main" val="2231440920"/>
                    </a:ext>
                  </a:extLst>
                </a:gridCol>
              </a:tblGrid>
              <a:tr h="103758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1660973"/>
                  </a:ext>
                </a:extLst>
              </a:tr>
            </a:tbl>
          </a:graphicData>
        </a:graphic>
      </p:graphicFrame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F2C0DB62-D15E-4C3C-BA99-8E6CDF3266D6}"/>
              </a:ext>
            </a:extLst>
          </p:cNvPr>
          <p:cNvSpPr/>
          <p:nvPr/>
        </p:nvSpPr>
        <p:spPr>
          <a:xfrm>
            <a:off x="5908307" y="2495040"/>
            <a:ext cx="2664077" cy="6705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59D1569-B690-4EF9-914E-59B96DE40B33}"/>
              </a:ext>
            </a:extLst>
          </p:cNvPr>
          <p:cNvSpPr/>
          <p:nvPr/>
        </p:nvSpPr>
        <p:spPr>
          <a:xfrm>
            <a:off x="3235692" y="2495040"/>
            <a:ext cx="2664077" cy="6705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B439233-7D16-48AD-8DBD-2C5B35FBC2E6}"/>
              </a:ext>
            </a:extLst>
          </p:cNvPr>
          <p:cNvSpPr/>
          <p:nvPr/>
        </p:nvSpPr>
        <p:spPr>
          <a:xfrm>
            <a:off x="571615" y="2495040"/>
            <a:ext cx="2664077" cy="6705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7E6DD358-D727-4B9D-9676-CA1CE97B991A}"/>
              </a:ext>
            </a:extLst>
          </p:cNvPr>
          <p:cNvSpPr/>
          <p:nvPr/>
        </p:nvSpPr>
        <p:spPr>
          <a:xfrm>
            <a:off x="1881554" y="1391451"/>
            <a:ext cx="5380892" cy="2593312"/>
          </a:xfrm>
          <a:custGeom>
            <a:avLst/>
            <a:gdLst>
              <a:gd name="connsiteX0" fmla="*/ 1535723 w 5380892"/>
              <a:gd name="connsiteY0" fmla="*/ 2965939 h 3833446"/>
              <a:gd name="connsiteX1" fmla="*/ 0 w 5380892"/>
              <a:gd name="connsiteY1" fmla="*/ 2520462 h 3833446"/>
              <a:gd name="connsiteX2" fmla="*/ 1207477 w 5380892"/>
              <a:gd name="connsiteY2" fmla="*/ 2309446 h 3833446"/>
              <a:gd name="connsiteX3" fmla="*/ 1207477 w 5380892"/>
              <a:gd name="connsiteY3" fmla="*/ 2168769 h 3833446"/>
              <a:gd name="connsiteX4" fmla="*/ 1125415 w 5380892"/>
              <a:gd name="connsiteY4" fmla="*/ 773723 h 3833446"/>
              <a:gd name="connsiteX5" fmla="*/ 1770184 w 5380892"/>
              <a:gd name="connsiteY5" fmla="*/ 1465385 h 3833446"/>
              <a:gd name="connsiteX6" fmla="*/ 2497015 w 5380892"/>
              <a:gd name="connsiteY6" fmla="*/ 0 h 3833446"/>
              <a:gd name="connsiteX7" fmla="*/ 2719753 w 5380892"/>
              <a:gd name="connsiteY7" fmla="*/ 890954 h 3833446"/>
              <a:gd name="connsiteX8" fmla="*/ 4149969 w 5380892"/>
              <a:gd name="connsiteY8" fmla="*/ 11723 h 3833446"/>
              <a:gd name="connsiteX9" fmla="*/ 3716215 w 5380892"/>
              <a:gd name="connsiteY9" fmla="*/ 1125415 h 3833446"/>
              <a:gd name="connsiteX10" fmla="*/ 5005753 w 5380892"/>
              <a:gd name="connsiteY10" fmla="*/ 1137139 h 3833446"/>
              <a:gd name="connsiteX11" fmla="*/ 4126523 w 5380892"/>
              <a:gd name="connsiteY11" fmla="*/ 2028092 h 3833446"/>
              <a:gd name="connsiteX12" fmla="*/ 5380892 w 5380892"/>
              <a:gd name="connsiteY12" fmla="*/ 2203939 h 3833446"/>
              <a:gd name="connsiteX13" fmla="*/ 4501661 w 5380892"/>
              <a:gd name="connsiteY13" fmla="*/ 2907323 h 3833446"/>
              <a:gd name="connsiteX14" fmla="*/ 5251938 w 5380892"/>
              <a:gd name="connsiteY14" fmla="*/ 3716215 h 3833446"/>
              <a:gd name="connsiteX15" fmla="*/ 3880338 w 5380892"/>
              <a:gd name="connsiteY15" fmla="*/ 3563815 h 3833446"/>
              <a:gd name="connsiteX16" fmla="*/ 2590800 w 5380892"/>
              <a:gd name="connsiteY16" fmla="*/ 3833446 h 3833446"/>
              <a:gd name="connsiteX17" fmla="*/ 2110153 w 5380892"/>
              <a:gd name="connsiteY17" fmla="*/ 3411415 h 3833446"/>
              <a:gd name="connsiteX18" fmla="*/ 316523 w 5380892"/>
              <a:gd name="connsiteY18" fmla="*/ 3563815 h 3833446"/>
              <a:gd name="connsiteX19" fmla="*/ 1535723 w 5380892"/>
              <a:gd name="connsiteY19" fmla="*/ 2965939 h 383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380892" h="3833446">
                <a:moveTo>
                  <a:pt x="1535723" y="2965939"/>
                </a:moveTo>
                <a:lnTo>
                  <a:pt x="0" y="2520462"/>
                </a:lnTo>
                <a:lnTo>
                  <a:pt x="1207477" y="2309446"/>
                </a:lnTo>
                <a:lnTo>
                  <a:pt x="1207477" y="2168769"/>
                </a:lnTo>
                <a:lnTo>
                  <a:pt x="1125415" y="773723"/>
                </a:lnTo>
                <a:lnTo>
                  <a:pt x="1770184" y="1465385"/>
                </a:lnTo>
                <a:lnTo>
                  <a:pt x="2497015" y="0"/>
                </a:lnTo>
                <a:lnTo>
                  <a:pt x="2719753" y="890954"/>
                </a:lnTo>
                <a:lnTo>
                  <a:pt x="4149969" y="11723"/>
                </a:lnTo>
                <a:lnTo>
                  <a:pt x="3716215" y="1125415"/>
                </a:lnTo>
                <a:lnTo>
                  <a:pt x="5005753" y="1137139"/>
                </a:lnTo>
                <a:lnTo>
                  <a:pt x="4126523" y="2028092"/>
                </a:lnTo>
                <a:lnTo>
                  <a:pt x="5380892" y="2203939"/>
                </a:lnTo>
                <a:lnTo>
                  <a:pt x="4501661" y="2907323"/>
                </a:lnTo>
                <a:lnTo>
                  <a:pt x="5251938" y="3716215"/>
                </a:lnTo>
                <a:lnTo>
                  <a:pt x="3880338" y="3563815"/>
                </a:lnTo>
                <a:lnTo>
                  <a:pt x="2590800" y="3833446"/>
                </a:lnTo>
                <a:lnTo>
                  <a:pt x="2110153" y="3411415"/>
                </a:lnTo>
                <a:lnTo>
                  <a:pt x="316523" y="3563815"/>
                </a:lnTo>
                <a:lnTo>
                  <a:pt x="1535723" y="2965939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200" b="1" dirty="0">
                <a:solidFill>
                  <a:srgbClr val="0070C0"/>
                </a:solidFill>
              </a:rPr>
              <a:t>終了</a:t>
            </a:r>
          </a:p>
        </p:txBody>
      </p:sp>
    </p:spTree>
    <p:extLst>
      <p:ext uri="{BB962C8B-B14F-4D97-AF65-F5344CB8AC3E}">
        <p14:creationId xmlns:p14="http://schemas.microsoft.com/office/powerpoint/2010/main" val="301869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9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9000"/>
                            </p:stCondLst>
                            <p:childTnLst>
                              <p:par>
                                <p:cTn id="9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59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8000"/>
                            </p:stCondLst>
                            <p:childTnLst>
                              <p:par>
                                <p:cTn id="13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" dur="59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7000"/>
                            </p:stCondLst>
                            <p:childTnLst>
                              <p:par>
                                <p:cTn id="1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340017A-2314-4322-A1E3-6C0FD9E45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第４問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4757B51-3F71-464F-8497-5FB0A219A65B}"/>
              </a:ext>
            </a:extLst>
          </p:cNvPr>
          <p:cNvSpPr/>
          <p:nvPr/>
        </p:nvSpPr>
        <p:spPr>
          <a:xfrm>
            <a:off x="445943" y="1405658"/>
            <a:ext cx="86980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/>
              <a:t>日本の教員数は何人？（平成３０年度）</a:t>
            </a:r>
            <a:endParaRPr lang="en-US" altLang="ja-JP" sz="3600" dirty="0"/>
          </a:p>
          <a:p>
            <a:r>
              <a:rPr lang="ja-JP" altLang="en-US" sz="3600" dirty="0"/>
              <a:t>幼稚園・小学校・中学校・高校・大学</a:t>
            </a:r>
            <a:endParaRPr lang="en-US" altLang="ja-JP" sz="36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A0AD14D-DC73-4857-A181-9872C909C7F8}"/>
              </a:ext>
            </a:extLst>
          </p:cNvPr>
          <p:cNvSpPr txBox="1"/>
          <p:nvPr/>
        </p:nvSpPr>
        <p:spPr>
          <a:xfrm>
            <a:off x="3248560" y="3737842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/>
              <a:t>制限時間５分</a:t>
            </a:r>
          </a:p>
        </p:txBody>
      </p:sp>
      <p:pic>
        <p:nvPicPr>
          <p:cNvPr id="5122" name="Picture 2" descr="並んだ教師のイラスト | かわいいフリー素材集 いらすとや">
            <a:extLst>
              <a:ext uri="{FF2B5EF4-FFF2-40B4-BE49-F238E27FC236}">
                <a16:creationId xmlns:a16="http://schemas.microsoft.com/office/drawing/2014/main" id="{9E8562D1-A5E8-0381-B25D-BC2EAC8970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37014" y="2674883"/>
            <a:ext cx="1540830" cy="246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保母さん・保育士のイラスト（職業） | かわいいフリー素材集 ...">
            <a:extLst>
              <a:ext uri="{FF2B5EF4-FFF2-40B4-BE49-F238E27FC236}">
                <a16:creationId xmlns:a16="http://schemas.microsoft.com/office/drawing/2014/main" id="{CD5AF78B-65C1-F24C-7DDB-065E16626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276521" y="2793810"/>
            <a:ext cx="1347516" cy="226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保育士・保父さんのイラスト | かわいいフリー素材集 いらすとや">
            <a:extLst>
              <a:ext uri="{FF2B5EF4-FFF2-40B4-BE49-F238E27FC236}">
                <a16:creationId xmlns:a16="http://schemas.microsoft.com/office/drawing/2014/main" id="{7C1AFBF2-0B22-7EE1-7FF5-937CBBD55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71060" y="2793810"/>
            <a:ext cx="1208431" cy="226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24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E2679B0-29CD-40FC-ACFA-C6B99F47F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フェルミングタイム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2DFD3E0-C5F1-4688-8215-A841C3D9D4AD}"/>
              </a:ext>
            </a:extLst>
          </p:cNvPr>
          <p:cNvSpPr txBox="1"/>
          <p:nvPr/>
        </p:nvSpPr>
        <p:spPr>
          <a:xfrm>
            <a:off x="581164" y="4350327"/>
            <a:ext cx="79816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/>
              <a:t>答えが出たらホワイトボードに記入してね</a:t>
            </a: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64DABF20-2E82-40A3-965C-B03818018AC2}"/>
              </a:ext>
            </a:extLst>
          </p:cNvPr>
          <p:cNvGraphicFramePr>
            <a:graphicFrameLocks noGrp="1"/>
          </p:cNvGraphicFramePr>
          <p:nvPr/>
        </p:nvGraphicFramePr>
        <p:xfrm>
          <a:off x="514580" y="2885161"/>
          <a:ext cx="8000770" cy="1037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154">
                  <a:extLst>
                    <a:ext uri="{9D8B030D-6E8A-4147-A177-3AD203B41FA5}">
                      <a16:colId xmlns:a16="http://schemas.microsoft.com/office/drawing/2014/main" val="812639561"/>
                    </a:ext>
                  </a:extLst>
                </a:gridCol>
                <a:gridCol w="1600154">
                  <a:extLst>
                    <a:ext uri="{9D8B030D-6E8A-4147-A177-3AD203B41FA5}">
                      <a16:colId xmlns:a16="http://schemas.microsoft.com/office/drawing/2014/main" val="2114261142"/>
                    </a:ext>
                  </a:extLst>
                </a:gridCol>
                <a:gridCol w="1600154">
                  <a:extLst>
                    <a:ext uri="{9D8B030D-6E8A-4147-A177-3AD203B41FA5}">
                      <a16:colId xmlns:a16="http://schemas.microsoft.com/office/drawing/2014/main" val="310480655"/>
                    </a:ext>
                  </a:extLst>
                </a:gridCol>
                <a:gridCol w="1600154">
                  <a:extLst>
                    <a:ext uri="{9D8B030D-6E8A-4147-A177-3AD203B41FA5}">
                      <a16:colId xmlns:a16="http://schemas.microsoft.com/office/drawing/2014/main" val="3779951426"/>
                    </a:ext>
                  </a:extLst>
                </a:gridCol>
                <a:gridCol w="1600154">
                  <a:extLst>
                    <a:ext uri="{9D8B030D-6E8A-4147-A177-3AD203B41FA5}">
                      <a16:colId xmlns:a16="http://schemas.microsoft.com/office/drawing/2014/main" val="2231440920"/>
                    </a:ext>
                  </a:extLst>
                </a:gridCol>
              </a:tblGrid>
              <a:tr h="103758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1660973"/>
                  </a:ext>
                </a:extLst>
              </a:tr>
            </a:tbl>
          </a:graphicData>
        </a:graphic>
      </p:graphicFrame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CE504AB-929C-488A-9645-9ED6BBC7F08A}"/>
              </a:ext>
            </a:extLst>
          </p:cNvPr>
          <p:cNvSpPr/>
          <p:nvPr/>
        </p:nvSpPr>
        <p:spPr>
          <a:xfrm>
            <a:off x="6916904" y="3057228"/>
            <a:ext cx="1598446" cy="6705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E1909FB5-49F0-4704-A60E-2EB4D0DB0FC8}"/>
              </a:ext>
            </a:extLst>
          </p:cNvPr>
          <p:cNvSpPr/>
          <p:nvPr/>
        </p:nvSpPr>
        <p:spPr>
          <a:xfrm>
            <a:off x="5318457" y="3057228"/>
            <a:ext cx="1598446" cy="6705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A39170C-6DF7-404B-8538-1A0CC8A30FCB}"/>
              </a:ext>
            </a:extLst>
          </p:cNvPr>
          <p:cNvSpPr/>
          <p:nvPr/>
        </p:nvSpPr>
        <p:spPr>
          <a:xfrm>
            <a:off x="3715742" y="3057228"/>
            <a:ext cx="1598446" cy="6705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C0C3C4B2-DA85-482C-9F10-29A48C8EFCC9}"/>
              </a:ext>
            </a:extLst>
          </p:cNvPr>
          <p:cNvSpPr/>
          <p:nvPr/>
        </p:nvSpPr>
        <p:spPr>
          <a:xfrm>
            <a:off x="2113027" y="3057228"/>
            <a:ext cx="1598446" cy="6705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95756A0-F701-4C11-A2D9-0B5FABD5ADE1}"/>
              </a:ext>
            </a:extLst>
          </p:cNvPr>
          <p:cNvSpPr/>
          <p:nvPr/>
        </p:nvSpPr>
        <p:spPr>
          <a:xfrm>
            <a:off x="514581" y="3057228"/>
            <a:ext cx="1598446" cy="6705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8684BF83-735F-4721-B956-A4BB3EE0D040}"/>
              </a:ext>
            </a:extLst>
          </p:cNvPr>
          <p:cNvSpPr/>
          <p:nvPr/>
        </p:nvSpPr>
        <p:spPr>
          <a:xfrm>
            <a:off x="1881554" y="961683"/>
            <a:ext cx="5380892" cy="2593312"/>
          </a:xfrm>
          <a:custGeom>
            <a:avLst/>
            <a:gdLst>
              <a:gd name="connsiteX0" fmla="*/ 1535723 w 5380892"/>
              <a:gd name="connsiteY0" fmla="*/ 2965939 h 3833446"/>
              <a:gd name="connsiteX1" fmla="*/ 0 w 5380892"/>
              <a:gd name="connsiteY1" fmla="*/ 2520462 h 3833446"/>
              <a:gd name="connsiteX2" fmla="*/ 1207477 w 5380892"/>
              <a:gd name="connsiteY2" fmla="*/ 2309446 h 3833446"/>
              <a:gd name="connsiteX3" fmla="*/ 1207477 w 5380892"/>
              <a:gd name="connsiteY3" fmla="*/ 2168769 h 3833446"/>
              <a:gd name="connsiteX4" fmla="*/ 1125415 w 5380892"/>
              <a:gd name="connsiteY4" fmla="*/ 773723 h 3833446"/>
              <a:gd name="connsiteX5" fmla="*/ 1770184 w 5380892"/>
              <a:gd name="connsiteY5" fmla="*/ 1465385 h 3833446"/>
              <a:gd name="connsiteX6" fmla="*/ 2497015 w 5380892"/>
              <a:gd name="connsiteY6" fmla="*/ 0 h 3833446"/>
              <a:gd name="connsiteX7" fmla="*/ 2719753 w 5380892"/>
              <a:gd name="connsiteY7" fmla="*/ 890954 h 3833446"/>
              <a:gd name="connsiteX8" fmla="*/ 4149969 w 5380892"/>
              <a:gd name="connsiteY8" fmla="*/ 11723 h 3833446"/>
              <a:gd name="connsiteX9" fmla="*/ 3716215 w 5380892"/>
              <a:gd name="connsiteY9" fmla="*/ 1125415 h 3833446"/>
              <a:gd name="connsiteX10" fmla="*/ 5005753 w 5380892"/>
              <a:gd name="connsiteY10" fmla="*/ 1137139 h 3833446"/>
              <a:gd name="connsiteX11" fmla="*/ 4126523 w 5380892"/>
              <a:gd name="connsiteY11" fmla="*/ 2028092 h 3833446"/>
              <a:gd name="connsiteX12" fmla="*/ 5380892 w 5380892"/>
              <a:gd name="connsiteY12" fmla="*/ 2203939 h 3833446"/>
              <a:gd name="connsiteX13" fmla="*/ 4501661 w 5380892"/>
              <a:gd name="connsiteY13" fmla="*/ 2907323 h 3833446"/>
              <a:gd name="connsiteX14" fmla="*/ 5251938 w 5380892"/>
              <a:gd name="connsiteY14" fmla="*/ 3716215 h 3833446"/>
              <a:gd name="connsiteX15" fmla="*/ 3880338 w 5380892"/>
              <a:gd name="connsiteY15" fmla="*/ 3563815 h 3833446"/>
              <a:gd name="connsiteX16" fmla="*/ 2590800 w 5380892"/>
              <a:gd name="connsiteY16" fmla="*/ 3833446 h 3833446"/>
              <a:gd name="connsiteX17" fmla="*/ 2110153 w 5380892"/>
              <a:gd name="connsiteY17" fmla="*/ 3411415 h 3833446"/>
              <a:gd name="connsiteX18" fmla="*/ 316523 w 5380892"/>
              <a:gd name="connsiteY18" fmla="*/ 3563815 h 3833446"/>
              <a:gd name="connsiteX19" fmla="*/ 1535723 w 5380892"/>
              <a:gd name="connsiteY19" fmla="*/ 2965939 h 383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380892" h="3833446">
                <a:moveTo>
                  <a:pt x="1535723" y="2965939"/>
                </a:moveTo>
                <a:lnTo>
                  <a:pt x="0" y="2520462"/>
                </a:lnTo>
                <a:lnTo>
                  <a:pt x="1207477" y="2309446"/>
                </a:lnTo>
                <a:lnTo>
                  <a:pt x="1207477" y="2168769"/>
                </a:lnTo>
                <a:lnTo>
                  <a:pt x="1125415" y="773723"/>
                </a:lnTo>
                <a:lnTo>
                  <a:pt x="1770184" y="1465385"/>
                </a:lnTo>
                <a:lnTo>
                  <a:pt x="2497015" y="0"/>
                </a:lnTo>
                <a:lnTo>
                  <a:pt x="2719753" y="890954"/>
                </a:lnTo>
                <a:lnTo>
                  <a:pt x="4149969" y="11723"/>
                </a:lnTo>
                <a:lnTo>
                  <a:pt x="3716215" y="1125415"/>
                </a:lnTo>
                <a:lnTo>
                  <a:pt x="5005753" y="1137139"/>
                </a:lnTo>
                <a:lnTo>
                  <a:pt x="4126523" y="2028092"/>
                </a:lnTo>
                <a:lnTo>
                  <a:pt x="5380892" y="2203939"/>
                </a:lnTo>
                <a:lnTo>
                  <a:pt x="4501661" y="2907323"/>
                </a:lnTo>
                <a:lnTo>
                  <a:pt x="5251938" y="3716215"/>
                </a:lnTo>
                <a:lnTo>
                  <a:pt x="3880338" y="3563815"/>
                </a:lnTo>
                <a:lnTo>
                  <a:pt x="2590800" y="3833446"/>
                </a:lnTo>
                <a:lnTo>
                  <a:pt x="2110153" y="3411415"/>
                </a:lnTo>
                <a:lnTo>
                  <a:pt x="316523" y="3563815"/>
                </a:lnTo>
                <a:lnTo>
                  <a:pt x="1535723" y="2965939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200" b="1" dirty="0">
                <a:solidFill>
                  <a:srgbClr val="0070C0"/>
                </a:solidFill>
              </a:rPr>
              <a:t>終了</a:t>
            </a:r>
          </a:p>
        </p:txBody>
      </p:sp>
    </p:spTree>
    <p:extLst>
      <p:ext uri="{BB962C8B-B14F-4D97-AF65-F5344CB8AC3E}">
        <p14:creationId xmlns:p14="http://schemas.microsoft.com/office/powerpoint/2010/main" val="226924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9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9000"/>
                            </p:stCondLst>
                            <p:childTnLst>
                              <p:par>
                                <p:cTn id="9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59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8000"/>
                            </p:stCondLst>
                            <p:childTnLst>
                              <p:par>
                                <p:cTn id="13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" dur="59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7000"/>
                            </p:stCondLst>
                            <p:childTnLst>
                              <p:par>
                                <p:cTn id="17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59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6000"/>
                            </p:stCondLst>
                            <p:childTnLst>
                              <p:par>
                                <p:cTn id="21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2" dur="59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95000"/>
                            </p:stCondLst>
                            <p:childTnLst>
                              <p:par>
                                <p:cTn id="2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0E9B523-4C32-43C1-A1FF-11C821CA6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答えの発表です。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304007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786304D-3734-4AED-B815-D25EC68F5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正解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538A77F-DE54-4B74-A212-B9A714CEF2D4}"/>
              </a:ext>
            </a:extLst>
          </p:cNvPr>
          <p:cNvSpPr txBox="1"/>
          <p:nvPr/>
        </p:nvSpPr>
        <p:spPr>
          <a:xfrm>
            <a:off x="2938246" y="1193974"/>
            <a:ext cx="3267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/>
              <a:t>1,183,445</a:t>
            </a:r>
            <a:r>
              <a:rPr kumimoji="1" lang="ja-JP" altLang="en-US" sz="4800" dirty="0"/>
              <a:t>人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7B67C59-9C43-4634-BC03-093E836BE7E3}"/>
              </a:ext>
            </a:extLst>
          </p:cNvPr>
          <p:cNvSpPr txBox="1"/>
          <p:nvPr/>
        </p:nvSpPr>
        <p:spPr>
          <a:xfrm>
            <a:off x="411306" y="2269005"/>
            <a:ext cx="8732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ピッタリ賞（５０点）</a:t>
            </a:r>
            <a:r>
              <a:rPr kumimoji="1" lang="en-US" altLang="ja-JP" sz="3200" dirty="0"/>
              <a:t>117</a:t>
            </a:r>
            <a:r>
              <a:rPr kumimoji="1" lang="ja-JP" altLang="en-US" sz="3200" dirty="0"/>
              <a:t>万～</a:t>
            </a:r>
            <a:r>
              <a:rPr kumimoji="1" lang="en-US" altLang="ja-JP" sz="3200" dirty="0"/>
              <a:t>119</a:t>
            </a:r>
            <a:r>
              <a:rPr kumimoji="1" lang="ja-JP" altLang="en-US" sz="3200" dirty="0"/>
              <a:t>万人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60CEE81-677F-4509-9A78-EEBA98B097D6}"/>
              </a:ext>
            </a:extLst>
          </p:cNvPr>
          <p:cNvSpPr txBox="1"/>
          <p:nvPr/>
        </p:nvSpPr>
        <p:spPr>
          <a:xfrm>
            <a:off x="411305" y="3198840"/>
            <a:ext cx="8732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ニアピン賞（１０点）</a:t>
            </a:r>
            <a:r>
              <a:rPr kumimoji="1" lang="en-US" altLang="ja-JP" sz="3200" dirty="0"/>
              <a:t>110</a:t>
            </a:r>
            <a:r>
              <a:rPr kumimoji="1" lang="ja-JP" altLang="en-US" sz="3200" dirty="0"/>
              <a:t>万～</a:t>
            </a:r>
            <a:r>
              <a:rPr kumimoji="1" lang="en-US" altLang="ja-JP" sz="3200" dirty="0"/>
              <a:t>130</a:t>
            </a:r>
            <a:r>
              <a:rPr kumimoji="1" lang="ja-JP" altLang="en-US" sz="3200" dirty="0"/>
              <a:t>万人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901A71E-0AA1-4118-810E-0A60FBA38EB7}"/>
              </a:ext>
            </a:extLst>
          </p:cNvPr>
          <p:cNvSpPr txBox="1"/>
          <p:nvPr/>
        </p:nvSpPr>
        <p:spPr>
          <a:xfrm>
            <a:off x="3768437" y="4128675"/>
            <a:ext cx="5051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/>
              <a:t>WB</a:t>
            </a:r>
            <a:r>
              <a:rPr kumimoji="1" lang="ja-JP" altLang="en-US" sz="3200" dirty="0"/>
              <a:t>に仮の点数を書いてね</a:t>
            </a:r>
          </a:p>
        </p:txBody>
      </p:sp>
    </p:spTree>
    <p:extLst>
      <p:ext uri="{BB962C8B-B14F-4D97-AF65-F5344CB8AC3E}">
        <p14:creationId xmlns:p14="http://schemas.microsoft.com/office/powerpoint/2010/main" val="337057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3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基本テクニック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1512876" y="1381939"/>
            <a:ext cx="595835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/>
              <a:t>〇身近な例から推定</a:t>
            </a:r>
            <a:endParaRPr lang="en-US" altLang="ja-JP" sz="3600" dirty="0"/>
          </a:p>
          <a:p>
            <a:endParaRPr lang="ja-JP" altLang="ja-JP" sz="3600" dirty="0"/>
          </a:p>
          <a:p>
            <a:r>
              <a:rPr lang="ja-JP" altLang="ja-JP" sz="3600" dirty="0"/>
              <a:t>〇</a:t>
            </a:r>
            <a:r>
              <a:rPr lang="ja-JP" altLang="en-US" sz="3600" dirty="0"/>
              <a:t>分けて考える</a:t>
            </a:r>
            <a:endParaRPr lang="ja-JP" altLang="ja-JP" sz="3600" dirty="0"/>
          </a:p>
          <a:p>
            <a:endParaRPr lang="en-US" altLang="ja-JP" sz="3600" dirty="0"/>
          </a:p>
          <a:p>
            <a:r>
              <a:rPr lang="ja-JP" altLang="ja-JP" sz="3600" dirty="0"/>
              <a:t>〇</a:t>
            </a:r>
            <a:r>
              <a:rPr lang="ja-JP" altLang="en-US" sz="3600" dirty="0"/>
              <a:t>モデルを考える</a:t>
            </a:r>
            <a:endParaRPr lang="ja-JP" altLang="ja-JP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646BCC-AC56-4B4A-B3EC-54C6CF1B4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おまけ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7258557-BC61-4558-8612-CE5EEE975725}"/>
              </a:ext>
            </a:extLst>
          </p:cNvPr>
          <p:cNvSpPr txBox="1"/>
          <p:nvPr/>
        </p:nvSpPr>
        <p:spPr>
          <a:xfrm>
            <a:off x="409148" y="1274801"/>
            <a:ext cx="863569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/>
              <a:t>○内訳</a:t>
            </a:r>
            <a:endParaRPr kumimoji="1" lang="en-US" altLang="ja-JP" sz="3200" dirty="0"/>
          </a:p>
          <a:p>
            <a:r>
              <a:rPr kumimoji="1" lang="ja-JP" altLang="en-US" sz="3200" dirty="0"/>
              <a:t>　－幼稚園　  </a:t>
            </a:r>
            <a:r>
              <a:rPr kumimoji="1" lang="en-US" altLang="ja-JP" sz="3200" dirty="0"/>
              <a:t>95,592</a:t>
            </a:r>
            <a:r>
              <a:rPr kumimoji="1" lang="ja-JP" altLang="en-US" sz="3200" dirty="0"/>
              <a:t>人　－小学校　</a:t>
            </a:r>
            <a:r>
              <a:rPr kumimoji="1" lang="en-US" altLang="ja-JP" sz="3200" dirty="0"/>
              <a:t>420,659</a:t>
            </a:r>
            <a:r>
              <a:rPr kumimoji="1" lang="ja-JP" altLang="en-US" sz="3200" dirty="0"/>
              <a:t>人</a:t>
            </a:r>
            <a:endParaRPr kumimoji="1" lang="en-US" altLang="ja-JP" sz="3200" dirty="0"/>
          </a:p>
          <a:p>
            <a:r>
              <a:rPr kumimoji="1" lang="ja-JP" altLang="en-US" sz="3200" dirty="0"/>
              <a:t>　－中学校　</a:t>
            </a:r>
            <a:r>
              <a:rPr kumimoji="1" lang="en-US" altLang="ja-JP" sz="3200" dirty="0"/>
              <a:t>247,229</a:t>
            </a:r>
            <a:r>
              <a:rPr kumimoji="1" lang="ja-JP" altLang="en-US" sz="3200" dirty="0"/>
              <a:t>人　－高　校　</a:t>
            </a:r>
            <a:r>
              <a:rPr kumimoji="1" lang="en-US" altLang="ja-JP" sz="3200" dirty="0"/>
              <a:t>232,802</a:t>
            </a:r>
            <a:r>
              <a:rPr kumimoji="1" lang="ja-JP" altLang="en-US" sz="3200" dirty="0"/>
              <a:t>人</a:t>
            </a:r>
            <a:endParaRPr kumimoji="1" lang="en-US" altLang="ja-JP" sz="3200" dirty="0"/>
          </a:p>
          <a:p>
            <a:r>
              <a:rPr kumimoji="1" lang="ja-JP" altLang="en-US" sz="3200" dirty="0"/>
              <a:t>　－大　学　</a:t>
            </a:r>
            <a:r>
              <a:rPr kumimoji="1" lang="en-US" altLang="ja-JP" sz="3200" dirty="0"/>
              <a:t>187,163</a:t>
            </a:r>
            <a:r>
              <a:rPr kumimoji="1" lang="ja-JP" altLang="en-US" sz="3200" dirty="0"/>
              <a:t>人</a:t>
            </a:r>
            <a:endParaRPr kumimoji="1" lang="en-US" altLang="ja-JP" sz="32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F6E6450-9551-449D-8E86-9A9CE75DD25C}"/>
              </a:ext>
            </a:extLst>
          </p:cNvPr>
          <p:cNvSpPr txBox="1"/>
          <p:nvPr/>
        </p:nvSpPr>
        <p:spPr>
          <a:xfrm>
            <a:off x="409148" y="3694411"/>
            <a:ext cx="63466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/>
              <a:t>○一人あたり高等学校費　</a:t>
            </a:r>
            <a:r>
              <a:rPr kumimoji="1" lang="en-US" altLang="ja-JP" sz="3200" dirty="0"/>
              <a:t>83</a:t>
            </a:r>
            <a:r>
              <a:rPr kumimoji="1" lang="ja-JP" altLang="en-US" sz="3200" dirty="0"/>
              <a:t>万円</a:t>
            </a:r>
            <a:endParaRPr kumimoji="1" lang="en-US" altLang="ja-JP" sz="32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7704367-C3D4-42FE-AD61-7BD4C62B39EA}"/>
              </a:ext>
            </a:extLst>
          </p:cNvPr>
          <p:cNvSpPr txBox="1"/>
          <p:nvPr/>
        </p:nvSpPr>
        <p:spPr>
          <a:xfrm>
            <a:off x="6331979" y="3694410"/>
            <a:ext cx="264687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/>
              <a:t>　全国４６位</a:t>
            </a:r>
            <a:endParaRPr kumimoji="1" lang="en-US" altLang="ja-JP" sz="3200" dirty="0"/>
          </a:p>
          <a:p>
            <a:r>
              <a:rPr kumimoji="1" lang="ja-JP" altLang="en-US" sz="2400" dirty="0"/>
              <a:t>　（平成２７年）</a:t>
            </a:r>
            <a:endParaRPr kumimoji="1" lang="en-US" altLang="ja-JP" sz="24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7771750-19B7-42AA-A452-AF24F00D2380}"/>
              </a:ext>
            </a:extLst>
          </p:cNvPr>
          <p:cNvSpPr txBox="1"/>
          <p:nvPr/>
        </p:nvSpPr>
        <p:spPr>
          <a:xfrm>
            <a:off x="409148" y="4344305"/>
            <a:ext cx="63017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/>
              <a:t>　→　知恵と工夫で頑張ろう！！</a:t>
            </a:r>
            <a:endParaRPr kumimoji="1" lang="en-US" altLang="ja-JP" sz="3200" dirty="0"/>
          </a:p>
        </p:txBody>
      </p:sp>
    </p:spTree>
    <p:extLst>
      <p:ext uri="{BB962C8B-B14F-4D97-AF65-F5344CB8AC3E}">
        <p14:creationId xmlns:p14="http://schemas.microsoft.com/office/powerpoint/2010/main" val="360131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AC03670-0432-4E73-BD6E-E71F945E8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プレゼンテーション</a:t>
            </a:r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05CFA4E3-F881-43D1-B919-4B0B385BFB8C}"/>
              </a:ext>
            </a:extLst>
          </p:cNvPr>
          <p:cNvGraphicFramePr>
            <a:graphicFrameLocks noGrp="1"/>
          </p:cNvGraphicFramePr>
          <p:nvPr/>
        </p:nvGraphicFramePr>
        <p:xfrm>
          <a:off x="571615" y="2322973"/>
          <a:ext cx="8000769" cy="1037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6923">
                  <a:extLst>
                    <a:ext uri="{9D8B030D-6E8A-4147-A177-3AD203B41FA5}">
                      <a16:colId xmlns:a16="http://schemas.microsoft.com/office/drawing/2014/main" val="310480655"/>
                    </a:ext>
                  </a:extLst>
                </a:gridCol>
                <a:gridCol w="2666923">
                  <a:extLst>
                    <a:ext uri="{9D8B030D-6E8A-4147-A177-3AD203B41FA5}">
                      <a16:colId xmlns:a16="http://schemas.microsoft.com/office/drawing/2014/main" val="3779951426"/>
                    </a:ext>
                  </a:extLst>
                </a:gridCol>
                <a:gridCol w="2666923">
                  <a:extLst>
                    <a:ext uri="{9D8B030D-6E8A-4147-A177-3AD203B41FA5}">
                      <a16:colId xmlns:a16="http://schemas.microsoft.com/office/drawing/2014/main" val="2231440920"/>
                    </a:ext>
                  </a:extLst>
                </a:gridCol>
              </a:tblGrid>
              <a:tr h="103758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1660973"/>
                  </a:ext>
                </a:extLst>
              </a:tr>
            </a:tbl>
          </a:graphicData>
        </a:graphic>
      </p:graphicFrame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F2C0DB62-D15E-4C3C-BA99-8E6CDF3266D6}"/>
              </a:ext>
            </a:extLst>
          </p:cNvPr>
          <p:cNvSpPr/>
          <p:nvPr/>
        </p:nvSpPr>
        <p:spPr>
          <a:xfrm>
            <a:off x="5908307" y="2495040"/>
            <a:ext cx="2664077" cy="6705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59D1569-B690-4EF9-914E-59B96DE40B33}"/>
              </a:ext>
            </a:extLst>
          </p:cNvPr>
          <p:cNvSpPr/>
          <p:nvPr/>
        </p:nvSpPr>
        <p:spPr>
          <a:xfrm>
            <a:off x="3235692" y="2495040"/>
            <a:ext cx="2664077" cy="6705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B439233-7D16-48AD-8DBD-2C5B35FBC2E6}"/>
              </a:ext>
            </a:extLst>
          </p:cNvPr>
          <p:cNvSpPr/>
          <p:nvPr/>
        </p:nvSpPr>
        <p:spPr>
          <a:xfrm>
            <a:off x="571615" y="2495040"/>
            <a:ext cx="2664077" cy="6705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7E6DD358-D727-4B9D-9676-CA1CE97B991A}"/>
              </a:ext>
            </a:extLst>
          </p:cNvPr>
          <p:cNvSpPr/>
          <p:nvPr/>
        </p:nvSpPr>
        <p:spPr>
          <a:xfrm>
            <a:off x="1881554" y="1391451"/>
            <a:ext cx="5380892" cy="2593312"/>
          </a:xfrm>
          <a:custGeom>
            <a:avLst/>
            <a:gdLst>
              <a:gd name="connsiteX0" fmla="*/ 1535723 w 5380892"/>
              <a:gd name="connsiteY0" fmla="*/ 2965939 h 3833446"/>
              <a:gd name="connsiteX1" fmla="*/ 0 w 5380892"/>
              <a:gd name="connsiteY1" fmla="*/ 2520462 h 3833446"/>
              <a:gd name="connsiteX2" fmla="*/ 1207477 w 5380892"/>
              <a:gd name="connsiteY2" fmla="*/ 2309446 h 3833446"/>
              <a:gd name="connsiteX3" fmla="*/ 1207477 w 5380892"/>
              <a:gd name="connsiteY3" fmla="*/ 2168769 h 3833446"/>
              <a:gd name="connsiteX4" fmla="*/ 1125415 w 5380892"/>
              <a:gd name="connsiteY4" fmla="*/ 773723 h 3833446"/>
              <a:gd name="connsiteX5" fmla="*/ 1770184 w 5380892"/>
              <a:gd name="connsiteY5" fmla="*/ 1465385 h 3833446"/>
              <a:gd name="connsiteX6" fmla="*/ 2497015 w 5380892"/>
              <a:gd name="connsiteY6" fmla="*/ 0 h 3833446"/>
              <a:gd name="connsiteX7" fmla="*/ 2719753 w 5380892"/>
              <a:gd name="connsiteY7" fmla="*/ 890954 h 3833446"/>
              <a:gd name="connsiteX8" fmla="*/ 4149969 w 5380892"/>
              <a:gd name="connsiteY8" fmla="*/ 11723 h 3833446"/>
              <a:gd name="connsiteX9" fmla="*/ 3716215 w 5380892"/>
              <a:gd name="connsiteY9" fmla="*/ 1125415 h 3833446"/>
              <a:gd name="connsiteX10" fmla="*/ 5005753 w 5380892"/>
              <a:gd name="connsiteY10" fmla="*/ 1137139 h 3833446"/>
              <a:gd name="connsiteX11" fmla="*/ 4126523 w 5380892"/>
              <a:gd name="connsiteY11" fmla="*/ 2028092 h 3833446"/>
              <a:gd name="connsiteX12" fmla="*/ 5380892 w 5380892"/>
              <a:gd name="connsiteY12" fmla="*/ 2203939 h 3833446"/>
              <a:gd name="connsiteX13" fmla="*/ 4501661 w 5380892"/>
              <a:gd name="connsiteY13" fmla="*/ 2907323 h 3833446"/>
              <a:gd name="connsiteX14" fmla="*/ 5251938 w 5380892"/>
              <a:gd name="connsiteY14" fmla="*/ 3716215 h 3833446"/>
              <a:gd name="connsiteX15" fmla="*/ 3880338 w 5380892"/>
              <a:gd name="connsiteY15" fmla="*/ 3563815 h 3833446"/>
              <a:gd name="connsiteX16" fmla="*/ 2590800 w 5380892"/>
              <a:gd name="connsiteY16" fmla="*/ 3833446 h 3833446"/>
              <a:gd name="connsiteX17" fmla="*/ 2110153 w 5380892"/>
              <a:gd name="connsiteY17" fmla="*/ 3411415 h 3833446"/>
              <a:gd name="connsiteX18" fmla="*/ 316523 w 5380892"/>
              <a:gd name="connsiteY18" fmla="*/ 3563815 h 3833446"/>
              <a:gd name="connsiteX19" fmla="*/ 1535723 w 5380892"/>
              <a:gd name="connsiteY19" fmla="*/ 2965939 h 383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380892" h="3833446">
                <a:moveTo>
                  <a:pt x="1535723" y="2965939"/>
                </a:moveTo>
                <a:lnTo>
                  <a:pt x="0" y="2520462"/>
                </a:lnTo>
                <a:lnTo>
                  <a:pt x="1207477" y="2309446"/>
                </a:lnTo>
                <a:lnTo>
                  <a:pt x="1207477" y="2168769"/>
                </a:lnTo>
                <a:lnTo>
                  <a:pt x="1125415" y="773723"/>
                </a:lnTo>
                <a:lnTo>
                  <a:pt x="1770184" y="1465385"/>
                </a:lnTo>
                <a:lnTo>
                  <a:pt x="2497015" y="0"/>
                </a:lnTo>
                <a:lnTo>
                  <a:pt x="2719753" y="890954"/>
                </a:lnTo>
                <a:lnTo>
                  <a:pt x="4149969" y="11723"/>
                </a:lnTo>
                <a:lnTo>
                  <a:pt x="3716215" y="1125415"/>
                </a:lnTo>
                <a:lnTo>
                  <a:pt x="5005753" y="1137139"/>
                </a:lnTo>
                <a:lnTo>
                  <a:pt x="4126523" y="2028092"/>
                </a:lnTo>
                <a:lnTo>
                  <a:pt x="5380892" y="2203939"/>
                </a:lnTo>
                <a:lnTo>
                  <a:pt x="4501661" y="2907323"/>
                </a:lnTo>
                <a:lnTo>
                  <a:pt x="5251938" y="3716215"/>
                </a:lnTo>
                <a:lnTo>
                  <a:pt x="3880338" y="3563815"/>
                </a:lnTo>
                <a:lnTo>
                  <a:pt x="2590800" y="3833446"/>
                </a:lnTo>
                <a:lnTo>
                  <a:pt x="2110153" y="3411415"/>
                </a:lnTo>
                <a:lnTo>
                  <a:pt x="316523" y="3563815"/>
                </a:lnTo>
                <a:lnTo>
                  <a:pt x="1535723" y="2965939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200" b="1" dirty="0">
                <a:solidFill>
                  <a:srgbClr val="0070C0"/>
                </a:solidFill>
              </a:rPr>
              <a:t>終了</a:t>
            </a:r>
          </a:p>
        </p:txBody>
      </p:sp>
    </p:spTree>
    <p:extLst>
      <p:ext uri="{BB962C8B-B14F-4D97-AF65-F5344CB8AC3E}">
        <p14:creationId xmlns:p14="http://schemas.microsoft.com/office/powerpoint/2010/main" val="185518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9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9000"/>
                            </p:stCondLst>
                            <p:childTnLst>
                              <p:par>
                                <p:cTn id="9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59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8000"/>
                            </p:stCondLst>
                            <p:childTnLst>
                              <p:par>
                                <p:cTn id="13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" dur="59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7000"/>
                            </p:stCondLst>
                            <p:childTnLst>
                              <p:par>
                                <p:cTn id="1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フェルミ推定のまとめ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1239140" y="860640"/>
            <a:ext cx="79048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/>
              <a:t>〇まずは答を出そう</a:t>
            </a:r>
            <a:endParaRPr lang="en-US" altLang="ja-JP" sz="3600" dirty="0"/>
          </a:p>
          <a:p>
            <a:r>
              <a:rPr lang="ja-JP" altLang="en-US" sz="3600" dirty="0"/>
              <a:t>　</a:t>
            </a:r>
            <a:r>
              <a:rPr lang="ja-JP" altLang="en-US" sz="3200" dirty="0"/>
              <a:t>→正解はないから、自信を持って。</a:t>
            </a:r>
            <a:endParaRPr lang="ja-JP" altLang="ja-JP" sz="4000" dirty="0"/>
          </a:p>
        </p:txBody>
      </p:sp>
      <p:sp>
        <p:nvSpPr>
          <p:cNvPr id="5" name="正方形/長方形 4"/>
          <p:cNvSpPr/>
          <p:nvPr/>
        </p:nvSpPr>
        <p:spPr>
          <a:xfrm>
            <a:off x="1237985" y="2106900"/>
            <a:ext cx="7564183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/>
              <a:t>〇考え方を明確に</a:t>
            </a:r>
            <a:endParaRPr lang="en-US" altLang="ja-JP" sz="3600" dirty="0"/>
          </a:p>
          <a:p>
            <a:r>
              <a:rPr lang="ja-JP" altLang="en-US" sz="3600" dirty="0"/>
              <a:t>　</a:t>
            </a:r>
            <a:r>
              <a:rPr lang="ja-JP" altLang="en-US" sz="3200" dirty="0"/>
              <a:t>→数値は後で修正すればいいんです。</a:t>
            </a:r>
            <a:endParaRPr lang="en-US" altLang="ja-JP" sz="3200" dirty="0"/>
          </a:p>
          <a:p>
            <a:r>
              <a:rPr lang="ja-JP" altLang="en-US" sz="3200" dirty="0"/>
              <a:t>　→必要な知識は学科教育で学びます。</a:t>
            </a:r>
            <a:endParaRPr lang="ja-JP" altLang="ja-JP" sz="3200" dirty="0"/>
          </a:p>
        </p:txBody>
      </p:sp>
      <p:sp>
        <p:nvSpPr>
          <p:cNvPr id="6" name="正方形/長方形 5"/>
          <p:cNvSpPr/>
          <p:nvPr/>
        </p:nvSpPr>
        <p:spPr>
          <a:xfrm>
            <a:off x="1246532" y="3927168"/>
            <a:ext cx="77180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/>
              <a:t>〇思考の過程を楽しむ</a:t>
            </a:r>
            <a:endParaRPr lang="en-US" altLang="ja-JP" sz="3600" dirty="0"/>
          </a:p>
          <a:p>
            <a:r>
              <a:rPr lang="ja-JP" altLang="en-US" sz="3600" dirty="0"/>
              <a:t>　</a:t>
            </a:r>
            <a:r>
              <a:rPr lang="ja-JP" altLang="en-US" sz="3200" dirty="0"/>
              <a:t>→なんでも計算できちゃいます。</a:t>
            </a:r>
            <a:endParaRPr lang="ja-JP" altLang="ja-JP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D3CA27-942B-48A6-8842-5BD516F13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ルール（その１）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F4C11C8-5ED0-46BF-A00C-826974064C20}"/>
              </a:ext>
            </a:extLst>
          </p:cNvPr>
          <p:cNvSpPr/>
          <p:nvPr/>
        </p:nvSpPr>
        <p:spPr>
          <a:xfrm>
            <a:off x="524308" y="1173182"/>
            <a:ext cx="80953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/>
              <a:t>〇チームで１つの答えを出す。</a:t>
            </a:r>
            <a:endParaRPr lang="en-US" altLang="ja-JP" sz="2800" dirty="0"/>
          </a:p>
          <a:p>
            <a:endParaRPr lang="en-US" altLang="ja-JP" sz="2800" dirty="0"/>
          </a:p>
          <a:p>
            <a:r>
              <a:rPr lang="ja-JP" altLang="ja-JP" sz="2800" dirty="0"/>
              <a:t>〇</a:t>
            </a:r>
            <a:r>
              <a:rPr lang="ja-JP" altLang="en-US" sz="2800" dirty="0"/>
              <a:t>ピッタリ賞　</a:t>
            </a:r>
            <a:r>
              <a:rPr lang="en-US" altLang="ja-JP" sz="2800" dirty="0"/>
              <a:t>±</a:t>
            </a:r>
            <a:r>
              <a:rPr lang="ja-JP" altLang="en-US" sz="2800" dirty="0"/>
              <a:t>約　１％以内なら５０点</a:t>
            </a:r>
            <a:endParaRPr lang="en-US" altLang="ja-JP" sz="2800" dirty="0"/>
          </a:p>
          <a:p>
            <a:r>
              <a:rPr lang="ja-JP" altLang="en-US" sz="2800" dirty="0"/>
              <a:t>　ニアピン賞　</a:t>
            </a:r>
            <a:r>
              <a:rPr lang="en-US" altLang="ja-JP" sz="2800" dirty="0"/>
              <a:t>±</a:t>
            </a:r>
            <a:r>
              <a:rPr lang="ja-JP" altLang="en-US" sz="2800" dirty="0"/>
              <a:t>約１０％以内なら１０点</a:t>
            </a:r>
            <a:endParaRPr lang="en-US" altLang="ja-JP" sz="2800" dirty="0"/>
          </a:p>
          <a:p>
            <a:r>
              <a:rPr lang="ja-JP" altLang="en-US" sz="2800" dirty="0"/>
              <a:t>　　　　</a:t>
            </a:r>
            <a:r>
              <a:rPr lang="ja-JP" altLang="en-US" sz="2800" b="1" u="sng" dirty="0"/>
              <a:t>もらえる権利が得られます。</a:t>
            </a:r>
            <a:endParaRPr lang="en-US" altLang="ja-JP" sz="2800" b="1" u="sng" dirty="0"/>
          </a:p>
          <a:p>
            <a:endParaRPr lang="en-US" altLang="ja-JP" sz="2800" dirty="0"/>
          </a:p>
          <a:p>
            <a:r>
              <a:rPr lang="ja-JP" altLang="en-US" sz="2800" dirty="0"/>
              <a:t>〇権利が得られたら、推定の方法を</a:t>
            </a:r>
            <a:r>
              <a:rPr lang="ja-JP" altLang="en-US" sz="2800" b="1" u="sng" dirty="0"/>
              <a:t>クラスで発表</a:t>
            </a:r>
            <a:r>
              <a:rPr lang="ja-JP" altLang="en-US" sz="2800" dirty="0"/>
              <a:t>して、クラスで認められたら得点がもらえます。　　　　</a:t>
            </a:r>
            <a:endParaRPr lang="en-US" altLang="ja-JP" sz="2800" dirty="0"/>
          </a:p>
          <a:p>
            <a:r>
              <a:rPr lang="ja-JP" altLang="en-US" sz="2800" dirty="0"/>
              <a:t>　　　　　　　　　　　　　　（勘はダメ）</a:t>
            </a:r>
            <a:endParaRPr lang="ja-JP" altLang="ja-JP" sz="2800" dirty="0"/>
          </a:p>
        </p:txBody>
      </p:sp>
    </p:spTree>
    <p:extLst>
      <p:ext uri="{BB962C8B-B14F-4D97-AF65-F5344CB8AC3E}">
        <p14:creationId xmlns:p14="http://schemas.microsoft.com/office/powerpoint/2010/main" val="985409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D3CA27-942B-48A6-8842-5BD516F13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ルール（その２）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F4C11C8-5ED0-46BF-A00C-826974064C20}"/>
              </a:ext>
            </a:extLst>
          </p:cNvPr>
          <p:cNvSpPr/>
          <p:nvPr/>
        </p:nvSpPr>
        <p:spPr>
          <a:xfrm>
            <a:off x="771525" y="1035573"/>
            <a:ext cx="760095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/>
              <a:t>〇考える時間は５分、発表時間は３分</a:t>
            </a:r>
            <a:endParaRPr lang="en-US" altLang="ja-JP" sz="2800" dirty="0"/>
          </a:p>
          <a:p>
            <a:r>
              <a:rPr lang="ja-JP" altLang="en-US" sz="2800" dirty="0"/>
              <a:t>　⇒該当グループが複数ある場合は、３分をグループで割ってください。</a:t>
            </a:r>
            <a:endParaRPr lang="en-US" altLang="ja-JP" sz="2800" dirty="0"/>
          </a:p>
          <a:p>
            <a:endParaRPr lang="en-US" altLang="ja-JP" sz="2800" dirty="0"/>
          </a:p>
          <a:p>
            <a:r>
              <a:rPr lang="ja-JP" altLang="ja-JP" sz="2800" dirty="0"/>
              <a:t>〇</a:t>
            </a:r>
            <a:r>
              <a:rPr lang="ja-JP" altLang="en-US" sz="2800" dirty="0"/>
              <a:t>今回は正確な答えがある問題を出題します。</a:t>
            </a:r>
            <a:endParaRPr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327905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340017A-2314-4322-A1E3-6C0FD9E45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第１問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4757B51-3F71-464F-8497-5FB0A219A65B}"/>
              </a:ext>
            </a:extLst>
          </p:cNvPr>
          <p:cNvSpPr/>
          <p:nvPr/>
        </p:nvSpPr>
        <p:spPr>
          <a:xfrm>
            <a:off x="872836" y="1493696"/>
            <a:ext cx="73983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/>
              <a:t>〇１年次生にとって、〇〇学校の先輩（卒業生・在校生）は何人いるでしょうか？</a:t>
            </a:r>
            <a:endParaRPr lang="ja-JP" altLang="ja-JP" sz="36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A0AD14D-DC73-4857-A181-9872C909C7F8}"/>
              </a:ext>
            </a:extLst>
          </p:cNvPr>
          <p:cNvSpPr txBox="1"/>
          <p:nvPr/>
        </p:nvSpPr>
        <p:spPr>
          <a:xfrm>
            <a:off x="3248561" y="3920836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/>
              <a:t>制限時間５分</a:t>
            </a:r>
          </a:p>
        </p:txBody>
      </p:sp>
    </p:spTree>
    <p:extLst>
      <p:ext uri="{BB962C8B-B14F-4D97-AF65-F5344CB8AC3E}">
        <p14:creationId xmlns:p14="http://schemas.microsoft.com/office/powerpoint/2010/main" val="388058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3E053A8-8F54-40DE-A363-F6ACEE606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第１問ヒント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67BB21E-21BB-4AB9-A2C1-F46692AEF13A}"/>
              </a:ext>
            </a:extLst>
          </p:cNvPr>
          <p:cNvSpPr/>
          <p:nvPr/>
        </p:nvSpPr>
        <p:spPr>
          <a:xfrm>
            <a:off x="872836" y="837870"/>
            <a:ext cx="7398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/>
              <a:t>偉大な先輩</a:t>
            </a:r>
            <a:endParaRPr lang="ja-JP" altLang="ja-JP" sz="3600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F2187BA-8258-482F-BA74-0BACC217DC9C}"/>
              </a:ext>
            </a:extLst>
          </p:cNvPr>
          <p:cNvSpPr/>
          <p:nvPr/>
        </p:nvSpPr>
        <p:spPr>
          <a:xfrm>
            <a:off x="461079" y="1422558"/>
            <a:ext cx="38424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/>
              <a:t>第１期　〇〇先生</a:t>
            </a:r>
            <a:endParaRPr lang="ja-JP" altLang="ja-JP" sz="3600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AE9CF73-9CF7-404B-AE3E-00B560D29523}"/>
              </a:ext>
            </a:extLst>
          </p:cNvPr>
          <p:cNvSpPr/>
          <p:nvPr/>
        </p:nvSpPr>
        <p:spPr>
          <a:xfrm>
            <a:off x="4572000" y="4178812"/>
            <a:ext cx="44473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/>
              <a:t>第９期　　〇〇先生</a:t>
            </a:r>
            <a:endParaRPr lang="ja-JP" altLang="ja-JP" sz="3600" dirty="0"/>
          </a:p>
        </p:txBody>
      </p:sp>
      <p:pic>
        <p:nvPicPr>
          <p:cNvPr id="1026" name="Picture 2" descr="おじいちゃんのイラスト | かわいいフリー素材集 いらすとや">
            <a:extLst>
              <a:ext uri="{FF2B5EF4-FFF2-40B4-BE49-F238E27FC236}">
                <a16:creationId xmlns:a16="http://schemas.microsoft.com/office/drawing/2014/main" id="{4C6D85F4-8D5C-14BA-E0CC-FA981A88E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2635" y="2252473"/>
            <a:ext cx="2219325" cy="2572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59BDF03-A7FB-63C5-FD7D-B0549C3BB7E4}"/>
              </a:ext>
            </a:extLst>
          </p:cNvPr>
          <p:cNvSpPr txBox="1"/>
          <p:nvPr/>
        </p:nvSpPr>
        <p:spPr>
          <a:xfrm>
            <a:off x="1032202" y="4774168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〇〇先生の写真を挿入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9775D32-DD1E-7AD0-B001-93AF10952543}"/>
              </a:ext>
            </a:extLst>
          </p:cNvPr>
          <p:cNvSpPr txBox="1"/>
          <p:nvPr/>
        </p:nvSpPr>
        <p:spPr>
          <a:xfrm>
            <a:off x="5664623" y="928560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〇〇先生の写真を挿入</a:t>
            </a:r>
          </a:p>
        </p:txBody>
      </p:sp>
      <p:pic>
        <p:nvPicPr>
          <p:cNvPr id="1028" name="Picture 4" descr="リーゼントの不良のイラスト | かわいいフリー素材集 いらすとや">
            <a:extLst>
              <a:ext uri="{FF2B5EF4-FFF2-40B4-BE49-F238E27FC236}">
                <a16:creationId xmlns:a16="http://schemas.microsoft.com/office/drawing/2014/main" id="{9BE64138-A9FE-67D1-D7F8-BA33D27D7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3695" y="1363662"/>
            <a:ext cx="2723918" cy="281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99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E2679B0-29CD-40FC-ACFA-C6B99F47F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フェルミングタイム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2DFD3E0-C5F1-4688-8215-A841C3D9D4AD}"/>
              </a:ext>
            </a:extLst>
          </p:cNvPr>
          <p:cNvSpPr txBox="1"/>
          <p:nvPr/>
        </p:nvSpPr>
        <p:spPr>
          <a:xfrm>
            <a:off x="581164" y="4350327"/>
            <a:ext cx="79816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/>
              <a:t>答えが出たらホワイトボードに記入してね</a:t>
            </a: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64DABF20-2E82-40A3-965C-B03818018A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575408"/>
              </p:ext>
            </p:extLst>
          </p:nvPr>
        </p:nvGraphicFramePr>
        <p:xfrm>
          <a:off x="514580" y="2885161"/>
          <a:ext cx="8000770" cy="1037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154">
                  <a:extLst>
                    <a:ext uri="{9D8B030D-6E8A-4147-A177-3AD203B41FA5}">
                      <a16:colId xmlns:a16="http://schemas.microsoft.com/office/drawing/2014/main" val="812639561"/>
                    </a:ext>
                  </a:extLst>
                </a:gridCol>
                <a:gridCol w="1600154">
                  <a:extLst>
                    <a:ext uri="{9D8B030D-6E8A-4147-A177-3AD203B41FA5}">
                      <a16:colId xmlns:a16="http://schemas.microsoft.com/office/drawing/2014/main" val="2114261142"/>
                    </a:ext>
                  </a:extLst>
                </a:gridCol>
                <a:gridCol w="1600154">
                  <a:extLst>
                    <a:ext uri="{9D8B030D-6E8A-4147-A177-3AD203B41FA5}">
                      <a16:colId xmlns:a16="http://schemas.microsoft.com/office/drawing/2014/main" val="310480655"/>
                    </a:ext>
                  </a:extLst>
                </a:gridCol>
                <a:gridCol w="1600154">
                  <a:extLst>
                    <a:ext uri="{9D8B030D-6E8A-4147-A177-3AD203B41FA5}">
                      <a16:colId xmlns:a16="http://schemas.microsoft.com/office/drawing/2014/main" val="3779951426"/>
                    </a:ext>
                  </a:extLst>
                </a:gridCol>
                <a:gridCol w="1600154">
                  <a:extLst>
                    <a:ext uri="{9D8B030D-6E8A-4147-A177-3AD203B41FA5}">
                      <a16:colId xmlns:a16="http://schemas.microsoft.com/office/drawing/2014/main" val="2231440920"/>
                    </a:ext>
                  </a:extLst>
                </a:gridCol>
              </a:tblGrid>
              <a:tr h="103758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1660973"/>
                  </a:ext>
                </a:extLst>
              </a:tr>
            </a:tbl>
          </a:graphicData>
        </a:graphic>
      </p:graphicFrame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CE504AB-929C-488A-9645-9ED6BBC7F08A}"/>
              </a:ext>
            </a:extLst>
          </p:cNvPr>
          <p:cNvSpPr/>
          <p:nvPr/>
        </p:nvSpPr>
        <p:spPr>
          <a:xfrm>
            <a:off x="6916904" y="3057228"/>
            <a:ext cx="1598446" cy="6705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E1909FB5-49F0-4704-A60E-2EB4D0DB0FC8}"/>
              </a:ext>
            </a:extLst>
          </p:cNvPr>
          <p:cNvSpPr/>
          <p:nvPr/>
        </p:nvSpPr>
        <p:spPr>
          <a:xfrm>
            <a:off x="5318457" y="3057228"/>
            <a:ext cx="1598446" cy="6705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A39170C-6DF7-404B-8538-1A0CC8A30FCB}"/>
              </a:ext>
            </a:extLst>
          </p:cNvPr>
          <p:cNvSpPr/>
          <p:nvPr/>
        </p:nvSpPr>
        <p:spPr>
          <a:xfrm>
            <a:off x="3715742" y="3057228"/>
            <a:ext cx="1598446" cy="6705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C0C3C4B2-DA85-482C-9F10-29A48C8EFCC9}"/>
              </a:ext>
            </a:extLst>
          </p:cNvPr>
          <p:cNvSpPr/>
          <p:nvPr/>
        </p:nvSpPr>
        <p:spPr>
          <a:xfrm>
            <a:off x="2113027" y="3057228"/>
            <a:ext cx="1598446" cy="6705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95756A0-F701-4C11-A2D9-0B5FABD5ADE1}"/>
              </a:ext>
            </a:extLst>
          </p:cNvPr>
          <p:cNvSpPr/>
          <p:nvPr/>
        </p:nvSpPr>
        <p:spPr>
          <a:xfrm>
            <a:off x="514581" y="3057228"/>
            <a:ext cx="1598446" cy="6705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8684BF83-735F-4721-B956-A4BB3EE0D040}"/>
              </a:ext>
            </a:extLst>
          </p:cNvPr>
          <p:cNvSpPr/>
          <p:nvPr/>
        </p:nvSpPr>
        <p:spPr>
          <a:xfrm>
            <a:off x="1881554" y="961683"/>
            <a:ext cx="5380892" cy="2593312"/>
          </a:xfrm>
          <a:custGeom>
            <a:avLst/>
            <a:gdLst>
              <a:gd name="connsiteX0" fmla="*/ 1535723 w 5380892"/>
              <a:gd name="connsiteY0" fmla="*/ 2965939 h 3833446"/>
              <a:gd name="connsiteX1" fmla="*/ 0 w 5380892"/>
              <a:gd name="connsiteY1" fmla="*/ 2520462 h 3833446"/>
              <a:gd name="connsiteX2" fmla="*/ 1207477 w 5380892"/>
              <a:gd name="connsiteY2" fmla="*/ 2309446 h 3833446"/>
              <a:gd name="connsiteX3" fmla="*/ 1207477 w 5380892"/>
              <a:gd name="connsiteY3" fmla="*/ 2168769 h 3833446"/>
              <a:gd name="connsiteX4" fmla="*/ 1125415 w 5380892"/>
              <a:gd name="connsiteY4" fmla="*/ 773723 h 3833446"/>
              <a:gd name="connsiteX5" fmla="*/ 1770184 w 5380892"/>
              <a:gd name="connsiteY5" fmla="*/ 1465385 h 3833446"/>
              <a:gd name="connsiteX6" fmla="*/ 2497015 w 5380892"/>
              <a:gd name="connsiteY6" fmla="*/ 0 h 3833446"/>
              <a:gd name="connsiteX7" fmla="*/ 2719753 w 5380892"/>
              <a:gd name="connsiteY7" fmla="*/ 890954 h 3833446"/>
              <a:gd name="connsiteX8" fmla="*/ 4149969 w 5380892"/>
              <a:gd name="connsiteY8" fmla="*/ 11723 h 3833446"/>
              <a:gd name="connsiteX9" fmla="*/ 3716215 w 5380892"/>
              <a:gd name="connsiteY9" fmla="*/ 1125415 h 3833446"/>
              <a:gd name="connsiteX10" fmla="*/ 5005753 w 5380892"/>
              <a:gd name="connsiteY10" fmla="*/ 1137139 h 3833446"/>
              <a:gd name="connsiteX11" fmla="*/ 4126523 w 5380892"/>
              <a:gd name="connsiteY11" fmla="*/ 2028092 h 3833446"/>
              <a:gd name="connsiteX12" fmla="*/ 5380892 w 5380892"/>
              <a:gd name="connsiteY12" fmla="*/ 2203939 h 3833446"/>
              <a:gd name="connsiteX13" fmla="*/ 4501661 w 5380892"/>
              <a:gd name="connsiteY13" fmla="*/ 2907323 h 3833446"/>
              <a:gd name="connsiteX14" fmla="*/ 5251938 w 5380892"/>
              <a:gd name="connsiteY14" fmla="*/ 3716215 h 3833446"/>
              <a:gd name="connsiteX15" fmla="*/ 3880338 w 5380892"/>
              <a:gd name="connsiteY15" fmla="*/ 3563815 h 3833446"/>
              <a:gd name="connsiteX16" fmla="*/ 2590800 w 5380892"/>
              <a:gd name="connsiteY16" fmla="*/ 3833446 h 3833446"/>
              <a:gd name="connsiteX17" fmla="*/ 2110153 w 5380892"/>
              <a:gd name="connsiteY17" fmla="*/ 3411415 h 3833446"/>
              <a:gd name="connsiteX18" fmla="*/ 316523 w 5380892"/>
              <a:gd name="connsiteY18" fmla="*/ 3563815 h 3833446"/>
              <a:gd name="connsiteX19" fmla="*/ 1535723 w 5380892"/>
              <a:gd name="connsiteY19" fmla="*/ 2965939 h 383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380892" h="3833446">
                <a:moveTo>
                  <a:pt x="1535723" y="2965939"/>
                </a:moveTo>
                <a:lnTo>
                  <a:pt x="0" y="2520462"/>
                </a:lnTo>
                <a:lnTo>
                  <a:pt x="1207477" y="2309446"/>
                </a:lnTo>
                <a:lnTo>
                  <a:pt x="1207477" y="2168769"/>
                </a:lnTo>
                <a:lnTo>
                  <a:pt x="1125415" y="773723"/>
                </a:lnTo>
                <a:lnTo>
                  <a:pt x="1770184" y="1465385"/>
                </a:lnTo>
                <a:lnTo>
                  <a:pt x="2497015" y="0"/>
                </a:lnTo>
                <a:lnTo>
                  <a:pt x="2719753" y="890954"/>
                </a:lnTo>
                <a:lnTo>
                  <a:pt x="4149969" y="11723"/>
                </a:lnTo>
                <a:lnTo>
                  <a:pt x="3716215" y="1125415"/>
                </a:lnTo>
                <a:lnTo>
                  <a:pt x="5005753" y="1137139"/>
                </a:lnTo>
                <a:lnTo>
                  <a:pt x="4126523" y="2028092"/>
                </a:lnTo>
                <a:lnTo>
                  <a:pt x="5380892" y="2203939"/>
                </a:lnTo>
                <a:lnTo>
                  <a:pt x="4501661" y="2907323"/>
                </a:lnTo>
                <a:lnTo>
                  <a:pt x="5251938" y="3716215"/>
                </a:lnTo>
                <a:lnTo>
                  <a:pt x="3880338" y="3563815"/>
                </a:lnTo>
                <a:lnTo>
                  <a:pt x="2590800" y="3833446"/>
                </a:lnTo>
                <a:lnTo>
                  <a:pt x="2110153" y="3411415"/>
                </a:lnTo>
                <a:lnTo>
                  <a:pt x="316523" y="3563815"/>
                </a:lnTo>
                <a:lnTo>
                  <a:pt x="1535723" y="2965939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200" b="1" dirty="0">
                <a:solidFill>
                  <a:srgbClr val="0070C0"/>
                </a:solidFill>
              </a:rPr>
              <a:t>終了</a:t>
            </a:r>
          </a:p>
        </p:txBody>
      </p:sp>
    </p:spTree>
    <p:extLst>
      <p:ext uri="{BB962C8B-B14F-4D97-AF65-F5344CB8AC3E}">
        <p14:creationId xmlns:p14="http://schemas.microsoft.com/office/powerpoint/2010/main" val="229519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9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9000"/>
                            </p:stCondLst>
                            <p:childTnLst>
                              <p:par>
                                <p:cTn id="9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59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8000"/>
                            </p:stCondLst>
                            <p:childTnLst>
                              <p:par>
                                <p:cTn id="13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" dur="59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7000"/>
                            </p:stCondLst>
                            <p:childTnLst>
                              <p:par>
                                <p:cTn id="17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59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6000"/>
                            </p:stCondLst>
                            <p:childTnLst>
                              <p:par>
                                <p:cTn id="21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2" dur="59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95000"/>
                            </p:stCondLst>
                            <p:childTnLst>
                              <p:par>
                                <p:cTn id="2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0E9B523-4C32-43C1-A1FF-11C821CA6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答えの発表です。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158330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14216</TotalTime>
  <Words>726</Words>
  <Application>Microsoft Office PowerPoint</Application>
  <PresentationFormat>画面に合わせる (16:9)</PresentationFormat>
  <Paragraphs>130</Paragraphs>
  <Slides>32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32</vt:i4>
      </vt:variant>
    </vt:vector>
  </HeadingPairs>
  <TitlesOfParts>
    <vt:vector size="37" baseType="lpstr">
      <vt:lpstr>游ゴシック</vt:lpstr>
      <vt:lpstr>Arial</vt:lpstr>
      <vt:lpstr>Calibri</vt:lpstr>
      <vt:lpstr>Calibri Light</vt:lpstr>
      <vt:lpstr>Office テーマ</vt:lpstr>
      <vt:lpstr>総合的な探究の時間</vt:lpstr>
      <vt:lpstr>目的</vt:lpstr>
      <vt:lpstr>基本テクニック</vt:lpstr>
      <vt:lpstr>ルール（その１）</vt:lpstr>
      <vt:lpstr>ルール（その２）</vt:lpstr>
      <vt:lpstr>第１問</vt:lpstr>
      <vt:lpstr>第１問ヒント</vt:lpstr>
      <vt:lpstr>フェルミングタイム</vt:lpstr>
      <vt:lpstr>答えの発表です。</vt:lpstr>
      <vt:lpstr>正解</vt:lpstr>
      <vt:lpstr>プレゼンテーション</vt:lpstr>
      <vt:lpstr>第２問</vt:lpstr>
      <vt:lpstr>第２問ヒント</vt:lpstr>
      <vt:lpstr>フェルミングタイム</vt:lpstr>
      <vt:lpstr>答えの発表です。</vt:lpstr>
      <vt:lpstr>正解</vt:lpstr>
      <vt:lpstr>おまけ</vt:lpstr>
      <vt:lpstr>プレゼンテーション</vt:lpstr>
      <vt:lpstr>第３問</vt:lpstr>
      <vt:lpstr>第３問ヒント</vt:lpstr>
      <vt:lpstr>フェルミングタイム</vt:lpstr>
      <vt:lpstr>答えの発表です。</vt:lpstr>
      <vt:lpstr>正解</vt:lpstr>
      <vt:lpstr>おまけ</vt:lpstr>
      <vt:lpstr>プレゼンテーション</vt:lpstr>
      <vt:lpstr>第４問</vt:lpstr>
      <vt:lpstr>フェルミングタイム</vt:lpstr>
      <vt:lpstr>答えの発表です。</vt:lpstr>
      <vt:lpstr>正解</vt:lpstr>
      <vt:lpstr>おまけ</vt:lpstr>
      <vt:lpstr>プレゼンテーション</vt:lpstr>
      <vt:lpstr>フェルミ推定のまとめ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キャリア教育 キックオフ集会</dc:title>
  <dc:creator>takashi kawase</dc:creator>
  <cp:lastModifiedBy>舘 弘士</cp:lastModifiedBy>
  <cp:revision>281</cp:revision>
  <cp:lastPrinted>2020-11-18T08:16:04Z</cp:lastPrinted>
  <dcterms:created xsi:type="dcterms:W3CDTF">2017-09-13T13:25:30Z</dcterms:created>
  <dcterms:modified xsi:type="dcterms:W3CDTF">2022-07-21T13:54:04Z</dcterms:modified>
</cp:coreProperties>
</file>