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381" r:id="rId3"/>
    <p:sldId id="349" r:id="rId4"/>
    <p:sldId id="350" r:id="rId5"/>
    <p:sldId id="352" r:id="rId6"/>
    <p:sldId id="351" r:id="rId7"/>
    <p:sldId id="353" r:id="rId8"/>
    <p:sldId id="354" r:id="rId9"/>
    <p:sldId id="355" r:id="rId10"/>
    <p:sldId id="357" r:id="rId11"/>
    <p:sldId id="356" r:id="rId12"/>
    <p:sldId id="358" r:id="rId13"/>
    <p:sldId id="359" r:id="rId14"/>
    <p:sldId id="361" r:id="rId15"/>
    <p:sldId id="360" r:id="rId16"/>
    <p:sldId id="362" r:id="rId17"/>
    <p:sldId id="370" r:id="rId18"/>
    <p:sldId id="363" r:id="rId19"/>
    <p:sldId id="371" r:id="rId20"/>
    <p:sldId id="364" r:id="rId21"/>
    <p:sldId id="365" r:id="rId22"/>
    <p:sldId id="366" r:id="rId23"/>
    <p:sldId id="367" r:id="rId24"/>
    <p:sldId id="368" r:id="rId25"/>
    <p:sldId id="369" r:id="rId26"/>
    <p:sldId id="373" r:id="rId27"/>
    <p:sldId id="372" r:id="rId28"/>
    <p:sldId id="374" r:id="rId29"/>
    <p:sldId id="375" r:id="rId30"/>
    <p:sldId id="376" r:id="rId31"/>
    <p:sldId id="378" r:id="rId32"/>
    <p:sldId id="379" r:id="rId33"/>
    <p:sldId id="380" r:id="rId34"/>
    <p:sldId id="377" r:id="rId35"/>
  </p:sldIdLst>
  <p:sldSz cx="9144000" cy="5143500" type="screen16x9"/>
  <p:notesSz cx="7034213" cy="10164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237" autoAdjust="0"/>
  </p:normalViewPr>
  <p:slideViewPr>
    <p:cSldViewPr snapToGrid="0">
      <p:cViewPr varScale="1">
        <p:scale>
          <a:sx n="110" d="100"/>
          <a:sy n="110" d="100"/>
        </p:scale>
        <p:origin x="1680" y="120"/>
      </p:cViewPr>
      <p:guideLst>
        <p:guide orient="horz" pos="1620"/>
        <p:guide pos="2880"/>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48159" cy="510004"/>
          </a:xfrm>
          <a:prstGeom prst="rect">
            <a:avLst/>
          </a:prstGeom>
        </p:spPr>
        <p:txBody>
          <a:bodyPr vert="horz" lIns="94028" tIns="47014" rIns="94028" bIns="47014"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984427" y="0"/>
            <a:ext cx="3048159" cy="510004"/>
          </a:xfrm>
          <a:prstGeom prst="rect">
            <a:avLst/>
          </a:prstGeom>
        </p:spPr>
        <p:txBody>
          <a:bodyPr vert="horz" lIns="94028" tIns="47014" rIns="94028" bIns="47014" rtlCol="0"/>
          <a:lstStyle>
            <a:lvl1pPr algn="r">
              <a:defRPr sz="1200"/>
            </a:lvl1pPr>
          </a:lstStyle>
          <a:p>
            <a:fld id="{A7B597F1-0270-4FB6-BA92-321A8F9A14B1}" type="datetimeFigureOut">
              <a:rPr kumimoji="1" lang="ja-JP" altLang="en-US" smtClean="0"/>
              <a:pPr/>
              <a:t>2022/7/27</a:t>
            </a:fld>
            <a:endParaRPr kumimoji="1" lang="ja-JP" altLang="en-US" dirty="0"/>
          </a:p>
        </p:txBody>
      </p:sp>
      <p:sp>
        <p:nvSpPr>
          <p:cNvPr id="4" name="スライド イメージ プレースホルダー 3"/>
          <p:cNvSpPr>
            <a:spLocks noGrp="1" noRot="1" noChangeAspect="1"/>
          </p:cNvSpPr>
          <p:nvPr>
            <p:ph type="sldImg" idx="2"/>
          </p:nvPr>
        </p:nvSpPr>
        <p:spPr>
          <a:xfrm>
            <a:off x="468313" y="1271588"/>
            <a:ext cx="6097587" cy="3429000"/>
          </a:xfrm>
          <a:prstGeom prst="rect">
            <a:avLst/>
          </a:prstGeom>
          <a:noFill/>
          <a:ln w="12700">
            <a:solidFill>
              <a:prstClr val="black"/>
            </a:solidFill>
          </a:ln>
        </p:spPr>
        <p:txBody>
          <a:bodyPr vert="horz" lIns="94028" tIns="47014" rIns="94028" bIns="47014" rtlCol="0" anchor="ctr"/>
          <a:lstStyle/>
          <a:p>
            <a:endParaRPr lang="ja-JP" altLang="en-US" dirty="0"/>
          </a:p>
        </p:txBody>
      </p:sp>
      <p:sp>
        <p:nvSpPr>
          <p:cNvPr id="5" name="ノート プレースホルダー 4"/>
          <p:cNvSpPr>
            <a:spLocks noGrp="1"/>
          </p:cNvSpPr>
          <p:nvPr>
            <p:ph type="body" sz="quarter" idx="3"/>
          </p:nvPr>
        </p:nvSpPr>
        <p:spPr>
          <a:xfrm>
            <a:off x="703422" y="4891792"/>
            <a:ext cx="5627370" cy="4002376"/>
          </a:xfrm>
          <a:prstGeom prst="rect">
            <a:avLst/>
          </a:prstGeom>
        </p:spPr>
        <p:txBody>
          <a:bodyPr vert="horz" lIns="94028" tIns="47014" rIns="94028" bIns="470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654762"/>
            <a:ext cx="3048159" cy="510003"/>
          </a:xfrm>
          <a:prstGeom prst="rect">
            <a:avLst/>
          </a:prstGeom>
        </p:spPr>
        <p:txBody>
          <a:bodyPr vert="horz" lIns="94028" tIns="47014" rIns="94028" bIns="47014"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984427" y="9654762"/>
            <a:ext cx="3048159" cy="510003"/>
          </a:xfrm>
          <a:prstGeom prst="rect">
            <a:avLst/>
          </a:prstGeom>
        </p:spPr>
        <p:txBody>
          <a:bodyPr vert="horz" lIns="94028" tIns="47014" rIns="94028" bIns="47014" rtlCol="0" anchor="b"/>
          <a:lstStyle>
            <a:lvl1pPr algn="r">
              <a:defRPr sz="1200"/>
            </a:lvl1pPr>
          </a:lstStyle>
          <a:p>
            <a:fld id="{1D8D98FE-F67B-44B9-BF15-C9045410AD12}" type="slidenum">
              <a:rPr kumimoji="1" lang="ja-JP" altLang="en-US" smtClean="0"/>
              <a:pPr/>
              <a:t>‹#›</a:t>
            </a:fld>
            <a:endParaRPr kumimoji="1" lang="ja-JP" altLang="en-US" dirty="0"/>
          </a:p>
        </p:txBody>
      </p:sp>
    </p:spTree>
    <p:extLst>
      <p:ext uri="{BB962C8B-B14F-4D97-AF65-F5344CB8AC3E}">
        <p14:creationId xmlns:p14="http://schemas.microsoft.com/office/powerpoint/2010/main" val="132776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68313" y="1271588"/>
            <a:ext cx="6097587" cy="34290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D8D98FE-F67B-44B9-BF15-C9045410AD12}" type="slidenum">
              <a:rPr kumimoji="1" lang="ja-JP" altLang="en-US" smtClean="0"/>
              <a:pPr/>
              <a:t>1</a:t>
            </a:fld>
            <a:endParaRPr kumimoji="1" lang="ja-JP" altLang="en-US" dirty="0"/>
          </a:p>
        </p:txBody>
      </p:sp>
    </p:spTree>
    <p:extLst>
      <p:ext uri="{BB962C8B-B14F-4D97-AF65-F5344CB8AC3E}">
        <p14:creationId xmlns:p14="http://schemas.microsoft.com/office/powerpoint/2010/main" val="2016708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9A7B07C-D674-48F6-90BB-EA68E257DE43}" type="datetimeFigureOut">
              <a:rPr kumimoji="1" lang="ja-JP" altLang="en-US" smtClean="0"/>
              <a:pPr/>
              <a:t>2022/7/27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D26A45F-D45A-4A6A-B749-17A49AD37636}" type="slidenum">
              <a:rPr kumimoji="1" lang="ja-JP" altLang="en-US" smtClean="0"/>
              <a:pPr/>
              <a:t>‹#›</a:t>
            </a:fld>
            <a:endParaRPr kumimoji="1" lang="ja-JP" altLang="en-US" dirty="0"/>
          </a:p>
        </p:txBody>
      </p:sp>
    </p:spTree>
    <p:extLst>
      <p:ext uri="{BB962C8B-B14F-4D97-AF65-F5344CB8AC3E}">
        <p14:creationId xmlns:p14="http://schemas.microsoft.com/office/powerpoint/2010/main" val="53350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7B07C-D674-48F6-90BB-EA68E257DE43}" type="datetimeFigureOut">
              <a:rPr kumimoji="1" lang="ja-JP" altLang="en-US" smtClean="0"/>
              <a:pPr/>
              <a:t>2022/7/27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D26A45F-D45A-4A6A-B749-17A49AD37636}" type="slidenum">
              <a:rPr kumimoji="1" lang="ja-JP" altLang="en-US" smtClean="0"/>
              <a:pPr/>
              <a:t>‹#›</a:t>
            </a:fld>
            <a:endParaRPr kumimoji="1" lang="ja-JP" altLang="en-US" dirty="0"/>
          </a:p>
        </p:txBody>
      </p:sp>
    </p:spTree>
    <p:extLst>
      <p:ext uri="{BB962C8B-B14F-4D97-AF65-F5344CB8AC3E}">
        <p14:creationId xmlns:p14="http://schemas.microsoft.com/office/powerpoint/2010/main" val="427172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7B07C-D674-48F6-90BB-EA68E257DE43}" type="datetimeFigureOut">
              <a:rPr kumimoji="1" lang="ja-JP" altLang="en-US" smtClean="0"/>
              <a:pPr/>
              <a:t>2022/7/27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D26A45F-D45A-4A6A-B749-17A49AD37636}" type="slidenum">
              <a:rPr kumimoji="1" lang="ja-JP" altLang="en-US" smtClean="0"/>
              <a:pPr/>
              <a:t>‹#›</a:t>
            </a:fld>
            <a:endParaRPr kumimoji="1" lang="ja-JP" altLang="en-US" dirty="0"/>
          </a:p>
        </p:txBody>
      </p:sp>
    </p:spTree>
    <p:extLst>
      <p:ext uri="{BB962C8B-B14F-4D97-AF65-F5344CB8AC3E}">
        <p14:creationId xmlns:p14="http://schemas.microsoft.com/office/powerpoint/2010/main" val="999547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820882"/>
          </a:xfrm>
        </p:spPr>
        <p:txBody>
          <a:bodyPr/>
          <a:lstStyle>
            <a:lvl1pPr algn="ctr">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628650" y="1111828"/>
            <a:ext cx="7886700" cy="35208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7B07C-D674-48F6-90BB-EA68E257DE43}" type="datetimeFigureOut">
              <a:rPr kumimoji="1" lang="ja-JP" altLang="en-US" smtClean="0"/>
              <a:pPr/>
              <a:t>2022/7/27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D26A45F-D45A-4A6A-B749-17A49AD37636}" type="slidenum">
              <a:rPr kumimoji="1" lang="ja-JP" altLang="en-US" smtClean="0"/>
              <a:pPr/>
              <a:t>‹#›</a:t>
            </a:fld>
            <a:endParaRPr kumimoji="1" lang="ja-JP" altLang="en-US" dirty="0"/>
          </a:p>
        </p:txBody>
      </p:sp>
    </p:spTree>
    <p:extLst>
      <p:ext uri="{BB962C8B-B14F-4D97-AF65-F5344CB8AC3E}">
        <p14:creationId xmlns:p14="http://schemas.microsoft.com/office/powerpoint/2010/main" val="128339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9A7B07C-D674-48F6-90BB-EA68E257DE43}" type="datetimeFigureOut">
              <a:rPr kumimoji="1" lang="ja-JP" altLang="en-US" smtClean="0"/>
              <a:pPr/>
              <a:t>2022/7/27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BD26A45F-D45A-4A6A-B749-17A49AD37636}" type="slidenum">
              <a:rPr kumimoji="1" lang="ja-JP" altLang="en-US" smtClean="0"/>
              <a:pPr/>
              <a:t>‹#›</a:t>
            </a:fld>
            <a:endParaRPr kumimoji="1" lang="ja-JP" altLang="en-US" dirty="0"/>
          </a:p>
        </p:txBody>
      </p:sp>
    </p:spTree>
    <p:extLst>
      <p:ext uri="{BB962C8B-B14F-4D97-AF65-F5344CB8AC3E}">
        <p14:creationId xmlns:p14="http://schemas.microsoft.com/office/powerpoint/2010/main" val="281000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9A7B07C-D674-48F6-90BB-EA68E257DE43}" type="datetimeFigureOut">
              <a:rPr kumimoji="1" lang="ja-JP" altLang="en-US" smtClean="0"/>
              <a:pPr/>
              <a:t>2022/7/27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BD26A45F-D45A-4A6A-B749-17A49AD37636}" type="slidenum">
              <a:rPr kumimoji="1" lang="ja-JP" altLang="en-US" smtClean="0"/>
              <a:pPr/>
              <a:t>‹#›</a:t>
            </a:fld>
            <a:endParaRPr kumimoji="1" lang="ja-JP" altLang="en-US" dirty="0"/>
          </a:p>
        </p:txBody>
      </p:sp>
    </p:spTree>
    <p:extLst>
      <p:ext uri="{BB962C8B-B14F-4D97-AF65-F5344CB8AC3E}">
        <p14:creationId xmlns:p14="http://schemas.microsoft.com/office/powerpoint/2010/main" val="177781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1878806"/>
            <a:ext cx="3868340" cy="27634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1" y="1878806"/>
            <a:ext cx="3887391" cy="276344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9A7B07C-D674-48F6-90BB-EA68E257DE43}" type="datetimeFigureOut">
              <a:rPr kumimoji="1" lang="ja-JP" altLang="en-US" smtClean="0"/>
              <a:pPr/>
              <a:t>2022/7/27</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BD26A45F-D45A-4A6A-B749-17A49AD37636}" type="slidenum">
              <a:rPr kumimoji="1" lang="ja-JP" altLang="en-US" smtClean="0"/>
              <a:pPr/>
              <a:t>‹#›</a:t>
            </a:fld>
            <a:endParaRPr kumimoji="1" lang="ja-JP" altLang="en-US" dirty="0"/>
          </a:p>
        </p:txBody>
      </p:sp>
    </p:spTree>
    <p:extLst>
      <p:ext uri="{BB962C8B-B14F-4D97-AF65-F5344CB8AC3E}">
        <p14:creationId xmlns:p14="http://schemas.microsoft.com/office/powerpoint/2010/main" val="195906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841664"/>
          </a:xfrm>
        </p:spPr>
        <p:txBody>
          <a:bodyPr/>
          <a:lstStyle>
            <a:lvl1pPr algn="ctr">
              <a:defRPr/>
            </a:lvl1pPr>
          </a:lstStyle>
          <a:p>
            <a:r>
              <a:rPr lang="ja-JP" altLang="en-US" dirty="0"/>
              <a:t>マスター タイトルの書式設定</a:t>
            </a:r>
            <a:endParaRPr lang="en-US" dirty="0"/>
          </a:p>
        </p:txBody>
      </p:sp>
      <p:sp>
        <p:nvSpPr>
          <p:cNvPr id="3" name="Date Placeholder 2"/>
          <p:cNvSpPr>
            <a:spLocks noGrp="1"/>
          </p:cNvSpPr>
          <p:nvPr>
            <p:ph type="dt" sz="half" idx="10"/>
          </p:nvPr>
        </p:nvSpPr>
        <p:spPr/>
        <p:txBody>
          <a:bodyPr/>
          <a:lstStyle/>
          <a:p>
            <a:fld id="{59A7B07C-D674-48F6-90BB-EA68E257DE43}" type="datetimeFigureOut">
              <a:rPr kumimoji="1" lang="ja-JP" altLang="en-US" smtClean="0"/>
              <a:pPr/>
              <a:t>2022/7/27</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BD26A45F-D45A-4A6A-B749-17A49AD37636}" type="slidenum">
              <a:rPr kumimoji="1" lang="ja-JP" altLang="en-US" smtClean="0"/>
              <a:pPr/>
              <a:t>‹#›</a:t>
            </a:fld>
            <a:endParaRPr kumimoji="1" lang="ja-JP" altLang="en-US" dirty="0"/>
          </a:p>
        </p:txBody>
      </p:sp>
    </p:spTree>
    <p:extLst>
      <p:ext uri="{BB962C8B-B14F-4D97-AF65-F5344CB8AC3E}">
        <p14:creationId xmlns:p14="http://schemas.microsoft.com/office/powerpoint/2010/main" val="372796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7B07C-D674-48F6-90BB-EA68E257DE43}" type="datetimeFigureOut">
              <a:rPr kumimoji="1" lang="ja-JP" altLang="en-US" smtClean="0"/>
              <a:pPr/>
              <a:t>2022/7/27</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BD26A45F-D45A-4A6A-B749-17A49AD37636}" type="slidenum">
              <a:rPr kumimoji="1" lang="ja-JP" altLang="en-US" smtClean="0"/>
              <a:pPr/>
              <a:t>‹#›</a:t>
            </a:fld>
            <a:endParaRPr kumimoji="1" lang="ja-JP" altLang="en-US" dirty="0"/>
          </a:p>
        </p:txBody>
      </p:sp>
    </p:spTree>
    <p:extLst>
      <p:ext uri="{BB962C8B-B14F-4D97-AF65-F5344CB8AC3E}">
        <p14:creationId xmlns:p14="http://schemas.microsoft.com/office/powerpoint/2010/main" val="2323187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A7B07C-D674-48F6-90BB-EA68E257DE43}" type="datetimeFigureOut">
              <a:rPr kumimoji="1" lang="ja-JP" altLang="en-US" smtClean="0"/>
              <a:pPr/>
              <a:t>2022/7/27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BD26A45F-D45A-4A6A-B749-17A49AD37636}" type="slidenum">
              <a:rPr kumimoji="1" lang="ja-JP" altLang="en-US" smtClean="0"/>
              <a:pPr/>
              <a:t>‹#›</a:t>
            </a:fld>
            <a:endParaRPr kumimoji="1" lang="ja-JP" altLang="en-US" dirty="0"/>
          </a:p>
        </p:txBody>
      </p:sp>
    </p:spTree>
    <p:extLst>
      <p:ext uri="{BB962C8B-B14F-4D97-AF65-F5344CB8AC3E}">
        <p14:creationId xmlns:p14="http://schemas.microsoft.com/office/powerpoint/2010/main" val="1147991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A7B07C-D674-48F6-90BB-EA68E257DE43}" type="datetimeFigureOut">
              <a:rPr kumimoji="1" lang="ja-JP" altLang="en-US" smtClean="0"/>
              <a:pPr/>
              <a:t>2022/7/27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BD26A45F-D45A-4A6A-B749-17A49AD37636}" type="slidenum">
              <a:rPr kumimoji="1" lang="ja-JP" altLang="en-US" smtClean="0"/>
              <a:pPr/>
              <a:t>‹#›</a:t>
            </a:fld>
            <a:endParaRPr kumimoji="1" lang="ja-JP" altLang="en-US" dirty="0"/>
          </a:p>
        </p:txBody>
      </p:sp>
    </p:spTree>
    <p:extLst>
      <p:ext uri="{BB962C8B-B14F-4D97-AF65-F5344CB8AC3E}">
        <p14:creationId xmlns:p14="http://schemas.microsoft.com/office/powerpoint/2010/main" val="2613632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9" descr="O:\data\教養講座\DSCF0003.JPG">
            <a:extLst>
              <a:ext uri="{FF2B5EF4-FFF2-40B4-BE49-F238E27FC236}">
                <a16:creationId xmlns:a16="http://schemas.microsoft.com/office/drawing/2014/main" id="{6949B5AE-260D-EAA3-A7AE-5EE069EEC6DC}"/>
              </a:ext>
            </a:extLst>
          </p:cNvPr>
          <p:cNvPicPr>
            <a:picLocks noChangeAspect="1" noChangeArrowheads="1"/>
          </p:cNvPicPr>
          <p:nvPr userDrawn="1"/>
        </p:nvPicPr>
        <p:blipFill>
          <a:blip r:embed="rId13">
            <a:lum bright="48000" contrast="-42000"/>
            <a:extLst>
              <a:ext uri="{28A0092B-C50C-407E-A947-70E740481C1C}">
                <a14:useLocalDpi xmlns:a14="http://schemas.microsoft.com/office/drawing/2010/main"/>
              </a:ext>
            </a:extLst>
          </a:blip>
          <a:srcRect/>
          <a:stretch>
            <a:fillRect/>
          </a:stretch>
        </p:blipFill>
        <p:spPr bwMode="auto">
          <a:xfrm>
            <a:off x="-1" y="0"/>
            <a:ext cx="9143989" cy="514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9A7B07C-D674-48F6-90BB-EA68E257DE43}" type="datetimeFigureOut">
              <a:rPr kumimoji="1" lang="ja-JP" altLang="en-US" smtClean="0"/>
              <a:pPr/>
              <a:t>2022/7/27</a:t>
            </a:fld>
            <a:endParaRPr kumimoji="1" lang="ja-JP" alt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D26A45F-D45A-4A6A-B749-17A49AD37636}" type="slidenum">
              <a:rPr kumimoji="1" lang="ja-JP" altLang="en-US" smtClean="0"/>
              <a:pPr/>
              <a:t>‹#›</a:t>
            </a:fld>
            <a:endParaRPr kumimoji="1" lang="ja-JP" altLang="en-US" dirty="0"/>
          </a:p>
        </p:txBody>
      </p:sp>
      <p:cxnSp>
        <p:nvCxnSpPr>
          <p:cNvPr id="8" name="直線コネクタ 7"/>
          <p:cNvCxnSpPr/>
          <p:nvPr userDrawn="1"/>
        </p:nvCxnSpPr>
        <p:spPr>
          <a:xfrm>
            <a:off x="0" y="837080"/>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697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9" descr="O:\data\教養講座\DSCF0003.JPG">
            <a:extLst>
              <a:ext uri="{FF2B5EF4-FFF2-40B4-BE49-F238E27FC236}">
                <a16:creationId xmlns:a16="http://schemas.microsoft.com/office/drawing/2014/main" id="{32048BCB-2BE1-3C91-1EA8-AF72CAB5CB91}"/>
              </a:ext>
            </a:extLst>
          </p:cNvPr>
          <p:cNvPicPr>
            <a:picLocks noChangeAspect="1" noChangeArrowheads="1"/>
          </p:cNvPicPr>
          <p:nvPr/>
        </p:nvPicPr>
        <p:blipFill>
          <a:blip r:embed="rId3">
            <a:lum bright="48000" contrast="-42000"/>
            <a:extLst>
              <a:ext uri="{28A0092B-C50C-407E-A947-70E740481C1C}">
                <a14:useLocalDpi xmlns:a14="http://schemas.microsoft.com/office/drawing/2010/main"/>
              </a:ext>
            </a:extLst>
          </a:blip>
          <a:srcRect/>
          <a:stretch>
            <a:fillRect/>
          </a:stretch>
        </p:blipFill>
        <p:spPr bwMode="auto">
          <a:xfrm>
            <a:off x="-1" y="0"/>
            <a:ext cx="9143989" cy="514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685800" y="395316"/>
            <a:ext cx="7772400" cy="1790700"/>
          </a:xfrm>
        </p:spPr>
        <p:txBody>
          <a:bodyPr/>
          <a:lstStyle/>
          <a:p>
            <a:r>
              <a:rPr lang="ja-JP" altLang="en-US" dirty="0"/>
              <a:t>総合的な探究の時間</a:t>
            </a:r>
            <a:endParaRPr kumimoji="1" lang="ja-JP" altLang="en-US" dirty="0"/>
          </a:p>
        </p:txBody>
      </p:sp>
      <p:sp>
        <p:nvSpPr>
          <p:cNvPr id="3" name="サブタイトル 2"/>
          <p:cNvSpPr>
            <a:spLocks noGrp="1"/>
          </p:cNvSpPr>
          <p:nvPr>
            <p:ph type="subTitle" idx="1"/>
          </p:nvPr>
        </p:nvSpPr>
        <p:spPr>
          <a:xfrm>
            <a:off x="1143000" y="3417584"/>
            <a:ext cx="6858000" cy="1241822"/>
          </a:xfrm>
        </p:spPr>
        <p:txBody>
          <a:bodyPr/>
          <a:lstStyle/>
          <a:p>
            <a:r>
              <a:rPr lang="ja-JP" altLang="en-US" dirty="0"/>
              <a:t>〇〇</a:t>
            </a:r>
            <a:r>
              <a:rPr kumimoji="1" lang="ja-JP" altLang="en-US" dirty="0"/>
              <a:t>学校</a:t>
            </a:r>
            <a:endParaRPr kumimoji="1" lang="en-US" altLang="ja-JP" dirty="0"/>
          </a:p>
          <a:p>
            <a:r>
              <a:rPr lang="ja-JP" altLang="en-US"/>
              <a:t>令和〇</a:t>
            </a:r>
            <a:r>
              <a:rPr kumimoji="1" lang="ja-JP" altLang="en-US"/>
              <a:t>年〇〇月〇〇日（〇）</a:t>
            </a:r>
            <a:endParaRPr kumimoji="1" lang="ja-JP" altLang="en-US" dirty="0"/>
          </a:p>
        </p:txBody>
      </p:sp>
      <p:sp>
        <p:nvSpPr>
          <p:cNvPr id="5" name="テキスト ボックス 4"/>
          <p:cNvSpPr txBox="1"/>
          <p:nvPr/>
        </p:nvSpPr>
        <p:spPr>
          <a:xfrm>
            <a:off x="1658375" y="2447857"/>
            <a:ext cx="5827236" cy="707886"/>
          </a:xfrm>
          <a:prstGeom prst="rect">
            <a:avLst/>
          </a:prstGeom>
          <a:noFill/>
        </p:spPr>
        <p:txBody>
          <a:bodyPr wrap="none" rtlCol="0">
            <a:spAutoFit/>
          </a:bodyPr>
          <a:lstStyle/>
          <a:p>
            <a:r>
              <a:rPr kumimoji="1" lang="ja-JP" altLang="en-US" sz="4000" dirty="0"/>
              <a:t>フェルミ推定（その１）</a:t>
            </a:r>
          </a:p>
        </p:txBody>
      </p:sp>
    </p:spTree>
    <p:extLst>
      <p:ext uri="{BB962C8B-B14F-4D97-AF65-F5344CB8AC3E}">
        <p14:creationId xmlns:p14="http://schemas.microsoft.com/office/powerpoint/2010/main" val="551463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フェルミ推定</a:t>
            </a:r>
          </a:p>
        </p:txBody>
      </p:sp>
      <p:sp>
        <p:nvSpPr>
          <p:cNvPr id="4" name="正方形/長方形 3"/>
          <p:cNvSpPr/>
          <p:nvPr/>
        </p:nvSpPr>
        <p:spPr>
          <a:xfrm>
            <a:off x="1504331" y="1091382"/>
            <a:ext cx="5958351" cy="2862322"/>
          </a:xfrm>
          <a:prstGeom prst="rect">
            <a:avLst/>
          </a:prstGeom>
        </p:spPr>
        <p:txBody>
          <a:bodyPr wrap="square">
            <a:spAutoFit/>
          </a:bodyPr>
          <a:lstStyle/>
          <a:p>
            <a:r>
              <a:rPr lang="ja-JP" altLang="en-US" sz="3600" dirty="0"/>
              <a:t>〇答が無い問題</a:t>
            </a:r>
            <a:endParaRPr lang="en-US" altLang="ja-JP" sz="3600" dirty="0"/>
          </a:p>
          <a:p>
            <a:endParaRPr lang="ja-JP" altLang="ja-JP" sz="3600" dirty="0"/>
          </a:p>
          <a:p>
            <a:r>
              <a:rPr lang="ja-JP" altLang="ja-JP" sz="3600" dirty="0"/>
              <a:t>〇</a:t>
            </a:r>
            <a:r>
              <a:rPr lang="ja-JP" altLang="en-US" sz="3600" dirty="0"/>
              <a:t>考えることを楽しむ</a:t>
            </a:r>
            <a:endParaRPr lang="ja-JP" altLang="ja-JP" sz="3600" dirty="0"/>
          </a:p>
          <a:p>
            <a:endParaRPr lang="en-US" altLang="ja-JP" sz="3600" dirty="0"/>
          </a:p>
          <a:p>
            <a:r>
              <a:rPr lang="ja-JP" altLang="ja-JP" sz="3600" dirty="0"/>
              <a:t>〇</a:t>
            </a:r>
            <a:r>
              <a:rPr lang="ja-JP" altLang="en-US" sz="3600" dirty="0"/>
              <a:t>分かりません</a:t>
            </a:r>
            <a:r>
              <a:rPr lang="ja-JP" altLang="en-US" sz="3600" dirty="0" err="1"/>
              <a:t>は、</a:t>
            </a:r>
            <a:r>
              <a:rPr lang="ja-JP" altLang="en-US" sz="3600" dirty="0"/>
              <a:t>ダメ</a:t>
            </a:r>
            <a:endParaRPr lang="ja-JP" altLang="ja-JP" sz="3600" dirty="0"/>
          </a:p>
        </p:txBody>
      </p:sp>
      <p:sp>
        <p:nvSpPr>
          <p:cNvPr id="5" name="テキスト ボックス 4"/>
          <p:cNvSpPr txBox="1"/>
          <p:nvPr/>
        </p:nvSpPr>
        <p:spPr>
          <a:xfrm>
            <a:off x="0" y="4189393"/>
            <a:ext cx="9144000" cy="954107"/>
          </a:xfrm>
          <a:prstGeom prst="rect">
            <a:avLst/>
          </a:prstGeom>
          <a:noFill/>
        </p:spPr>
        <p:txBody>
          <a:bodyPr wrap="square" rtlCol="0">
            <a:spAutoFit/>
          </a:bodyPr>
          <a:lstStyle/>
          <a:p>
            <a:r>
              <a:rPr kumimoji="1" lang="ja-JP" altLang="en-US" sz="2800" dirty="0"/>
              <a:t>思考力・表現力・判断力が求められる問題であることから、</a:t>
            </a:r>
            <a:r>
              <a:rPr kumimoji="1" lang="en-US" altLang="ja-JP" sz="2800" dirty="0"/>
              <a:t>Amazon</a:t>
            </a:r>
            <a:r>
              <a:rPr kumimoji="1" lang="ja-JP" altLang="en-US" sz="2800" dirty="0" err="1"/>
              <a:t>、</a:t>
            </a:r>
            <a:r>
              <a:rPr kumimoji="1" lang="en-US" altLang="ja-JP" sz="2800" dirty="0"/>
              <a:t>Google</a:t>
            </a:r>
            <a:r>
              <a:rPr kumimoji="1" lang="ja-JP" altLang="en-US" sz="2800" dirty="0"/>
              <a:t>等の入社試験でも問われている。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例題</a:t>
            </a:r>
            <a:r>
              <a:rPr kumimoji="1" lang="ja-JP" altLang="en-US" dirty="0"/>
              <a:t>１</a:t>
            </a:r>
            <a:r>
              <a:rPr kumimoji="1" lang="ja-JP" altLang="en-US" sz="4400" dirty="0"/>
              <a:t> </a:t>
            </a:r>
            <a:r>
              <a:rPr kumimoji="1" lang="ja-JP" altLang="en-US" sz="2800" dirty="0"/>
              <a:t>（身近な例から推定）</a:t>
            </a:r>
            <a:endParaRPr kumimoji="1" lang="ja-JP" altLang="en-US" dirty="0"/>
          </a:p>
        </p:txBody>
      </p:sp>
      <p:sp>
        <p:nvSpPr>
          <p:cNvPr id="4" name="正方形/長方形 3"/>
          <p:cNvSpPr/>
          <p:nvPr/>
        </p:nvSpPr>
        <p:spPr>
          <a:xfrm>
            <a:off x="1435818" y="1118723"/>
            <a:ext cx="6340197" cy="584775"/>
          </a:xfrm>
          <a:prstGeom prst="rect">
            <a:avLst/>
          </a:prstGeom>
        </p:spPr>
        <p:txBody>
          <a:bodyPr wrap="none">
            <a:spAutoFit/>
          </a:bodyPr>
          <a:lstStyle/>
          <a:p>
            <a:r>
              <a:rPr lang="ja-JP" altLang="en-US" sz="3200" dirty="0">
                <a:latin typeface="HG丸ｺﾞｼｯｸM-PRO" pitchFamily="50" charset="-128"/>
                <a:ea typeface="HG丸ｺﾞｼｯｸM-PRO" pitchFamily="50" charset="-128"/>
              </a:rPr>
              <a:t>日本人に左利きは何人いますか？</a:t>
            </a:r>
          </a:p>
        </p:txBody>
      </p:sp>
      <p:sp>
        <p:nvSpPr>
          <p:cNvPr id="26626" name="AutoShape 2" descr="クリックすると新しいウィンドウで開きます"/>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6628" name="AutoShape 4" descr="クリックすると新しいウィンドウで開きます"/>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26630" name="Picture 6" descr="クリックすると新しいウィンドウで開きます"/>
          <p:cNvPicPr>
            <a:picLocks noChangeAspect="1" noChangeArrowheads="1"/>
          </p:cNvPicPr>
          <p:nvPr/>
        </p:nvPicPr>
        <p:blipFill>
          <a:blip r:embed="rId2" cstate="print"/>
          <a:srcRect/>
          <a:stretch>
            <a:fillRect/>
          </a:stretch>
        </p:blipFill>
        <p:spPr bwMode="auto">
          <a:xfrm>
            <a:off x="2850944" y="1880360"/>
            <a:ext cx="3417119" cy="30566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解答例（例題１）</a:t>
            </a:r>
          </a:p>
        </p:txBody>
      </p:sp>
      <p:sp>
        <p:nvSpPr>
          <p:cNvPr id="26626" name="AutoShape 2" descr="クリックすると新しいウィンドウで開きます"/>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26628" name="AutoShape 4" descr="クリックすると新しいウィンドウで開きます"/>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7" name="正方形/長方形 6"/>
          <p:cNvSpPr/>
          <p:nvPr/>
        </p:nvSpPr>
        <p:spPr>
          <a:xfrm>
            <a:off x="358648" y="1666973"/>
            <a:ext cx="8465574" cy="2554545"/>
          </a:xfrm>
          <a:prstGeom prst="rect">
            <a:avLst/>
          </a:prstGeom>
        </p:spPr>
        <p:txBody>
          <a:bodyPr wrap="square">
            <a:spAutoFit/>
          </a:bodyPr>
          <a:lstStyle/>
          <a:p>
            <a:endParaRPr lang="en-US" altLang="ja-JP" sz="3200" dirty="0">
              <a:latin typeface="HG丸ｺﾞｼｯｸM-PRO" pitchFamily="50" charset="-128"/>
              <a:ea typeface="HG丸ｺﾞｼｯｸM-PRO" pitchFamily="50" charset="-128"/>
            </a:endParaRPr>
          </a:p>
          <a:p>
            <a:endParaRPr lang="ja-JP" altLang="ja-JP" sz="3200" dirty="0">
              <a:latin typeface="HG丸ｺﾞｼｯｸM-PRO" pitchFamily="50" charset="-128"/>
              <a:ea typeface="HG丸ｺﾞｼｯｸM-PRO" pitchFamily="50" charset="-128"/>
            </a:endParaRPr>
          </a:p>
          <a:p>
            <a:r>
              <a:rPr lang="ja-JP" altLang="ja-JP" sz="3200" dirty="0">
                <a:latin typeface="HG丸ｺﾞｼｯｸM-PRO" pitchFamily="50" charset="-128"/>
                <a:ea typeface="HG丸ｺﾞｼｯｸM-PRO" pitchFamily="50" charset="-128"/>
              </a:rPr>
              <a:t>部活動の中で、部員２９人中、２人が左利きだったから左利きの割合を</a:t>
            </a:r>
            <a:r>
              <a:rPr lang="en-US" altLang="ja-JP" sz="3200" dirty="0">
                <a:latin typeface="HG丸ｺﾞｼｯｸM-PRO" pitchFamily="50" charset="-128"/>
                <a:ea typeface="HG丸ｺﾞｼｯｸM-PRO" pitchFamily="50" charset="-128"/>
              </a:rPr>
              <a:t>2/30</a:t>
            </a:r>
            <a:r>
              <a:rPr lang="ja-JP" altLang="ja-JP" sz="3200" dirty="0">
                <a:latin typeface="HG丸ｺﾞｼｯｸM-PRO" pitchFamily="50" charset="-128"/>
                <a:ea typeface="HG丸ｺﾞｼｯｸM-PRO" pitchFamily="50" charset="-128"/>
              </a:rPr>
              <a:t>と仮定すると、□と推定されます。</a:t>
            </a:r>
          </a:p>
        </p:txBody>
      </p:sp>
      <p:sp>
        <p:nvSpPr>
          <p:cNvPr id="8" name="テキスト ボックス 7"/>
          <p:cNvSpPr txBox="1"/>
          <p:nvPr/>
        </p:nvSpPr>
        <p:spPr>
          <a:xfrm>
            <a:off x="2276166" y="4355692"/>
            <a:ext cx="4291559" cy="584775"/>
          </a:xfrm>
          <a:prstGeom prst="rect">
            <a:avLst/>
          </a:prstGeom>
          <a:noFill/>
        </p:spPr>
        <p:txBody>
          <a:bodyPr wrap="none" rtlCol="0">
            <a:spAutoFit/>
          </a:bodyPr>
          <a:lstStyle/>
          <a:p>
            <a:r>
              <a:rPr kumimoji="1" lang="en-US" altLang="ja-JP" sz="3200" dirty="0"/>
              <a:t>1.2</a:t>
            </a:r>
            <a:r>
              <a:rPr kumimoji="1" lang="ja-JP" altLang="en-US" sz="3200" dirty="0"/>
              <a:t>億人</a:t>
            </a:r>
            <a:r>
              <a:rPr kumimoji="1" lang="en-US" altLang="ja-JP" sz="3200" dirty="0"/>
              <a:t>×2/30=800</a:t>
            </a:r>
            <a:r>
              <a:rPr kumimoji="1" lang="ja-JP" altLang="en-US" sz="3200" dirty="0"/>
              <a:t>万人</a:t>
            </a:r>
          </a:p>
        </p:txBody>
      </p:sp>
      <p:sp>
        <p:nvSpPr>
          <p:cNvPr id="9" name="正方形/長方形 8"/>
          <p:cNvSpPr/>
          <p:nvPr/>
        </p:nvSpPr>
        <p:spPr>
          <a:xfrm>
            <a:off x="3288890" y="2566219"/>
            <a:ext cx="5353665" cy="6636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408327" y="1861984"/>
            <a:ext cx="3467616" cy="584775"/>
          </a:xfrm>
          <a:prstGeom prst="rect">
            <a:avLst/>
          </a:prstGeom>
          <a:noFill/>
        </p:spPr>
        <p:txBody>
          <a:bodyPr wrap="none" rtlCol="0">
            <a:spAutoFit/>
          </a:bodyPr>
          <a:lstStyle/>
          <a:p>
            <a:r>
              <a:rPr kumimoji="1" lang="ja-JP" altLang="en-US" sz="3200" dirty="0">
                <a:solidFill>
                  <a:srgbClr val="FF0000"/>
                </a:solidFill>
              </a:rPr>
              <a:t>身近な例から推定</a:t>
            </a:r>
          </a:p>
        </p:txBody>
      </p:sp>
      <p:sp>
        <p:nvSpPr>
          <p:cNvPr id="11" name="正方形/長方形 10"/>
          <p:cNvSpPr/>
          <p:nvPr/>
        </p:nvSpPr>
        <p:spPr>
          <a:xfrm>
            <a:off x="398138" y="1147943"/>
            <a:ext cx="7981672" cy="584775"/>
          </a:xfrm>
          <a:prstGeom prst="rect">
            <a:avLst/>
          </a:prstGeom>
        </p:spPr>
        <p:txBody>
          <a:bodyPr wrap="none">
            <a:spAutoFit/>
          </a:bodyPr>
          <a:lstStyle/>
          <a:p>
            <a:r>
              <a:rPr lang="ja-JP" altLang="ja-JP" sz="3200" dirty="0">
                <a:latin typeface="HG丸ｺﾞｼｯｸM-PRO" pitchFamily="50" charset="-128"/>
                <a:ea typeface="HG丸ｺﾞｼｯｸM-PRO" pitchFamily="50" charset="-128"/>
              </a:rPr>
              <a:t>日本人が１億２千万人いると仮定します。</a:t>
            </a:r>
            <a:endParaRPr lang="en-US" altLang="ja-JP" sz="3200" dirty="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例題２</a:t>
            </a:r>
            <a:r>
              <a:rPr kumimoji="1" lang="ja-JP" altLang="en-US" sz="2800" dirty="0"/>
              <a:t>（身近な例から推定）</a:t>
            </a:r>
          </a:p>
        </p:txBody>
      </p:sp>
      <p:sp>
        <p:nvSpPr>
          <p:cNvPr id="5" name="正方形/長方形 4"/>
          <p:cNvSpPr/>
          <p:nvPr/>
        </p:nvSpPr>
        <p:spPr>
          <a:xfrm>
            <a:off x="195059" y="1089226"/>
            <a:ext cx="8392041" cy="584775"/>
          </a:xfrm>
          <a:prstGeom prst="rect">
            <a:avLst/>
          </a:prstGeom>
        </p:spPr>
        <p:txBody>
          <a:bodyPr wrap="none">
            <a:spAutoFit/>
          </a:bodyPr>
          <a:lstStyle/>
          <a:p>
            <a:r>
              <a:rPr lang="ja-JP" altLang="ja-JP" sz="3200" dirty="0">
                <a:latin typeface="HG丸ｺﾞｼｯｸM-PRO" pitchFamily="50" charset="-128"/>
                <a:ea typeface="HG丸ｺﾞｼｯｸM-PRO" pitchFamily="50" charset="-128"/>
              </a:rPr>
              <a:t>１　日本には何匹の猫が飼われていますか。</a:t>
            </a:r>
            <a:endParaRPr lang="ja-JP" altLang="en-US" sz="3200" dirty="0">
              <a:latin typeface="HG丸ｺﾞｼｯｸM-PRO" pitchFamily="50" charset="-128"/>
              <a:ea typeface="HG丸ｺﾞｼｯｸM-PRO" pitchFamily="50" charset="-128"/>
            </a:endParaRPr>
          </a:p>
        </p:txBody>
      </p:sp>
      <p:pic>
        <p:nvPicPr>
          <p:cNvPr id="2050" name="Picture 2" descr="いろいろな模様の猫のイラスト | かわいいフリー素材集 いらすとや">
            <a:extLst>
              <a:ext uri="{FF2B5EF4-FFF2-40B4-BE49-F238E27FC236}">
                <a16:creationId xmlns:a16="http://schemas.microsoft.com/office/drawing/2014/main" id="{71915592-E3B9-B6C1-A409-C20ED3D8E30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99395" y="2335793"/>
            <a:ext cx="1945209" cy="2011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解答例（例題２）</a:t>
            </a:r>
          </a:p>
        </p:txBody>
      </p:sp>
      <p:sp>
        <p:nvSpPr>
          <p:cNvPr id="33793" name="Rectangle 1"/>
          <p:cNvSpPr>
            <a:spLocks noChangeArrowheads="1"/>
          </p:cNvSpPr>
          <p:nvPr/>
        </p:nvSpPr>
        <p:spPr bwMode="auto">
          <a:xfrm>
            <a:off x="0" y="980870"/>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日本人が</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1</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億</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2000</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万人いると仮定する。</a:t>
            </a:r>
            <a:endPar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世帯あたり平均２人と仮定すると、</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6000</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万世帯存在する。</a:t>
            </a:r>
            <a:endPar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en-US" altLang="ja-JP" sz="2800" dirty="0">
              <a:latin typeface="HG丸ｺﾞｼｯｸM-PRO" pitchFamily="50" charset="-128"/>
              <a:ea typeface="HG丸ｺﾞｼｯｸM-PRO" pitchFamily="50" charset="-128"/>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友人で猫を飼っている世帯は、</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10</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世帯あたり</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1</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世帯程度であり、平均</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1.5</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匹飼っていると仮定すると、</a:t>
            </a:r>
            <a:endPar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6000</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万</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×1/10×1.5=900</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万匹と推定できる。</a:t>
            </a:r>
            <a:endPar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fade">
                                      <p:cBhvr>
                                        <p:cTn id="7" dur="500"/>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練習問題１</a:t>
            </a:r>
            <a:r>
              <a:rPr lang="ja-JP" altLang="en-US" sz="2800" dirty="0"/>
              <a:t>（身近な例から推定）</a:t>
            </a:r>
            <a:endParaRPr kumimoji="1" lang="ja-JP" altLang="en-US" sz="2800" dirty="0"/>
          </a:p>
        </p:txBody>
      </p:sp>
      <p:sp>
        <p:nvSpPr>
          <p:cNvPr id="4" name="正方形/長方形 3"/>
          <p:cNvSpPr/>
          <p:nvPr/>
        </p:nvSpPr>
        <p:spPr>
          <a:xfrm>
            <a:off x="1435817" y="1103974"/>
            <a:ext cx="6340197" cy="584775"/>
          </a:xfrm>
          <a:prstGeom prst="rect">
            <a:avLst/>
          </a:prstGeom>
        </p:spPr>
        <p:txBody>
          <a:bodyPr wrap="none">
            <a:spAutoFit/>
          </a:bodyPr>
          <a:lstStyle/>
          <a:p>
            <a:r>
              <a:rPr lang="ja-JP" altLang="ja-JP" sz="3200" dirty="0"/>
              <a:t>２　日本に高校は何校ありますか</a:t>
            </a:r>
            <a:endParaRPr lang="ja-JP" altLang="en-US" sz="3200" dirty="0"/>
          </a:p>
        </p:txBody>
      </p:sp>
      <p:pic>
        <p:nvPicPr>
          <p:cNvPr id="3074" name="Picture 2" descr="校舎のイラスト | かわいいフリー素材集 いらすとや">
            <a:extLst>
              <a:ext uri="{FF2B5EF4-FFF2-40B4-BE49-F238E27FC236}">
                <a16:creationId xmlns:a16="http://schemas.microsoft.com/office/drawing/2014/main" id="{5ACF9BB6-02DB-2822-8B74-821E16DBAE7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67381" y="2317922"/>
            <a:ext cx="3609237" cy="22736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解答例（練習問題１）</a:t>
            </a:r>
          </a:p>
        </p:txBody>
      </p:sp>
      <p:sp>
        <p:nvSpPr>
          <p:cNvPr id="33793" name="Rectangle 1"/>
          <p:cNvSpPr>
            <a:spLocks noChangeArrowheads="1"/>
          </p:cNvSpPr>
          <p:nvPr/>
        </p:nvSpPr>
        <p:spPr bwMode="auto">
          <a:xfrm>
            <a:off x="0" y="957154"/>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１歳あたりの人口は</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120</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万人である。</a:t>
            </a:r>
            <a:endPar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各務原西高校の１学年あたりの人数が</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280</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人であるから、この数値を平均と考えると</a:t>
            </a:r>
            <a:endPar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日本の高校の数は、</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120</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万人</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÷280</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人</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=4300</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校と推定できる。</a:t>
            </a:r>
            <a:endPar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（ちなみに日本にある高校の数は</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4809</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校であるので、結構いい線をいっています。）</a:t>
            </a:r>
            <a:endPar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例題３</a:t>
            </a:r>
            <a:r>
              <a:rPr lang="ja-JP" altLang="en-US" sz="2800" dirty="0"/>
              <a:t>（分けて考える）</a:t>
            </a:r>
            <a:endParaRPr kumimoji="1" lang="ja-JP" altLang="en-US" dirty="0"/>
          </a:p>
        </p:txBody>
      </p:sp>
      <p:sp>
        <p:nvSpPr>
          <p:cNvPr id="5" name="正方形/長方形 4"/>
          <p:cNvSpPr/>
          <p:nvPr/>
        </p:nvSpPr>
        <p:spPr>
          <a:xfrm>
            <a:off x="1929549" y="1103973"/>
            <a:ext cx="5109091" cy="584775"/>
          </a:xfrm>
          <a:prstGeom prst="rect">
            <a:avLst/>
          </a:prstGeom>
        </p:spPr>
        <p:txBody>
          <a:bodyPr wrap="none">
            <a:spAutoFit/>
          </a:bodyPr>
          <a:lstStyle/>
          <a:p>
            <a:r>
              <a:rPr lang="ja-JP" altLang="ja-JP" sz="3200" dirty="0">
                <a:latin typeface="HG丸ｺﾞｼｯｸM-PRO" pitchFamily="50" charset="-128"/>
                <a:ea typeface="HG丸ｺﾞｼｯｸM-PRO" pitchFamily="50" charset="-128"/>
              </a:rPr>
              <a:t>日本に学生は何人いますか</a:t>
            </a:r>
            <a:endParaRPr lang="ja-JP" altLang="en-US" sz="3200" dirty="0">
              <a:latin typeface="HG丸ｺﾞｼｯｸM-PRO" pitchFamily="50" charset="-128"/>
              <a:ea typeface="HG丸ｺﾞｼｯｸM-PRO" pitchFamily="50" charset="-128"/>
            </a:endParaRPr>
          </a:p>
        </p:txBody>
      </p:sp>
      <p:pic>
        <p:nvPicPr>
          <p:cNvPr id="4098" name="Picture 2" descr="高校生・中学生のイラスト（ブレザー） | かわいいフリー素材集 ...">
            <a:extLst>
              <a:ext uri="{FF2B5EF4-FFF2-40B4-BE49-F238E27FC236}">
                <a16:creationId xmlns:a16="http://schemas.microsoft.com/office/drawing/2014/main" id="{F88373FF-A330-8732-E355-985F7AD618A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28949" y="2132381"/>
            <a:ext cx="2178648" cy="26447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高校生・中学生のイラスト（学ラン・セーラー服） | かわいい ...">
            <a:extLst>
              <a:ext uri="{FF2B5EF4-FFF2-40B4-BE49-F238E27FC236}">
                <a16:creationId xmlns:a16="http://schemas.microsoft.com/office/drawing/2014/main" id="{9B240F12-DA46-34DC-8010-F832E6C1CA2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15051" y="2403971"/>
            <a:ext cx="1913898" cy="232335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入学式のイラスト「小学生」 | かわいいフリー素材集 いらすとや">
            <a:extLst>
              <a:ext uri="{FF2B5EF4-FFF2-40B4-BE49-F238E27FC236}">
                <a16:creationId xmlns:a16="http://schemas.microsoft.com/office/drawing/2014/main" id="{635BF477-BB77-1D4F-0646-684A30F1F89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17731" y="2557894"/>
            <a:ext cx="2497320" cy="22192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解答例（例題３）</a:t>
            </a:r>
          </a:p>
        </p:txBody>
      </p:sp>
      <p:sp>
        <p:nvSpPr>
          <p:cNvPr id="5" name="正方形/長方形 4"/>
          <p:cNvSpPr/>
          <p:nvPr/>
        </p:nvSpPr>
        <p:spPr>
          <a:xfrm>
            <a:off x="0" y="3392222"/>
            <a:ext cx="9144000" cy="954107"/>
          </a:xfrm>
          <a:prstGeom prst="rect">
            <a:avLst/>
          </a:prstGeom>
        </p:spPr>
        <p:txBody>
          <a:bodyPr wrap="square">
            <a:spAutoFit/>
          </a:bodyPr>
          <a:lstStyle/>
          <a:p>
            <a:r>
              <a:rPr lang="ja-JP" altLang="ja-JP" sz="2800" dirty="0"/>
              <a:t>小学生から高校生までは</a:t>
            </a:r>
            <a:r>
              <a:rPr lang="en-US" altLang="ja-JP" sz="2800" dirty="0"/>
              <a:t>100%</a:t>
            </a:r>
            <a:r>
              <a:rPr lang="ja-JP" altLang="ja-JP" sz="2800" dirty="0"/>
              <a:t>学生と仮定すると、その生徒数は□人である。</a:t>
            </a:r>
          </a:p>
        </p:txBody>
      </p:sp>
      <p:sp>
        <p:nvSpPr>
          <p:cNvPr id="6" name="正方形/長方形 5"/>
          <p:cNvSpPr/>
          <p:nvPr/>
        </p:nvSpPr>
        <p:spPr>
          <a:xfrm>
            <a:off x="0" y="1627333"/>
            <a:ext cx="9144000" cy="954107"/>
          </a:xfrm>
          <a:prstGeom prst="rect">
            <a:avLst/>
          </a:prstGeom>
        </p:spPr>
        <p:txBody>
          <a:bodyPr wrap="square">
            <a:spAutoFit/>
          </a:bodyPr>
          <a:lstStyle/>
          <a:p>
            <a:r>
              <a:rPr lang="ja-JP" altLang="ja-JP" sz="2800" dirty="0"/>
              <a:t>１歳から８０歳までの１歳あたりの人口が等しいと仮定すると、１歳あたり□人存在する</a:t>
            </a:r>
          </a:p>
        </p:txBody>
      </p:sp>
      <p:sp>
        <p:nvSpPr>
          <p:cNvPr id="7" name="正方形/長方形 6"/>
          <p:cNvSpPr/>
          <p:nvPr/>
        </p:nvSpPr>
        <p:spPr>
          <a:xfrm>
            <a:off x="0" y="1101307"/>
            <a:ext cx="9144000" cy="523220"/>
          </a:xfrm>
          <a:prstGeom prst="rect">
            <a:avLst/>
          </a:prstGeom>
        </p:spPr>
        <p:txBody>
          <a:bodyPr wrap="square">
            <a:spAutoFit/>
          </a:bodyPr>
          <a:lstStyle/>
          <a:p>
            <a:r>
              <a:rPr lang="ja-JP" altLang="ja-JP" sz="2800" dirty="0"/>
              <a:t>日本人は、１億２千万人いる。</a:t>
            </a:r>
          </a:p>
        </p:txBody>
      </p:sp>
      <p:sp>
        <p:nvSpPr>
          <p:cNvPr id="9" name="テキスト ボックス 8"/>
          <p:cNvSpPr txBox="1"/>
          <p:nvPr/>
        </p:nvSpPr>
        <p:spPr>
          <a:xfrm>
            <a:off x="2010697" y="2703872"/>
            <a:ext cx="3924472" cy="584775"/>
          </a:xfrm>
          <a:prstGeom prst="rect">
            <a:avLst/>
          </a:prstGeom>
          <a:noFill/>
        </p:spPr>
        <p:txBody>
          <a:bodyPr wrap="none" rtlCol="0">
            <a:spAutoFit/>
          </a:bodyPr>
          <a:lstStyle/>
          <a:p>
            <a:r>
              <a:rPr kumimoji="1" lang="en-US" altLang="ja-JP" sz="3200" dirty="0"/>
              <a:t>1.2</a:t>
            </a:r>
            <a:r>
              <a:rPr kumimoji="1" lang="ja-JP" altLang="en-US" sz="3200" dirty="0"/>
              <a:t>億人</a:t>
            </a:r>
            <a:r>
              <a:rPr kumimoji="1" lang="en-US" altLang="ja-JP" sz="3200" dirty="0"/>
              <a:t>÷80=150</a:t>
            </a:r>
            <a:r>
              <a:rPr kumimoji="1" lang="ja-JP" altLang="en-US" sz="3200" dirty="0"/>
              <a:t>万人</a:t>
            </a:r>
          </a:p>
        </p:txBody>
      </p:sp>
      <p:sp>
        <p:nvSpPr>
          <p:cNvPr id="10" name="テキスト ボックス 9"/>
          <p:cNvSpPr txBox="1"/>
          <p:nvPr/>
        </p:nvSpPr>
        <p:spPr>
          <a:xfrm>
            <a:off x="2000865" y="4272116"/>
            <a:ext cx="4237057" cy="584775"/>
          </a:xfrm>
          <a:prstGeom prst="rect">
            <a:avLst/>
          </a:prstGeom>
          <a:noFill/>
        </p:spPr>
        <p:txBody>
          <a:bodyPr wrap="none" rtlCol="0">
            <a:spAutoFit/>
          </a:bodyPr>
          <a:lstStyle/>
          <a:p>
            <a:r>
              <a:rPr kumimoji="1" lang="en-US" altLang="ja-JP" sz="3200" dirty="0"/>
              <a:t>150</a:t>
            </a:r>
            <a:r>
              <a:rPr kumimoji="1" lang="ja-JP" altLang="en-US" sz="3200" dirty="0"/>
              <a:t>万人</a:t>
            </a:r>
            <a:r>
              <a:rPr kumimoji="1" lang="en-US" altLang="ja-JP" sz="3200" dirty="0"/>
              <a:t>×12=1800</a:t>
            </a:r>
            <a:r>
              <a:rPr kumimoji="1" lang="ja-JP" altLang="en-US" sz="3200" dirty="0"/>
              <a:t>万人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解答例（例題３）</a:t>
            </a:r>
          </a:p>
        </p:txBody>
      </p:sp>
      <p:sp>
        <p:nvSpPr>
          <p:cNvPr id="4" name="正方形/長方形 3"/>
          <p:cNvSpPr/>
          <p:nvPr/>
        </p:nvSpPr>
        <p:spPr>
          <a:xfrm>
            <a:off x="0" y="867144"/>
            <a:ext cx="9144000" cy="954107"/>
          </a:xfrm>
          <a:prstGeom prst="rect">
            <a:avLst/>
          </a:prstGeom>
        </p:spPr>
        <p:txBody>
          <a:bodyPr wrap="square">
            <a:spAutoFit/>
          </a:bodyPr>
          <a:lstStyle/>
          <a:p>
            <a:r>
              <a:rPr lang="ja-JP" altLang="ja-JP" sz="2800" dirty="0"/>
              <a:t>大学進学率を</a:t>
            </a:r>
            <a:r>
              <a:rPr lang="en-US" altLang="ja-JP" sz="2800" dirty="0"/>
              <a:t>50%</a:t>
            </a:r>
            <a:r>
              <a:rPr lang="ja-JP" altLang="ja-JP" sz="2800" dirty="0"/>
              <a:t>と仮定すると、その生徒数は□人である。</a:t>
            </a:r>
          </a:p>
        </p:txBody>
      </p:sp>
      <p:sp>
        <p:nvSpPr>
          <p:cNvPr id="8" name="正方形/長方形 7"/>
          <p:cNvSpPr/>
          <p:nvPr/>
        </p:nvSpPr>
        <p:spPr>
          <a:xfrm>
            <a:off x="0" y="2966331"/>
            <a:ext cx="9144000" cy="523220"/>
          </a:xfrm>
          <a:prstGeom prst="rect">
            <a:avLst/>
          </a:prstGeom>
        </p:spPr>
        <p:txBody>
          <a:bodyPr wrap="square">
            <a:spAutoFit/>
          </a:bodyPr>
          <a:lstStyle/>
          <a:p>
            <a:r>
              <a:rPr lang="ja-JP" altLang="ja-JP" sz="2800" dirty="0"/>
              <a:t>以上より、合計すると□人と推定できる。</a:t>
            </a:r>
          </a:p>
        </p:txBody>
      </p:sp>
      <p:sp>
        <p:nvSpPr>
          <p:cNvPr id="9" name="テキスト ボックス 8"/>
          <p:cNvSpPr txBox="1"/>
          <p:nvPr/>
        </p:nvSpPr>
        <p:spPr>
          <a:xfrm>
            <a:off x="1661663" y="1941870"/>
            <a:ext cx="4860626" cy="584775"/>
          </a:xfrm>
          <a:prstGeom prst="rect">
            <a:avLst/>
          </a:prstGeom>
          <a:noFill/>
        </p:spPr>
        <p:txBody>
          <a:bodyPr wrap="none" rtlCol="0">
            <a:spAutoFit/>
          </a:bodyPr>
          <a:lstStyle/>
          <a:p>
            <a:r>
              <a:rPr kumimoji="1" lang="en-US" altLang="ja-JP" sz="3200" dirty="0"/>
              <a:t>150</a:t>
            </a:r>
            <a:r>
              <a:rPr kumimoji="1" lang="ja-JP" altLang="en-US" sz="3200" dirty="0"/>
              <a:t>万人</a:t>
            </a:r>
            <a:r>
              <a:rPr kumimoji="1" lang="en-US" altLang="ja-JP" sz="3200" dirty="0"/>
              <a:t>×4×50%=300</a:t>
            </a:r>
            <a:r>
              <a:rPr kumimoji="1" lang="ja-JP" altLang="en-US" sz="3200" dirty="0"/>
              <a:t>万人</a:t>
            </a:r>
          </a:p>
        </p:txBody>
      </p:sp>
      <p:sp>
        <p:nvSpPr>
          <p:cNvPr id="10" name="テキスト ボックス 9"/>
          <p:cNvSpPr txBox="1"/>
          <p:nvPr/>
        </p:nvSpPr>
        <p:spPr>
          <a:xfrm>
            <a:off x="1666578" y="3760836"/>
            <a:ext cx="5557932" cy="584775"/>
          </a:xfrm>
          <a:prstGeom prst="rect">
            <a:avLst/>
          </a:prstGeom>
          <a:noFill/>
        </p:spPr>
        <p:txBody>
          <a:bodyPr wrap="none" rtlCol="0">
            <a:spAutoFit/>
          </a:bodyPr>
          <a:lstStyle/>
          <a:p>
            <a:r>
              <a:rPr kumimoji="1" lang="en-US" altLang="ja-JP" sz="3200" dirty="0"/>
              <a:t>1800</a:t>
            </a:r>
            <a:r>
              <a:rPr kumimoji="1" lang="ja-JP" altLang="en-US" sz="3200" dirty="0"/>
              <a:t>万人</a:t>
            </a:r>
            <a:r>
              <a:rPr kumimoji="1" lang="en-US" altLang="ja-JP" sz="3200" dirty="0"/>
              <a:t>+300</a:t>
            </a:r>
            <a:r>
              <a:rPr kumimoji="1" lang="ja-JP" altLang="en-US" sz="3200" dirty="0"/>
              <a:t>万人</a:t>
            </a:r>
            <a:r>
              <a:rPr kumimoji="1" lang="en-US" altLang="ja-JP" sz="3200" dirty="0"/>
              <a:t>=2100</a:t>
            </a:r>
            <a:r>
              <a:rPr kumimoji="1" lang="ja-JP" altLang="en-US" sz="3200" dirty="0"/>
              <a:t>万人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83EEA6-352B-4703-9862-481741C24EDB}"/>
              </a:ext>
            </a:extLst>
          </p:cNvPr>
          <p:cNvSpPr>
            <a:spLocks noGrp="1"/>
          </p:cNvSpPr>
          <p:nvPr>
            <p:ph type="title"/>
          </p:nvPr>
        </p:nvSpPr>
        <p:spPr/>
        <p:txBody>
          <a:bodyPr/>
          <a:lstStyle/>
          <a:p>
            <a:r>
              <a:rPr kumimoji="1" lang="ja-JP" altLang="en-US" dirty="0"/>
              <a:t>目的</a:t>
            </a:r>
          </a:p>
        </p:txBody>
      </p:sp>
      <p:sp>
        <p:nvSpPr>
          <p:cNvPr id="3" name="コンテンツ プレースホルダー 2">
            <a:extLst>
              <a:ext uri="{FF2B5EF4-FFF2-40B4-BE49-F238E27FC236}">
                <a16:creationId xmlns:a16="http://schemas.microsoft.com/office/drawing/2014/main" id="{7ADF7C96-2A31-4619-AB1A-DEB4FD03C094}"/>
              </a:ext>
            </a:extLst>
          </p:cNvPr>
          <p:cNvSpPr>
            <a:spLocks noGrp="1"/>
          </p:cNvSpPr>
          <p:nvPr>
            <p:ph idx="1"/>
          </p:nvPr>
        </p:nvSpPr>
        <p:spPr>
          <a:xfrm>
            <a:off x="628650" y="1571314"/>
            <a:ext cx="7886700" cy="1000436"/>
          </a:xfrm>
        </p:spPr>
        <p:txBody>
          <a:bodyPr/>
          <a:lstStyle/>
          <a:p>
            <a:pPr marL="0" indent="0">
              <a:buNone/>
            </a:pPr>
            <a:r>
              <a:rPr kumimoji="1" lang="ja-JP" altLang="en-US" dirty="0"/>
              <a:t>○フェルミ推定を通して、論理的、定量的に考える力を身に付ける。</a:t>
            </a:r>
            <a:endParaRPr kumimoji="1" lang="en-US" altLang="ja-JP" dirty="0"/>
          </a:p>
          <a:p>
            <a:pPr marL="0" indent="0">
              <a:buNone/>
            </a:pPr>
            <a:endParaRPr kumimoji="1" lang="ja-JP" altLang="en-US" dirty="0"/>
          </a:p>
        </p:txBody>
      </p:sp>
      <p:sp>
        <p:nvSpPr>
          <p:cNvPr id="4" name="コンテンツ プレースホルダー 2">
            <a:extLst>
              <a:ext uri="{FF2B5EF4-FFF2-40B4-BE49-F238E27FC236}">
                <a16:creationId xmlns:a16="http://schemas.microsoft.com/office/drawing/2014/main" id="{3C96415F-C90C-4829-9294-E3B7AB305C54}"/>
              </a:ext>
            </a:extLst>
          </p:cNvPr>
          <p:cNvSpPr txBox="1">
            <a:spLocks/>
          </p:cNvSpPr>
          <p:nvPr/>
        </p:nvSpPr>
        <p:spPr>
          <a:xfrm>
            <a:off x="628650" y="2821964"/>
            <a:ext cx="7886700" cy="10004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t>○答えがないものについて積極的に考え、導き出した結論を説明する力を身に付ける。</a:t>
            </a:r>
          </a:p>
        </p:txBody>
      </p:sp>
    </p:spTree>
    <p:extLst>
      <p:ext uri="{BB962C8B-B14F-4D97-AF65-F5344CB8AC3E}">
        <p14:creationId xmlns:p14="http://schemas.microsoft.com/office/powerpoint/2010/main" val="4237232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ポイント</a:t>
            </a:r>
            <a:endParaRPr kumimoji="1" lang="ja-JP" altLang="en-US" dirty="0"/>
          </a:p>
        </p:txBody>
      </p:sp>
      <p:sp>
        <p:nvSpPr>
          <p:cNvPr id="9" name="テキスト ボックス 8"/>
          <p:cNvSpPr txBox="1"/>
          <p:nvPr/>
        </p:nvSpPr>
        <p:spPr>
          <a:xfrm>
            <a:off x="2702355" y="896709"/>
            <a:ext cx="646331" cy="369332"/>
          </a:xfrm>
          <a:prstGeom prst="rect">
            <a:avLst/>
          </a:prstGeom>
          <a:noFill/>
        </p:spPr>
        <p:txBody>
          <a:bodyPr wrap="none" rtlCol="0">
            <a:spAutoFit/>
          </a:bodyPr>
          <a:lstStyle/>
          <a:p>
            <a:r>
              <a:rPr kumimoji="1" lang="ja-JP" altLang="en-US" dirty="0"/>
              <a:t>８０</a:t>
            </a:r>
          </a:p>
        </p:txBody>
      </p:sp>
      <p:sp>
        <p:nvSpPr>
          <p:cNvPr id="10" name="テキスト ボックス 9"/>
          <p:cNvSpPr txBox="1"/>
          <p:nvPr/>
        </p:nvSpPr>
        <p:spPr>
          <a:xfrm>
            <a:off x="2892792" y="4774168"/>
            <a:ext cx="415498" cy="369332"/>
          </a:xfrm>
          <a:prstGeom prst="rect">
            <a:avLst/>
          </a:prstGeom>
          <a:noFill/>
        </p:spPr>
        <p:txBody>
          <a:bodyPr wrap="none" rtlCol="0">
            <a:spAutoFit/>
          </a:bodyPr>
          <a:lstStyle/>
          <a:p>
            <a:r>
              <a:rPr kumimoji="1" lang="ja-JP" altLang="en-US" dirty="0"/>
              <a:t>０</a:t>
            </a:r>
          </a:p>
        </p:txBody>
      </p:sp>
      <p:sp>
        <p:nvSpPr>
          <p:cNvPr id="11" name="テキスト ボックス 10"/>
          <p:cNvSpPr txBox="1"/>
          <p:nvPr/>
        </p:nvSpPr>
        <p:spPr>
          <a:xfrm>
            <a:off x="844929" y="2138296"/>
            <a:ext cx="1569660" cy="646331"/>
          </a:xfrm>
          <a:prstGeom prst="rect">
            <a:avLst/>
          </a:prstGeom>
          <a:noFill/>
        </p:spPr>
        <p:txBody>
          <a:bodyPr wrap="none" rtlCol="0">
            <a:spAutoFit/>
          </a:bodyPr>
          <a:lstStyle/>
          <a:p>
            <a:r>
              <a:rPr kumimoji="1" lang="ja-JP" altLang="en-US" dirty="0"/>
              <a:t>生徒数が</a:t>
            </a:r>
            <a:endParaRPr kumimoji="1" lang="en-US" altLang="ja-JP" dirty="0"/>
          </a:p>
          <a:p>
            <a:r>
              <a:rPr kumimoji="1" lang="ja-JP" altLang="en-US" dirty="0"/>
              <a:t>無視できる層</a:t>
            </a:r>
          </a:p>
        </p:txBody>
      </p:sp>
      <p:sp>
        <p:nvSpPr>
          <p:cNvPr id="12" name="テキスト ボックス 11"/>
          <p:cNvSpPr txBox="1"/>
          <p:nvPr/>
        </p:nvSpPr>
        <p:spPr>
          <a:xfrm>
            <a:off x="2949213" y="4479625"/>
            <a:ext cx="301686" cy="369332"/>
          </a:xfrm>
          <a:prstGeom prst="rect">
            <a:avLst/>
          </a:prstGeom>
          <a:noFill/>
        </p:spPr>
        <p:txBody>
          <a:bodyPr wrap="none" rtlCol="0">
            <a:spAutoFit/>
          </a:bodyPr>
          <a:lstStyle/>
          <a:p>
            <a:r>
              <a:rPr kumimoji="1" lang="en-US" altLang="ja-JP" dirty="0"/>
              <a:t>6</a:t>
            </a:r>
            <a:endParaRPr kumimoji="1" lang="ja-JP" altLang="en-US" dirty="0"/>
          </a:p>
        </p:txBody>
      </p:sp>
      <p:sp>
        <p:nvSpPr>
          <p:cNvPr id="13" name="テキスト ボックス 12"/>
          <p:cNvSpPr txBox="1"/>
          <p:nvPr/>
        </p:nvSpPr>
        <p:spPr>
          <a:xfrm>
            <a:off x="2860266" y="3453015"/>
            <a:ext cx="418704" cy="369332"/>
          </a:xfrm>
          <a:prstGeom prst="rect">
            <a:avLst/>
          </a:prstGeom>
          <a:noFill/>
        </p:spPr>
        <p:txBody>
          <a:bodyPr wrap="none" rtlCol="0">
            <a:spAutoFit/>
          </a:bodyPr>
          <a:lstStyle/>
          <a:p>
            <a:r>
              <a:rPr kumimoji="1" lang="en-US" altLang="ja-JP" dirty="0"/>
              <a:t>22</a:t>
            </a:r>
            <a:endParaRPr kumimoji="1" lang="ja-JP" altLang="en-US" dirty="0"/>
          </a:p>
        </p:txBody>
      </p:sp>
      <p:sp>
        <p:nvSpPr>
          <p:cNvPr id="14" name="テキスト ボックス 13"/>
          <p:cNvSpPr txBox="1"/>
          <p:nvPr/>
        </p:nvSpPr>
        <p:spPr>
          <a:xfrm>
            <a:off x="2857925" y="3752670"/>
            <a:ext cx="418704" cy="369332"/>
          </a:xfrm>
          <a:prstGeom prst="rect">
            <a:avLst/>
          </a:prstGeom>
          <a:noFill/>
        </p:spPr>
        <p:txBody>
          <a:bodyPr wrap="none" rtlCol="0">
            <a:spAutoFit/>
          </a:bodyPr>
          <a:lstStyle/>
          <a:p>
            <a:r>
              <a:rPr kumimoji="1" lang="en-US" altLang="ja-JP" dirty="0"/>
              <a:t>18</a:t>
            </a:r>
            <a:endParaRPr kumimoji="1" lang="ja-JP" altLang="en-US" dirty="0"/>
          </a:p>
        </p:txBody>
      </p:sp>
      <p:graphicFrame>
        <p:nvGraphicFramePr>
          <p:cNvPr id="44" name="表 43"/>
          <p:cNvGraphicFramePr>
            <a:graphicFrameLocks noGrp="1"/>
          </p:cNvGraphicFramePr>
          <p:nvPr/>
        </p:nvGraphicFramePr>
        <p:xfrm>
          <a:off x="3349950" y="1043952"/>
          <a:ext cx="2401369" cy="3921164"/>
        </p:xfrm>
        <a:graphic>
          <a:graphicData uri="http://schemas.openxmlformats.org/drawingml/2006/table">
            <a:tbl>
              <a:tblPr firstRow="1" bandRow="1">
                <a:tableStyleId>{5940675A-B579-460E-94D1-54222C63F5DA}</a:tableStyleId>
              </a:tblPr>
              <a:tblGrid>
                <a:gridCol w="2401369">
                  <a:extLst>
                    <a:ext uri="{9D8B030D-6E8A-4147-A177-3AD203B41FA5}">
                      <a16:colId xmlns:a16="http://schemas.microsoft.com/office/drawing/2014/main" val="20000"/>
                    </a:ext>
                  </a:extLst>
                </a:gridCol>
              </a:tblGrid>
              <a:tr h="150814">
                <a:tc>
                  <a:txBody>
                    <a:bodyPr/>
                    <a:lstStyle/>
                    <a:p>
                      <a:endParaRPr kumimoji="1" lang="ja-JP" altLang="en-US" sz="300" dirty="0"/>
                    </a:p>
                  </a:txBody>
                  <a:tcPr>
                    <a:solidFill>
                      <a:schemeClr val="accent1">
                        <a:lumMod val="60000"/>
                        <a:lumOff val="40000"/>
                      </a:schemeClr>
                    </a:solidFill>
                  </a:tcPr>
                </a:tc>
                <a:extLst>
                  <a:ext uri="{0D108BD9-81ED-4DB2-BD59-A6C34878D82A}">
                    <a16:rowId xmlns:a16="http://schemas.microsoft.com/office/drawing/2014/main" val="10000"/>
                  </a:ext>
                </a:extLst>
              </a:tr>
              <a:tr h="150814">
                <a:tc>
                  <a:txBody>
                    <a:bodyPr/>
                    <a:lstStyle/>
                    <a:p>
                      <a:endParaRPr kumimoji="1" lang="ja-JP" altLang="en-US" sz="300" dirty="0"/>
                    </a:p>
                  </a:txBody>
                  <a:tcPr>
                    <a:solidFill>
                      <a:schemeClr val="accent1">
                        <a:lumMod val="60000"/>
                        <a:lumOff val="40000"/>
                      </a:schemeClr>
                    </a:solidFill>
                  </a:tcPr>
                </a:tc>
                <a:extLst>
                  <a:ext uri="{0D108BD9-81ED-4DB2-BD59-A6C34878D82A}">
                    <a16:rowId xmlns:a16="http://schemas.microsoft.com/office/drawing/2014/main" val="10001"/>
                  </a:ext>
                </a:extLst>
              </a:tr>
              <a:tr h="150814">
                <a:tc>
                  <a:txBody>
                    <a:bodyPr/>
                    <a:lstStyle/>
                    <a:p>
                      <a:endParaRPr kumimoji="1" lang="ja-JP" altLang="en-US" sz="300" dirty="0"/>
                    </a:p>
                  </a:txBody>
                  <a:tcPr>
                    <a:solidFill>
                      <a:schemeClr val="accent1">
                        <a:lumMod val="60000"/>
                        <a:lumOff val="40000"/>
                      </a:schemeClr>
                    </a:solidFill>
                  </a:tcPr>
                </a:tc>
                <a:extLst>
                  <a:ext uri="{0D108BD9-81ED-4DB2-BD59-A6C34878D82A}">
                    <a16:rowId xmlns:a16="http://schemas.microsoft.com/office/drawing/2014/main" val="10002"/>
                  </a:ext>
                </a:extLst>
              </a:tr>
              <a:tr h="150814">
                <a:tc>
                  <a:txBody>
                    <a:bodyPr/>
                    <a:lstStyle/>
                    <a:p>
                      <a:endParaRPr kumimoji="1" lang="ja-JP" altLang="en-US" sz="300" dirty="0"/>
                    </a:p>
                  </a:txBody>
                  <a:tcPr>
                    <a:solidFill>
                      <a:schemeClr val="accent1">
                        <a:lumMod val="60000"/>
                        <a:lumOff val="40000"/>
                      </a:schemeClr>
                    </a:solidFill>
                  </a:tcPr>
                </a:tc>
                <a:extLst>
                  <a:ext uri="{0D108BD9-81ED-4DB2-BD59-A6C34878D82A}">
                    <a16:rowId xmlns:a16="http://schemas.microsoft.com/office/drawing/2014/main" val="10003"/>
                  </a:ext>
                </a:extLst>
              </a:tr>
              <a:tr h="150814">
                <a:tc>
                  <a:txBody>
                    <a:bodyPr/>
                    <a:lstStyle/>
                    <a:p>
                      <a:endParaRPr kumimoji="1" lang="ja-JP" altLang="en-US" sz="300" dirty="0"/>
                    </a:p>
                  </a:txBody>
                  <a:tcPr>
                    <a:solidFill>
                      <a:schemeClr val="accent1">
                        <a:lumMod val="60000"/>
                        <a:lumOff val="40000"/>
                      </a:schemeClr>
                    </a:solidFill>
                  </a:tcPr>
                </a:tc>
                <a:extLst>
                  <a:ext uri="{0D108BD9-81ED-4DB2-BD59-A6C34878D82A}">
                    <a16:rowId xmlns:a16="http://schemas.microsoft.com/office/drawing/2014/main" val="10004"/>
                  </a:ext>
                </a:extLst>
              </a:tr>
              <a:tr h="150814">
                <a:tc>
                  <a:txBody>
                    <a:bodyPr/>
                    <a:lstStyle/>
                    <a:p>
                      <a:endParaRPr kumimoji="1" lang="ja-JP" altLang="en-US" sz="300" dirty="0"/>
                    </a:p>
                  </a:txBody>
                  <a:tcPr>
                    <a:solidFill>
                      <a:schemeClr val="accent1">
                        <a:lumMod val="60000"/>
                        <a:lumOff val="40000"/>
                      </a:schemeClr>
                    </a:solidFill>
                  </a:tcPr>
                </a:tc>
                <a:extLst>
                  <a:ext uri="{0D108BD9-81ED-4DB2-BD59-A6C34878D82A}">
                    <a16:rowId xmlns:a16="http://schemas.microsoft.com/office/drawing/2014/main" val="10005"/>
                  </a:ext>
                </a:extLst>
              </a:tr>
              <a:tr h="150814">
                <a:tc>
                  <a:txBody>
                    <a:bodyPr/>
                    <a:lstStyle/>
                    <a:p>
                      <a:endParaRPr kumimoji="1" lang="ja-JP" altLang="en-US" sz="300" dirty="0"/>
                    </a:p>
                  </a:txBody>
                  <a:tcPr>
                    <a:solidFill>
                      <a:schemeClr val="accent1">
                        <a:lumMod val="60000"/>
                        <a:lumOff val="40000"/>
                      </a:schemeClr>
                    </a:solidFill>
                  </a:tcPr>
                </a:tc>
                <a:extLst>
                  <a:ext uri="{0D108BD9-81ED-4DB2-BD59-A6C34878D82A}">
                    <a16:rowId xmlns:a16="http://schemas.microsoft.com/office/drawing/2014/main" val="10006"/>
                  </a:ext>
                </a:extLst>
              </a:tr>
              <a:tr h="150814">
                <a:tc>
                  <a:txBody>
                    <a:bodyPr/>
                    <a:lstStyle/>
                    <a:p>
                      <a:endParaRPr kumimoji="1" lang="ja-JP" altLang="en-US" sz="300" dirty="0"/>
                    </a:p>
                  </a:txBody>
                  <a:tcPr>
                    <a:solidFill>
                      <a:schemeClr val="accent1">
                        <a:lumMod val="60000"/>
                        <a:lumOff val="40000"/>
                      </a:schemeClr>
                    </a:solidFill>
                  </a:tcPr>
                </a:tc>
                <a:extLst>
                  <a:ext uri="{0D108BD9-81ED-4DB2-BD59-A6C34878D82A}">
                    <a16:rowId xmlns:a16="http://schemas.microsoft.com/office/drawing/2014/main" val="10007"/>
                  </a:ext>
                </a:extLst>
              </a:tr>
              <a:tr h="150814">
                <a:tc>
                  <a:txBody>
                    <a:bodyPr/>
                    <a:lstStyle/>
                    <a:p>
                      <a:endParaRPr kumimoji="1" lang="ja-JP" altLang="en-US" sz="300" dirty="0"/>
                    </a:p>
                  </a:txBody>
                  <a:tcPr>
                    <a:solidFill>
                      <a:schemeClr val="accent1">
                        <a:lumMod val="60000"/>
                        <a:lumOff val="40000"/>
                      </a:schemeClr>
                    </a:solidFill>
                  </a:tcPr>
                </a:tc>
                <a:extLst>
                  <a:ext uri="{0D108BD9-81ED-4DB2-BD59-A6C34878D82A}">
                    <a16:rowId xmlns:a16="http://schemas.microsoft.com/office/drawing/2014/main" val="10008"/>
                  </a:ext>
                </a:extLst>
              </a:tr>
              <a:tr h="150814">
                <a:tc>
                  <a:txBody>
                    <a:bodyPr/>
                    <a:lstStyle/>
                    <a:p>
                      <a:endParaRPr kumimoji="1" lang="ja-JP" altLang="en-US" sz="300" dirty="0"/>
                    </a:p>
                  </a:txBody>
                  <a:tcPr>
                    <a:solidFill>
                      <a:schemeClr val="accent1">
                        <a:lumMod val="60000"/>
                        <a:lumOff val="40000"/>
                      </a:schemeClr>
                    </a:solidFill>
                  </a:tcPr>
                </a:tc>
                <a:extLst>
                  <a:ext uri="{0D108BD9-81ED-4DB2-BD59-A6C34878D82A}">
                    <a16:rowId xmlns:a16="http://schemas.microsoft.com/office/drawing/2014/main" val="10009"/>
                  </a:ext>
                </a:extLst>
              </a:tr>
              <a:tr h="150814">
                <a:tc>
                  <a:txBody>
                    <a:bodyPr/>
                    <a:lstStyle/>
                    <a:p>
                      <a:endParaRPr kumimoji="1" lang="ja-JP" altLang="en-US" sz="300" dirty="0"/>
                    </a:p>
                  </a:txBody>
                  <a:tcPr>
                    <a:solidFill>
                      <a:schemeClr val="accent1">
                        <a:lumMod val="60000"/>
                        <a:lumOff val="40000"/>
                      </a:schemeClr>
                    </a:solidFill>
                  </a:tcPr>
                </a:tc>
                <a:extLst>
                  <a:ext uri="{0D108BD9-81ED-4DB2-BD59-A6C34878D82A}">
                    <a16:rowId xmlns:a16="http://schemas.microsoft.com/office/drawing/2014/main" val="10010"/>
                  </a:ext>
                </a:extLst>
              </a:tr>
              <a:tr h="150814">
                <a:tc>
                  <a:txBody>
                    <a:bodyPr/>
                    <a:lstStyle/>
                    <a:p>
                      <a:endParaRPr kumimoji="1" lang="ja-JP" altLang="en-US" sz="300" dirty="0"/>
                    </a:p>
                  </a:txBody>
                  <a:tcPr>
                    <a:solidFill>
                      <a:schemeClr val="accent1">
                        <a:lumMod val="60000"/>
                        <a:lumOff val="40000"/>
                      </a:schemeClr>
                    </a:solidFill>
                  </a:tcPr>
                </a:tc>
                <a:extLst>
                  <a:ext uri="{0D108BD9-81ED-4DB2-BD59-A6C34878D82A}">
                    <a16:rowId xmlns:a16="http://schemas.microsoft.com/office/drawing/2014/main" val="10011"/>
                  </a:ext>
                </a:extLst>
              </a:tr>
              <a:tr h="150814">
                <a:tc>
                  <a:txBody>
                    <a:bodyPr/>
                    <a:lstStyle/>
                    <a:p>
                      <a:endParaRPr kumimoji="1" lang="ja-JP" altLang="en-US" sz="300" dirty="0"/>
                    </a:p>
                  </a:txBody>
                  <a:tcPr>
                    <a:solidFill>
                      <a:schemeClr val="accent1">
                        <a:lumMod val="60000"/>
                        <a:lumOff val="40000"/>
                      </a:schemeClr>
                    </a:solidFill>
                  </a:tcPr>
                </a:tc>
                <a:extLst>
                  <a:ext uri="{0D108BD9-81ED-4DB2-BD59-A6C34878D82A}">
                    <a16:rowId xmlns:a16="http://schemas.microsoft.com/office/drawing/2014/main" val="10012"/>
                  </a:ext>
                </a:extLst>
              </a:tr>
              <a:tr h="150814">
                <a:tc>
                  <a:txBody>
                    <a:bodyPr/>
                    <a:lstStyle/>
                    <a:p>
                      <a:endParaRPr kumimoji="1" lang="ja-JP" altLang="en-US" sz="300" dirty="0"/>
                    </a:p>
                  </a:txBody>
                  <a:tcPr>
                    <a:solidFill>
                      <a:schemeClr val="accent1">
                        <a:lumMod val="60000"/>
                        <a:lumOff val="40000"/>
                      </a:schemeClr>
                    </a:solidFill>
                  </a:tcPr>
                </a:tc>
                <a:extLst>
                  <a:ext uri="{0D108BD9-81ED-4DB2-BD59-A6C34878D82A}">
                    <a16:rowId xmlns:a16="http://schemas.microsoft.com/office/drawing/2014/main" val="10013"/>
                  </a:ext>
                </a:extLst>
              </a:tr>
              <a:tr h="150814">
                <a:tc>
                  <a:txBody>
                    <a:bodyPr/>
                    <a:lstStyle/>
                    <a:p>
                      <a:endParaRPr kumimoji="1" lang="ja-JP" altLang="en-US" sz="300" dirty="0"/>
                    </a:p>
                  </a:txBody>
                  <a:tcPr>
                    <a:solidFill>
                      <a:schemeClr val="accent1">
                        <a:lumMod val="60000"/>
                        <a:lumOff val="40000"/>
                      </a:schemeClr>
                    </a:solidFill>
                  </a:tcPr>
                </a:tc>
                <a:extLst>
                  <a:ext uri="{0D108BD9-81ED-4DB2-BD59-A6C34878D82A}">
                    <a16:rowId xmlns:a16="http://schemas.microsoft.com/office/drawing/2014/main" val="10014"/>
                  </a:ext>
                </a:extLst>
              </a:tr>
              <a:tr h="150814">
                <a:tc>
                  <a:txBody>
                    <a:bodyPr/>
                    <a:lstStyle/>
                    <a:p>
                      <a:endParaRPr kumimoji="1" lang="ja-JP" altLang="en-US" sz="300" dirty="0"/>
                    </a:p>
                  </a:txBody>
                  <a:tcPr>
                    <a:solidFill>
                      <a:schemeClr val="accent1">
                        <a:lumMod val="60000"/>
                        <a:lumOff val="40000"/>
                      </a:schemeClr>
                    </a:solidFill>
                  </a:tcPr>
                </a:tc>
                <a:extLst>
                  <a:ext uri="{0D108BD9-81ED-4DB2-BD59-A6C34878D82A}">
                    <a16:rowId xmlns:a16="http://schemas.microsoft.com/office/drawing/2014/main" val="10015"/>
                  </a:ext>
                </a:extLst>
              </a:tr>
              <a:tr h="150814">
                <a:tc>
                  <a:txBody>
                    <a:bodyPr/>
                    <a:lstStyle/>
                    <a:p>
                      <a:endParaRPr kumimoji="1" lang="ja-JP" altLang="en-US" sz="300" dirty="0"/>
                    </a:p>
                  </a:txBody>
                  <a:tcPr>
                    <a:solidFill>
                      <a:schemeClr val="accent1">
                        <a:lumMod val="60000"/>
                        <a:lumOff val="40000"/>
                      </a:schemeClr>
                    </a:solidFill>
                  </a:tcPr>
                </a:tc>
                <a:extLst>
                  <a:ext uri="{0D108BD9-81ED-4DB2-BD59-A6C34878D82A}">
                    <a16:rowId xmlns:a16="http://schemas.microsoft.com/office/drawing/2014/main" val="10016"/>
                  </a:ext>
                </a:extLst>
              </a:tr>
              <a:tr h="150814">
                <a:tc>
                  <a:txBody>
                    <a:bodyPr/>
                    <a:lstStyle/>
                    <a:p>
                      <a:endParaRPr kumimoji="1" lang="ja-JP" altLang="en-US" sz="300" dirty="0"/>
                    </a:p>
                  </a:txBody>
                  <a:tcPr>
                    <a:solidFill>
                      <a:srgbClr val="92D050"/>
                    </a:solidFill>
                  </a:tcPr>
                </a:tc>
                <a:extLst>
                  <a:ext uri="{0D108BD9-81ED-4DB2-BD59-A6C34878D82A}">
                    <a16:rowId xmlns:a16="http://schemas.microsoft.com/office/drawing/2014/main" val="10017"/>
                  </a:ext>
                </a:extLst>
              </a:tr>
              <a:tr h="150814">
                <a:tc>
                  <a:txBody>
                    <a:bodyPr/>
                    <a:lstStyle/>
                    <a:p>
                      <a:endParaRPr kumimoji="1" lang="ja-JP" altLang="en-US" sz="300" dirty="0"/>
                    </a:p>
                  </a:txBody>
                  <a:tcPr>
                    <a:solidFill>
                      <a:srgbClr val="92D050"/>
                    </a:solidFill>
                  </a:tcPr>
                </a:tc>
                <a:extLst>
                  <a:ext uri="{0D108BD9-81ED-4DB2-BD59-A6C34878D82A}">
                    <a16:rowId xmlns:a16="http://schemas.microsoft.com/office/drawing/2014/main" val="10018"/>
                  </a:ext>
                </a:extLst>
              </a:tr>
              <a:tr h="150814">
                <a:tc>
                  <a:txBody>
                    <a:bodyPr/>
                    <a:lstStyle/>
                    <a:p>
                      <a:endParaRPr kumimoji="1" lang="ja-JP" altLang="en-US" sz="300" dirty="0"/>
                    </a:p>
                  </a:txBody>
                  <a:tcPr>
                    <a:solidFill>
                      <a:schemeClr val="accent2"/>
                    </a:solidFill>
                  </a:tcPr>
                </a:tc>
                <a:extLst>
                  <a:ext uri="{0D108BD9-81ED-4DB2-BD59-A6C34878D82A}">
                    <a16:rowId xmlns:a16="http://schemas.microsoft.com/office/drawing/2014/main" val="10019"/>
                  </a:ext>
                </a:extLst>
              </a:tr>
              <a:tr h="150814">
                <a:tc>
                  <a:txBody>
                    <a:bodyPr/>
                    <a:lstStyle/>
                    <a:p>
                      <a:endParaRPr kumimoji="1" lang="ja-JP" altLang="en-US" sz="300" dirty="0"/>
                    </a:p>
                  </a:txBody>
                  <a:tcPr>
                    <a:solidFill>
                      <a:schemeClr val="accent2"/>
                    </a:solidFill>
                  </a:tcPr>
                </a:tc>
                <a:extLst>
                  <a:ext uri="{0D108BD9-81ED-4DB2-BD59-A6C34878D82A}">
                    <a16:rowId xmlns:a16="http://schemas.microsoft.com/office/drawing/2014/main" val="10020"/>
                  </a:ext>
                </a:extLst>
              </a:tr>
              <a:tr h="150814">
                <a:tc>
                  <a:txBody>
                    <a:bodyPr/>
                    <a:lstStyle/>
                    <a:p>
                      <a:endParaRPr kumimoji="1" lang="ja-JP" altLang="en-US" sz="300" dirty="0"/>
                    </a:p>
                  </a:txBody>
                  <a:tcPr>
                    <a:solidFill>
                      <a:schemeClr val="accent2"/>
                    </a:solidFill>
                  </a:tcPr>
                </a:tc>
                <a:extLst>
                  <a:ext uri="{0D108BD9-81ED-4DB2-BD59-A6C34878D82A}">
                    <a16:rowId xmlns:a16="http://schemas.microsoft.com/office/drawing/2014/main" val="10021"/>
                  </a:ext>
                </a:extLst>
              </a:tr>
              <a:tr h="150814">
                <a:tc>
                  <a:txBody>
                    <a:bodyPr/>
                    <a:lstStyle/>
                    <a:p>
                      <a:endParaRPr kumimoji="1" lang="ja-JP" altLang="en-US" sz="300" dirty="0"/>
                    </a:p>
                  </a:txBody>
                  <a:tcPr>
                    <a:solidFill>
                      <a:schemeClr val="accent2"/>
                    </a:solidFill>
                  </a:tcPr>
                </a:tc>
                <a:extLst>
                  <a:ext uri="{0D108BD9-81ED-4DB2-BD59-A6C34878D82A}">
                    <a16:rowId xmlns:a16="http://schemas.microsoft.com/office/drawing/2014/main" val="10022"/>
                  </a:ext>
                </a:extLst>
              </a:tr>
              <a:tr h="150814">
                <a:tc>
                  <a:txBody>
                    <a:bodyPr/>
                    <a:lstStyle/>
                    <a:p>
                      <a:endParaRPr kumimoji="1" lang="ja-JP" altLang="en-US" sz="300" dirty="0"/>
                    </a:p>
                  </a:txBody>
                  <a:tcPr>
                    <a:solidFill>
                      <a:schemeClr val="accent2"/>
                    </a:solidFill>
                  </a:tcPr>
                </a:tc>
                <a:extLst>
                  <a:ext uri="{0D108BD9-81ED-4DB2-BD59-A6C34878D82A}">
                    <a16:rowId xmlns:a16="http://schemas.microsoft.com/office/drawing/2014/main" val="10023"/>
                  </a:ext>
                </a:extLst>
              </a:tr>
              <a:tr h="150814">
                <a:tc>
                  <a:txBody>
                    <a:bodyPr/>
                    <a:lstStyle/>
                    <a:p>
                      <a:endParaRPr kumimoji="1" lang="ja-JP" altLang="en-US" sz="300" dirty="0"/>
                    </a:p>
                  </a:txBody>
                  <a:tcPr>
                    <a:solidFill>
                      <a:schemeClr val="accent1">
                        <a:lumMod val="60000"/>
                        <a:lumOff val="40000"/>
                      </a:schemeClr>
                    </a:solidFill>
                  </a:tcPr>
                </a:tc>
                <a:extLst>
                  <a:ext uri="{0D108BD9-81ED-4DB2-BD59-A6C34878D82A}">
                    <a16:rowId xmlns:a16="http://schemas.microsoft.com/office/drawing/2014/main" val="10024"/>
                  </a:ext>
                </a:extLst>
              </a:tr>
              <a:tr h="150814">
                <a:tc>
                  <a:txBody>
                    <a:bodyPr/>
                    <a:lstStyle/>
                    <a:p>
                      <a:endParaRPr kumimoji="1" lang="ja-JP" altLang="en-US" sz="300" dirty="0"/>
                    </a:p>
                  </a:txBody>
                  <a:tcPr>
                    <a:solidFill>
                      <a:schemeClr val="accent1">
                        <a:lumMod val="60000"/>
                        <a:lumOff val="40000"/>
                      </a:schemeClr>
                    </a:solidFill>
                  </a:tcPr>
                </a:tc>
                <a:extLst>
                  <a:ext uri="{0D108BD9-81ED-4DB2-BD59-A6C34878D82A}">
                    <a16:rowId xmlns:a16="http://schemas.microsoft.com/office/drawing/2014/main" val="10025"/>
                  </a:ext>
                </a:extLst>
              </a:tr>
            </a:tbl>
          </a:graphicData>
        </a:graphic>
      </p:graphicFrame>
      <p:sp>
        <p:nvSpPr>
          <p:cNvPr id="46" name="テキスト ボックス 45"/>
          <p:cNvSpPr txBox="1"/>
          <p:nvPr/>
        </p:nvSpPr>
        <p:spPr>
          <a:xfrm>
            <a:off x="6731557" y="4102401"/>
            <a:ext cx="1624163" cy="646331"/>
          </a:xfrm>
          <a:prstGeom prst="rect">
            <a:avLst/>
          </a:prstGeom>
          <a:noFill/>
        </p:spPr>
        <p:txBody>
          <a:bodyPr wrap="none" rtlCol="0">
            <a:spAutoFit/>
          </a:bodyPr>
          <a:lstStyle/>
          <a:p>
            <a:r>
              <a:rPr kumimoji="1" lang="en-US" altLang="ja-JP" dirty="0"/>
              <a:t>100%</a:t>
            </a:r>
            <a:r>
              <a:rPr kumimoji="1" lang="ja-JP" altLang="en-US" dirty="0"/>
              <a:t>が学生と</a:t>
            </a:r>
            <a:endParaRPr kumimoji="1" lang="en-US" altLang="ja-JP" dirty="0"/>
          </a:p>
          <a:p>
            <a:r>
              <a:rPr kumimoji="1" lang="ja-JP" altLang="en-US" dirty="0"/>
              <a:t>見なせる層</a:t>
            </a:r>
          </a:p>
        </p:txBody>
      </p:sp>
      <p:sp>
        <p:nvSpPr>
          <p:cNvPr id="47" name="テキスト ボックス 46"/>
          <p:cNvSpPr txBox="1"/>
          <p:nvPr/>
        </p:nvSpPr>
        <p:spPr>
          <a:xfrm>
            <a:off x="6721588" y="3400226"/>
            <a:ext cx="1507144" cy="646331"/>
          </a:xfrm>
          <a:prstGeom prst="rect">
            <a:avLst/>
          </a:prstGeom>
          <a:noFill/>
        </p:spPr>
        <p:txBody>
          <a:bodyPr wrap="none" rtlCol="0">
            <a:spAutoFit/>
          </a:bodyPr>
          <a:lstStyle/>
          <a:p>
            <a:r>
              <a:rPr kumimoji="1" lang="en-US" altLang="ja-JP" dirty="0"/>
              <a:t>50%</a:t>
            </a:r>
            <a:r>
              <a:rPr kumimoji="1" lang="ja-JP" altLang="en-US" dirty="0"/>
              <a:t>が学生と</a:t>
            </a:r>
            <a:endParaRPr kumimoji="1" lang="en-US" altLang="ja-JP" dirty="0"/>
          </a:p>
          <a:p>
            <a:r>
              <a:rPr kumimoji="1" lang="ja-JP" altLang="en-US" dirty="0"/>
              <a:t>見なせる層</a:t>
            </a:r>
          </a:p>
        </p:txBody>
      </p:sp>
      <p:sp>
        <p:nvSpPr>
          <p:cNvPr id="49" name="右矢印 48"/>
          <p:cNvSpPr/>
          <p:nvPr/>
        </p:nvSpPr>
        <p:spPr>
          <a:xfrm flipH="1">
            <a:off x="5982056" y="3649054"/>
            <a:ext cx="615297" cy="324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右矢印 49"/>
          <p:cNvSpPr/>
          <p:nvPr/>
        </p:nvSpPr>
        <p:spPr>
          <a:xfrm flipH="1">
            <a:off x="5980632" y="4237290"/>
            <a:ext cx="615297" cy="324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右矢印 50"/>
          <p:cNvSpPr/>
          <p:nvPr/>
        </p:nvSpPr>
        <p:spPr>
          <a:xfrm>
            <a:off x="2478280" y="2264636"/>
            <a:ext cx="555477" cy="282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曲折矢印 51"/>
          <p:cNvSpPr/>
          <p:nvPr/>
        </p:nvSpPr>
        <p:spPr>
          <a:xfrm flipV="1">
            <a:off x="1888619" y="2811564"/>
            <a:ext cx="914401" cy="2144995"/>
          </a:xfrm>
          <a:prstGeom prst="bentArrow">
            <a:avLst>
              <a:gd name="adj1" fmla="val 13785"/>
              <a:gd name="adj2" fmla="val 14252"/>
              <a:gd name="adj3" fmla="val 19392"/>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テキスト ボックス 53"/>
          <p:cNvSpPr txBox="1"/>
          <p:nvPr/>
        </p:nvSpPr>
        <p:spPr>
          <a:xfrm>
            <a:off x="6083444" y="1614157"/>
            <a:ext cx="2646878" cy="584775"/>
          </a:xfrm>
          <a:prstGeom prst="rect">
            <a:avLst/>
          </a:prstGeom>
          <a:noFill/>
        </p:spPr>
        <p:txBody>
          <a:bodyPr wrap="none" rtlCol="0">
            <a:spAutoFit/>
          </a:bodyPr>
          <a:lstStyle/>
          <a:p>
            <a:r>
              <a:rPr kumimoji="1" lang="ja-JP" altLang="en-US" sz="3200" dirty="0">
                <a:solidFill>
                  <a:srgbClr val="FF0000"/>
                </a:solidFill>
              </a:rPr>
              <a:t>分けて考える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500"/>
                                        <p:tgtEl>
                                          <p:spTgt spid="4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46" grpId="0"/>
      <p:bldP spid="47" grpId="0"/>
      <p:bldP spid="49" grpId="0" animBg="1"/>
      <p:bldP spid="50" grpId="0" animBg="1"/>
      <p:bldP spid="51" grpId="0" animBg="1"/>
      <p:bldP spid="52" grpId="0" animBg="1"/>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練習問題２</a:t>
            </a:r>
            <a:r>
              <a:rPr kumimoji="1" lang="ja-JP" altLang="en-US" sz="2800" dirty="0"/>
              <a:t>（分けて考える）</a:t>
            </a:r>
          </a:p>
        </p:txBody>
      </p:sp>
      <p:sp>
        <p:nvSpPr>
          <p:cNvPr id="5" name="正方形/長方形 4"/>
          <p:cNvSpPr/>
          <p:nvPr/>
        </p:nvSpPr>
        <p:spPr>
          <a:xfrm>
            <a:off x="256374" y="1111994"/>
            <a:ext cx="8656890" cy="1077218"/>
          </a:xfrm>
          <a:prstGeom prst="rect">
            <a:avLst/>
          </a:prstGeom>
        </p:spPr>
        <p:txBody>
          <a:bodyPr wrap="square">
            <a:spAutoFit/>
          </a:bodyPr>
          <a:lstStyle/>
          <a:p>
            <a:r>
              <a:rPr lang="ja-JP" altLang="ja-JP" sz="3200" dirty="0"/>
              <a:t>日本の家庭にあるぬいぐるみの数はどれだけですか。</a:t>
            </a:r>
            <a:endParaRPr lang="ja-JP" altLang="en-US" sz="3200" dirty="0"/>
          </a:p>
        </p:txBody>
      </p:sp>
      <p:pic>
        <p:nvPicPr>
          <p:cNvPr id="5122" name="Picture 2" descr="クマのぬいぐるみのイラスト | かわいいフリー素材集 いらすとや">
            <a:extLst>
              <a:ext uri="{FF2B5EF4-FFF2-40B4-BE49-F238E27FC236}">
                <a16:creationId xmlns:a16="http://schemas.microsoft.com/office/drawing/2014/main" id="{11B7D967-EBDE-8457-2FAC-71CD3684413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11053" y="2189212"/>
            <a:ext cx="1947532" cy="2225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解答例（練習問題２）</a:t>
            </a:r>
          </a:p>
        </p:txBody>
      </p:sp>
      <p:sp>
        <p:nvSpPr>
          <p:cNvPr id="38913" name="Rectangle 1"/>
          <p:cNvSpPr>
            <a:spLocks noChangeArrowheads="1"/>
          </p:cNvSpPr>
          <p:nvPr/>
        </p:nvSpPr>
        <p:spPr bwMode="auto">
          <a:xfrm>
            <a:off x="1889266" y="1236269"/>
            <a:ext cx="5109091" cy="35394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sz="32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ぬいぐるみの平均保有数を</a:t>
            </a:r>
            <a:endParaRPr kumimoji="1" lang="en-US" altLang="ja-JP" sz="32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sz="32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次のように考える</a:t>
            </a:r>
            <a:endParaRPr kumimoji="1" lang="ja-JP" sz="32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ja-JP" sz="32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女子子供　平均</a:t>
            </a:r>
            <a:r>
              <a:rPr kumimoji="1" lang="en-US" altLang="ja-JP" sz="32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10</a:t>
            </a:r>
            <a:r>
              <a:rPr kumimoji="1" lang="ja-JP" altLang="en-US" sz="32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個</a:t>
            </a:r>
            <a:endParaRPr kumimoji="1" lang="ja-JP" altLang="en-US" sz="32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男子子供　平均</a:t>
            </a:r>
            <a:r>
              <a:rPr kumimoji="1" lang="en-US" altLang="ja-JP" sz="32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1</a:t>
            </a:r>
            <a:r>
              <a:rPr kumimoji="1" lang="ja-JP" altLang="en-US" sz="32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個</a:t>
            </a:r>
            <a:endParaRPr kumimoji="1" lang="ja-JP" altLang="en-US" sz="32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女子成人　平均</a:t>
            </a:r>
            <a:r>
              <a:rPr kumimoji="1" lang="en-US" altLang="ja-JP" sz="32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1</a:t>
            </a:r>
            <a:r>
              <a:rPr kumimoji="1" lang="ja-JP" altLang="en-US" sz="32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個</a:t>
            </a:r>
            <a:endParaRPr kumimoji="1" lang="ja-JP" altLang="en-US" sz="32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男子成人　平均</a:t>
            </a:r>
            <a:r>
              <a:rPr kumimoji="1" lang="en-US" altLang="ja-JP" sz="32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0</a:t>
            </a:r>
            <a:r>
              <a:rPr kumimoji="1" lang="ja-JP" altLang="en-US" sz="32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個</a:t>
            </a:r>
            <a:endParaRPr kumimoji="1" lang="ja-JP" altLang="en-US" sz="32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1" lang="ja-JP" altLang="en-US" sz="3200" b="0" i="0" u="none" strike="noStrike" cap="none" normalizeH="0" baseline="0" dirty="0">
                <a:ln>
                  <a:noFill/>
                </a:ln>
                <a:solidFill>
                  <a:srgbClr val="000000"/>
                </a:solidFill>
                <a:effectLst/>
                <a:latin typeface="HG丸ｺﾞｼｯｸM-PRO" pitchFamily="50" charset="-128"/>
                <a:ea typeface="HG丸ｺﾞｼｯｸM-PRO" pitchFamily="50" charset="-128"/>
                <a:cs typeface="ＭＳ Ｐゴシック" pitchFamily="50" charset="-128"/>
              </a:rPr>
              <a:t> </a:t>
            </a:r>
            <a:endParaRPr kumimoji="1" lang="ja-JP" altLang="en-US" sz="32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解答例（練習問題２）</a:t>
            </a:r>
          </a:p>
        </p:txBody>
      </p:sp>
      <p:sp>
        <p:nvSpPr>
          <p:cNvPr id="4" name="正方形/長方形 3"/>
          <p:cNvSpPr/>
          <p:nvPr/>
        </p:nvSpPr>
        <p:spPr>
          <a:xfrm>
            <a:off x="0" y="962895"/>
            <a:ext cx="9152546" cy="4031873"/>
          </a:xfrm>
          <a:prstGeom prst="rect">
            <a:avLst/>
          </a:prstGeom>
        </p:spPr>
        <p:txBody>
          <a:bodyPr wrap="square">
            <a:spAutoFit/>
          </a:bodyPr>
          <a:lstStyle/>
          <a:p>
            <a:pPr lvl="0" algn="just" defTabSz="914400" eaLnBrk="0" fontAlgn="base" hangingPunct="0">
              <a:spcBef>
                <a:spcPct val="0"/>
              </a:spcBef>
              <a:spcAft>
                <a:spcPct val="0"/>
              </a:spcAft>
            </a:pPr>
            <a:r>
              <a:rPr kumimoji="1" lang="ja-JP" altLang="en-US" sz="3200" dirty="0">
                <a:solidFill>
                  <a:srgbClr val="000000"/>
                </a:solidFill>
                <a:latin typeface="HG丸ｺﾞｼｯｸM-PRO" pitchFamily="50" charset="-128"/>
                <a:ea typeface="HG丸ｺﾞｼｯｸM-PRO" pitchFamily="50" charset="-128"/>
                <a:cs typeface="ＭＳ Ｐゴシック" pitchFamily="50" charset="-128"/>
              </a:rPr>
              <a:t>それぞれの人数は、</a:t>
            </a:r>
            <a:endParaRPr kumimoji="1" lang="ja-JP" altLang="en-US" sz="3200" dirty="0">
              <a:latin typeface="HG丸ｺﾞｼｯｸM-PRO" pitchFamily="50" charset="-128"/>
              <a:ea typeface="HG丸ｺﾞｼｯｸM-PRO" pitchFamily="50" charset="-128"/>
              <a:cs typeface="ＭＳ Ｐゴシック" pitchFamily="50" charset="-128"/>
            </a:endParaRPr>
          </a:p>
          <a:p>
            <a:pPr lvl="0" algn="just" defTabSz="914400" eaLnBrk="0" fontAlgn="base" hangingPunct="0">
              <a:spcBef>
                <a:spcPct val="0"/>
              </a:spcBef>
              <a:spcAft>
                <a:spcPct val="0"/>
              </a:spcAft>
            </a:pPr>
            <a:r>
              <a:rPr kumimoji="1" lang="ja-JP" altLang="en-US" sz="3200" dirty="0">
                <a:solidFill>
                  <a:srgbClr val="000000"/>
                </a:solidFill>
                <a:latin typeface="HG丸ｺﾞｼｯｸM-PRO" pitchFamily="50" charset="-128"/>
                <a:ea typeface="HG丸ｺﾞｼｯｸM-PRO" pitchFamily="50" charset="-128"/>
                <a:cs typeface="ＭＳ Ｐゴシック" pitchFamily="50" charset="-128"/>
              </a:rPr>
              <a:t>日本の人口を</a:t>
            </a:r>
            <a:r>
              <a:rPr kumimoji="1" lang="en-US" altLang="ja-JP" sz="3200" dirty="0">
                <a:solidFill>
                  <a:srgbClr val="000000"/>
                </a:solidFill>
                <a:latin typeface="HG丸ｺﾞｼｯｸM-PRO" pitchFamily="50" charset="-128"/>
                <a:ea typeface="HG丸ｺﾞｼｯｸM-PRO" pitchFamily="50" charset="-128"/>
                <a:cs typeface="ＭＳ Ｐゴシック" pitchFamily="50" charset="-128"/>
              </a:rPr>
              <a:t>1</a:t>
            </a:r>
            <a:r>
              <a:rPr kumimoji="1" lang="ja-JP" altLang="en-US" sz="3200" dirty="0">
                <a:solidFill>
                  <a:srgbClr val="000000"/>
                </a:solidFill>
                <a:latin typeface="HG丸ｺﾞｼｯｸM-PRO" pitchFamily="50" charset="-128"/>
                <a:ea typeface="HG丸ｺﾞｼｯｸM-PRO" pitchFamily="50" charset="-128"/>
                <a:cs typeface="ＭＳ Ｐゴシック" pitchFamily="50" charset="-128"/>
              </a:rPr>
              <a:t>億</a:t>
            </a:r>
            <a:r>
              <a:rPr kumimoji="1" lang="en-US" altLang="ja-JP" sz="3200" dirty="0">
                <a:solidFill>
                  <a:srgbClr val="000000"/>
                </a:solidFill>
                <a:latin typeface="HG丸ｺﾞｼｯｸM-PRO" pitchFamily="50" charset="-128"/>
                <a:ea typeface="HG丸ｺﾞｼｯｸM-PRO" pitchFamily="50" charset="-128"/>
                <a:cs typeface="ＭＳ Ｐゴシック" pitchFamily="50" charset="-128"/>
              </a:rPr>
              <a:t>2</a:t>
            </a:r>
            <a:r>
              <a:rPr kumimoji="1" lang="ja-JP" altLang="en-US" sz="3200" dirty="0">
                <a:solidFill>
                  <a:srgbClr val="000000"/>
                </a:solidFill>
                <a:latin typeface="HG丸ｺﾞｼｯｸM-PRO" pitchFamily="50" charset="-128"/>
                <a:ea typeface="HG丸ｺﾞｼｯｸM-PRO" pitchFamily="50" charset="-128"/>
                <a:cs typeface="ＭＳ Ｐゴシック" pitchFamily="50" charset="-128"/>
              </a:rPr>
              <a:t>千万人と仮定すると、</a:t>
            </a:r>
            <a:endParaRPr kumimoji="1" lang="ja-JP" altLang="en-US" sz="3200" dirty="0">
              <a:latin typeface="HG丸ｺﾞｼｯｸM-PRO" pitchFamily="50" charset="-128"/>
              <a:ea typeface="HG丸ｺﾞｼｯｸM-PRO" pitchFamily="50" charset="-128"/>
              <a:cs typeface="ＭＳ Ｐゴシック" pitchFamily="50" charset="-128"/>
            </a:endParaRPr>
          </a:p>
          <a:p>
            <a:pPr lvl="0" algn="just" defTabSz="914400" eaLnBrk="0" fontAlgn="base" hangingPunct="0">
              <a:spcBef>
                <a:spcPct val="0"/>
              </a:spcBef>
              <a:spcAft>
                <a:spcPct val="0"/>
              </a:spcAft>
            </a:pPr>
            <a:r>
              <a:rPr kumimoji="1" lang="ja-JP" altLang="en-US" sz="3200" dirty="0">
                <a:solidFill>
                  <a:srgbClr val="000000"/>
                </a:solidFill>
                <a:latin typeface="HG丸ｺﾞｼｯｸM-PRO" pitchFamily="50" charset="-128"/>
                <a:ea typeface="HG丸ｺﾞｼｯｸM-PRO" pitchFamily="50" charset="-128"/>
                <a:cs typeface="ＭＳ Ｐゴシック" pitchFamily="50" charset="-128"/>
              </a:rPr>
              <a:t>女子子供　</a:t>
            </a:r>
            <a:r>
              <a:rPr kumimoji="1" lang="en-US" altLang="ja-JP" sz="3200" dirty="0">
                <a:solidFill>
                  <a:srgbClr val="000000"/>
                </a:solidFill>
                <a:latin typeface="HG丸ｺﾞｼｯｸM-PRO" pitchFamily="50" charset="-128"/>
                <a:ea typeface="HG丸ｺﾞｼｯｸM-PRO" pitchFamily="50" charset="-128"/>
                <a:cs typeface="ＭＳ Ｐゴシック" pitchFamily="50" charset="-128"/>
              </a:rPr>
              <a:t>1200÷80×20÷2=1500</a:t>
            </a:r>
            <a:r>
              <a:rPr kumimoji="1" lang="ja-JP" altLang="en-US" sz="3200" dirty="0">
                <a:solidFill>
                  <a:srgbClr val="000000"/>
                </a:solidFill>
                <a:latin typeface="HG丸ｺﾞｼｯｸM-PRO" pitchFamily="50" charset="-128"/>
                <a:ea typeface="HG丸ｺﾞｼｯｸM-PRO" pitchFamily="50" charset="-128"/>
                <a:cs typeface="ＭＳ Ｐゴシック" pitchFamily="50" charset="-128"/>
              </a:rPr>
              <a:t>万人</a:t>
            </a:r>
            <a:endParaRPr kumimoji="1" lang="ja-JP" altLang="en-US" sz="3200" dirty="0">
              <a:latin typeface="HG丸ｺﾞｼｯｸM-PRO" pitchFamily="50" charset="-128"/>
              <a:ea typeface="HG丸ｺﾞｼｯｸM-PRO" pitchFamily="50" charset="-128"/>
              <a:cs typeface="ＭＳ Ｐゴシック" pitchFamily="50" charset="-128"/>
            </a:endParaRPr>
          </a:p>
          <a:p>
            <a:pPr lvl="0" algn="just" defTabSz="914400" eaLnBrk="0" fontAlgn="base" hangingPunct="0">
              <a:spcBef>
                <a:spcPct val="0"/>
              </a:spcBef>
              <a:spcAft>
                <a:spcPct val="0"/>
              </a:spcAft>
            </a:pPr>
            <a:r>
              <a:rPr kumimoji="1" lang="ja-JP" altLang="en-US" sz="3200" dirty="0">
                <a:solidFill>
                  <a:srgbClr val="000000"/>
                </a:solidFill>
                <a:latin typeface="HG丸ｺﾞｼｯｸM-PRO" pitchFamily="50" charset="-128"/>
                <a:ea typeface="HG丸ｺﾞｼｯｸM-PRO" pitchFamily="50" charset="-128"/>
                <a:cs typeface="ＭＳ Ｐゴシック" pitchFamily="50" charset="-128"/>
              </a:rPr>
              <a:t>男子子供　</a:t>
            </a:r>
            <a:r>
              <a:rPr kumimoji="1" lang="en-US" altLang="ja-JP" sz="3200" dirty="0">
                <a:solidFill>
                  <a:srgbClr val="000000"/>
                </a:solidFill>
                <a:latin typeface="HG丸ｺﾞｼｯｸM-PRO" pitchFamily="50" charset="-128"/>
                <a:ea typeface="HG丸ｺﾞｼｯｸM-PRO" pitchFamily="50" charset="-128"/>
                <a:cs typeface="ＭＳ Ｐゴシック" pitchFamily="50" charset="-128"/>
              </a:rPr>
              <a:t>1200÷80×20÷2=1500</a:t>
            </a:r>
            <a:r>
              <a:rPr kumimoji="1" lang="ja-JP" altLang="en-US" sz="3200" dirty="0">
                <a:solidFill>
                  <a:srgbClr val="000000"/>
                </a:solidFill>
                <a:latin typeface="HG丸ｺﾞｼｯｸM-PRO" pitchFamily="50" charset="-128"/>
                <a:ea typeface="HG丸ｺﾞｼｯｸM-PRO" pitchFamily="50" charset="-128"/>
                <a:cs typeface="ＭＳ Ｐゴシック" pitchFamily="50" charset="-128"/>
              </a:rPr>
              <a:t>万人</a:t>
            </a:r>
            <a:endParaRPr kumimoji="1" lang="ja-JP" altLang="en-US" sz="3200" dirty="0">
              <a:latin typeface="HG丸ｺﾞｼｯｸM-PRO" pitchFamily="50" charset="-128"/>
              <a:ea typeface="HG丸ｺﾞｼｯｸM-PRO" pitchFamily="50" charset="-128"/>
              <a:cs typeface="ＭＳ Ｐゴシック" pitchFamily="50" charset="-128"/>
            </a:endParaRPr>
          </a:p>
          <a:p>
            <a:pPr lvl="0" algn="just" defTabSz="914400" eaLnBrk="0" fontAlgn="base" hangingPunct="0">
              <a:spcBef>
                <a:spcPct val="0"/>
              </a:spcBef>
              <a:spcAft>
                <a:spcPct val="0"/>
              </a:spcAft>
            </a:pPr>
            <a:r>
              <a:rPr kumimoji="1" lang="ja-JP" altLang="en-US" sz="3200" dirty="0">
                <a:solidFill>
                  <a:srgbClr val="000000"/>
                </a:solidFill>
                <a:latin typeface="HG丸ｺﾞｼｯｸM-PRO" pitchFamily="50" charset="-128"/>
                <a:ea typeface="HG丸ｺﾞｼｯｸM-PRO" pitchFamily="50" charset="-128"/>
                <a:cs typeface="ＭＳ Ｐゴシック" pitchFamily="50" charset="-128"/>
              </a:rPr>
              <a:t>女子成人　</a:t>
            </a:r>
            <a:r>
              <a:rPr kumimoji="1" lang="en-US" altLang="ja-JP" sz="3200" dirty="0">
                <a:solidFill>
                  <a:srgbClr val="000000"/>
                </a:solidFill>
                <a:latin typeface="HG丸ｺﾞｼｯｸM-PRO" pitchFamily="50" charset="-128"/>
                <a:ea typeface="HG丸ｺﾞｼｯｸM-PRO" pitchFamily="50" charset="-128"/>
                <a:cs typeface="ＭＳ Ｐゴシック" pitchFamily="50" charset="-128"/>
              </a:rPr>
              <a:t>1200÷80×60÷2=4500</a:t>
            </a:r>
            <a:r>
              <a:rPr kumimoji="1" lang="ja-JP" altLang="en-US" sz="3200" dirty="0">
                <a:solidFill>
                  <a:srgbClr val="000000"/>
                </a:solidFill>
                <a:latin typeface="HG丸ｺﾞｼｯｸM-PRO" pitchFamily="50" charset="-128"/>
                <a:ea typeface="HG丸ｺﾞｼｯｸM-PRO" pitchFamily="50" charset="-128"/>
                <a:cs typeface="ＭＳ Ｐゴシック" pitchFamily="50" charset="-128"/>
              </a:rPr>
              <a:t>万人</a:t>
            </a:r>
            <a:endParaRPr kumimoji="1" lang="ja-JP" altLang="en-US" sz="3200" dirty="0">
              <a:latin typeface="HG丸ｺﾞｼｯｸM-PRO" pitchFamily="50" charset="-128"/>
              <a:ea typeface="HG丸ｺﾞｼｯｸM-PRO" pitchFamily="50" charset="-128"/>
              <a:cs typeface="ＭＳ Ｐゴシック" pitchFamily="50" charset="-128"/>
            </a:endParaRPr>
          </a:p>
          <a:p>
            <a:pPr lvl="0" algn="just" defTabSz="914400" eaLnBrk="0" fontAlgn="base" hangingPunct="0">
              <a:spcBef>
                <a:spcPct val="0"/>
              </a:spcBef>
              <a:spcAft>
                <a:spcPct val="0"/>
              </a:spcAft>
            </a:pPr>
            <a:r>
              <a:rPr kumimoji="1" lang="ja-JP" altLang="en-US" sz="3200" dirty="0">
                <a:solidFill>
                  <a:srgbClr val="000000"/>
                </a:solidFill>
                <a:latin typeface="HG丸ｺﾞｼｯｸM-PRO" pitchFamily="50" charset="-128"/>
                <a:ea typeface="HG丸ｺﾞｼｯｸM-PRO" pitchFamily="50" charset="-128"/>
                <a:cs typeface="ＭＳ Ｐゴシック" pitchFamily="50" charset="-128"/>
              </a:rPr>
              <a:t>男子成人　</a:t>
            </a:r>
            <a:r>
              <a:rPr kumimoji="1" lang="en-US" altLang="ja-JP" sz="3200" dirty="0">
                <a:solidFill>
                  <a:srgbClr val="000000"/>
                </a:solidFill>
                <a:latin typeface="HG丸ｺﾞｼｯｸM-PRO" pitchFamily="50" charset="-128"/>
                <a:ea typeface="HG丸ｺﾞｼｯｸM-PRO" pitchFamily="50" charset="-128"/>
                <a:cs typeface="ＭＳ Ｐゴシック" pitchFamily="50" charset="-128"/>
              </a:rPr>
              <a:t>1200÷80×60÷2=4500</a:t>
            </a:r>
            <a:r>
              <a:rPr kumimoji="1" lang="ja-JP" altLang="en-US" sz="3200" dirty="0">
                <a:solidFill>
                  <a:srgbClr val="000000"/>
                </a:solidFill>
                <a:latin typeface="HG丸ｺﾞｼｯｸM-PRO" pitchFamily="50" charset="-128"/>
                <a:ea typeface="HG丸ｺﾞｼｯｸM-PRO" pitchFamily="50" charset="-128"/>
                <a:cs typeface="ＭＳ Ｐゴシック" pitchFamily="50" charset="-128"/>
              </a:rPr>
              <a:t>万人</a:t>
            </a:r>
            <a:endParaRPr kumimoji="1" lang="ja-JP" altLang="en-US" sz="3200" dirty="0">
              <a:latin typeface="HG丸ｺﾞｼｯｸM-PRO" pitchFamily="50" charset="-128"/>
              <a:ea typeface="HG丸ｺﾞｼｯｸM-PRO" pitchFamily="50" charset="-128"/>
              <a:cs typeface="ＭＳ Ｐゴシック" pitchFamily="50" charset="-128"/>
            </a:endParaRPr>
          </a:p>
          <a:p>
            <a:pPr lvl="0" algn="just" defTabSz="914400" eaLnBrk="0" fontAlgn="base" hangingPunct="0">
              <a:spcBef>
                <a:spcPct val="0"/>
              </a:spcBef>
              <a:spcAft>
                <a:spcPct val="0"/>
              </a:spcAft>
            </a:pPr>
            <a:r>
              <a:rPr kumimoji="1" lang="ja-JP" altLang="en-US" sz="3200" dirty="0">
                <a:solidFill>
                  <a:srgbClr val="000000"/>
                </a:solidFill>
                <a:latin typeface="HG丸ｺﾞｼｯｸM-PRO" pitchFamily="50" charset="-128"/>
                <a:ea typeface="HG丸ｺﾞｼｯｸM-PRO" pitchFamily="50" charset="-128"/>
                <a:cs typeface="ＭＳ Ｐゴシック" pitchFamily="50" charset="-128"/>
              </a:rPr>
              <a:t>と推定されるから、ぬいぐるみの個数は、</a:t>
            </a:r>
            <a:endParaRPr kumimoji="1" lang="ja-JP" altLang="en-US" sz="3200" dirty="0">
              <a:latin typeface="HG丸ｺﾞｼｯｸM-PRO" pitchFamily="50" charset="-128"/>
              <a:ea typeface="HG丸ｺﾞｼｯｸM-PRO" pitchFamily="50" charset="-128"/>
              <a:cs typeface="ＭＳ Ｐゴシック" pitchFamily="50" charset="-128"/>
            </a:endParaRPr>
          </a:p>
          <a:p>
            <a:pPr lvl="0" algn="just" defTabSz="914400" eaLnBrk="0" fontAlgn="base" hangingPunct="0">
              <a:spcBef>
                <a:spcPct val="0"/>
              </a:spcBef>
              <a:spcAft>
                <a:spcPct val="0"/>
              </a:spcAft>
            </a:pPr>
            <a:r>
              <a:rPr kumimoji="1" lang="en-US" altLang="ja-JP" sz="3200" dirty="0">
                <a:solidFill>
                  <a:srgbClr val="000000"/>
                </a:solidFill>
                <a:latin typeface="HG丸ｺﾞｼｯｸM-PRO" pitchFamily="50" charset="-128"/>
                <a:ea typeface="HG丸ｺﾞｼｯｸM-PRO" pitchFamily="50" charset="-128"/>
                <a:cs typeface="ＭＳ Ｐゴシック" pitchFamily="50" charset="-128"/>
              </a:rPr>
              <a:t>10×1500+1×1500+1×4500=2</a:t>
            </a:r>
            <a:r>
              <a:rPr kumimoji="1" lang="ja-JP" altLang="en-US" sz="3200" dirty="0">
                <a:solidFill>
                  <a:srgbClr val="000000"/>
                </a:solidFill>
                <a:latin typeface="HG丸ｺﾞｼｯｸM-PRO" pitchFamily="50" charset="-128"/>
                <a:ea typeface="HG丸ｺﾞｼｯｸM-PRO" pitchFamily="50" charset="-128"/>
                <a:cs typeface="ＭＳ Ｐゴシック" pitchFamily="50" charset="-128"/>
              </a:rPr>
              <a:t>億</a:t>
            </a:r>
            <a:r>
              <a:rPr kumimoji="1" lang="en-US" altLang="ja-JP" sz="3200" dirty="0">
                <a:solidFill>
                  <a:srgbClr val="000000"/>
                </a:solidFill>
                <a:latin typeface="HG丸ｺﾞｼｯｸM-PRO" pitchFamily="50" charset="-128"/>
                <a:ea typeface="HG丸ｺﾞｼｯｸM-PRO" pitchFamily="50" charset="-128"/>
                <a:cs typeface="ＭＳ Ｐゴシック" pitchFamily="50" charset="-128"/>
              </a:rPr>
              <a:t>1</a:t>
            </a:r>
            <a:r>
              <a:rPr kumimoji="1" lang="ja-JP" altLang="en-US" sz="3200" dirty="0">
                <a:solidFill>
                  <a:srgbClr val="000000"/>
                </a:solidFill>
                <a:latin typeface="HG丸ｺﾞｼｯｸM-PRO" pitchFamily="50" charset="-128"/>
                <a:ea typeface="HG丸ｺﾞｼｯｸM-PRO" pitchFamily="50" charset="-128"/>
                <a:cs typeface="ＭＳ Ｐゴシック" pitchFamily="50" charset="-128"/>
              </a:rPr>
              <a:t>千万個</a:t>
            </a:r>
            <a:endParaRPr kumimoji="1" lang="ja-JP" altLang="en-US" sz="3200" dirty="0">
              <a:latin typeface="HG丸ｺﾞｼｯｸM-PRO" pitchFamily="50" charset="-128"/>
              <a:ea typeface="HG丸ｺﾞｼｯｸM-PRO" pitchFamily="50" charset="-128"/>
              <a:cs typeface="ＭＳ Ｐゴシック" pitchFamily="50"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例題４</a:t>
            </a:r>
            <a:r>
              <a:rPr kumimoji="1" lang="ja-JP" altLang="en-US" sz="2800" dirty="0"/>
              <a:t>（モデルを考える）</a:t>
            </a:r>
            <a:endParaRPr kumimoji="1" lang="ja-JP" altLang="en-US" dirty="0"/>
          </a:p>
        </p:txBody>
      </p:sp>
      <p:sp>
        <p:nvSpPr>
          <p:cNvPr id="4" name="正方形/長方形 3"/>
          <p:cNvSpPr/>
          <p:nvPr/>
        </p:nvSpPr>
        <p:spPr>
          <a:xfrm>
            <a:off x="252100" y="983807"/>
            <a:ext cx="8635525" cy="1200329"/>
          </a:xfrm>
          <a:prstGeom prst="rect">
            <a:avLst/>
          </a:prstGeom>
        </p:spPr>
        <p:txBody>
          <a:bodyPr wrap="square">
            <a:spAutoFit/>
          </a:bodyPr>
          <a:lstStyle/>
          <a:p>
            <a:r>
              <a:rPr lang="ja-JP" altLang="ja-JP" sz="3600" dirty="0"/>
              <a:t>今流れている長良川の水は、</a:t>
            </a:r>
            <a:r>
              <a:rPr lang="en-US" altLang="ja-JP" sz="3600" dirty="0"/>
              <a:t>500ml</a:t>
            </a:r>
            <a:r>
              <a:rPr lang="ja-JP" altLang="ja-JP" sz="3600" dirty="0"/>
              <a:t>ペットボトル何本分になりますか？</a:t>
            </a:r>
            <a:endParaRPr kumimoji="1" lang="ja-JP" altLang="en-US" sz="3600" dirty="0"/>
          </a:p>
        </p:txBody>
      </p:sp>
      <p:pic>
        <p:nvPicPr>
          <p:cNvPr id="36866" name="Picture 2" descr="C:\Users\kozi\Desktop\R02プログラム2\学習指示書\06\２年次探究\2sogo.files\image016.jpg"/>
          <p:cNvPicPr>
            <a:picLocks noChangeAspect="1" noChangeArrowheads="1"/>
          </p:cNvPicPr>
          <p:nvPr/>
        </p:nvPicPr>
        <p:blipFill>
          <a:blip r:embed="rId2" cstate="print"/>
          <a:srcRect/>
          <a:stretch>
            <a:fillRect/>
          </a:stretch>
        </p:blipFill>
        <p:spPr bwMode="auto">
          <a:xfrm>
            <a:off x="2721244" y="2241289"/>
            <a:ext cx="3696649" cy="278256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解答例</a:t>
            </a:r>
            <a:r>
              <a:rPr kumimoji="1" lang="ja-JP" altLang="en-US" sz="4400" dirty="0"/>
              <a:t> （例題４）</a:t>
            </a:r>
            <a:endParaRPr kumimoji="1" lang="ja-JP" altLang="en-US" dirty="0"/>
          </a:p>
        </p:txBody>
      </p:sp>
      <p:sp>
        <p:nvSpPr>
          <p:cNvPr id="4" name="正方形/長方形 3"/>
          <p:cNvSpPr/>
          <p:nvPr/>
        </p:nvSpPr>
        <p:spPr>
          <a:xfrm>
            <a:off x="81185" y="871748"/>
            <a:ext cx="8981629" cy="1384995"/>
          </a:xfrm>
          <a:prstGeom prst="rect">
            <a:avLst/>
          </a:prstGeom>
        </p:spPr>
        <p:txBody>
          <a:bodyPr wrap="square">
            <a:spAutoFit/>
          </a:bodyPr>
          <a:lstStyle/>
          <a:p>
            <a:r>
              <a:rPr lang="ja-JP" altLang="ja-JP" sz="2800" dirty="0">
                <a:latin typeface="HG丸ｺﾞｼｯｸM-PRO" panose="020F0600000000000000" pitchFamily="50" charset="-128"/>
                <a:ea typeface="HG丸ｺﾞｼｯｸM-PRO" panose="020F0600000000000000" pitchFamily="50" charset="-128"/>
              </a:rPr>
              <a:t>長良川の長さを</a:t>
            </a:r>
            <a:r>
              <a:rPr lang="en-US" altLang="ja-JP" sz="2800" dirty="0">
                <a:latin typeface="HG丸ｺﾞｼｯｸM-PRO" panose="020F0600000000000000" pitchFamily="50" charset="-128"/>
                <a:ea typeface="HG丸ｺﾞｼｯｸM-PRO" panose="020F0600000000000000" pitchFamily="50" charset="-128"/>
              </a:rPr>
              <a:t>200km</a:t>
            </a:r>
            <a:r>
              <a:rPr lang="ja-JP" altLang="ja-JP" sz="2800" dirty="0" err="1">
                <a:latin typeface="HG丸ｺﾞｼｯｸM-PRO" panose="020F0600000000000000" pitchFamily="50" charset="-128"/>
                <a:ea typeface="HG丸ｺﾞｼｯｸM-PRO" panose="020F0600000000000000" pitchFamily="50" charset="-128"/>
              </a:rPr>
              <a:t>、</a:t>
            </a:r>
            <a:r>
              <a:rPr lang="ja-JP" altLang="ja-JP" sz="2800" dirty="0">
                <a:latin typeface="HG丸ｺﾞｼｯｸM-PRO" panose="020F0600000000000000" pitchFamily="50" charset="-128"/>
                <a:ea typeface="HG丸ｺﾞｼｯｸM-PRO" panose="020F0600000000000000" pitchFamily="50" charset="-128"/>
              </a:rPr>
              <a:t>中間地点の</a:t>
            </a:r>
            <a:endParaRPr lang="en-US" altLang="ja-JP" sz="2800" dirty="0">
              <a:latin typeface="HG丸ｺﾞｼｯｸM-PRO" panose="020F0600000000000000" pitchFamily="50" charset="-128"/>
              <a:ea typeface="HG丸ｺﾞｼｯｸM-PRO" panose="020F0600000000000000" pitchFamily="50" charset="-128"/>
            </a:endParaRPr>
          </a:p>
          <a:p>
            <a:r>
              <a:rPr lang="ja-JP" altLang="ja-JP" sz="2800" dirty="0">
                <a:latin typeface="HG丸ｺﾞｼｯｸM-PRO" panose="020F0600000000000000" pitchFamily="50" charset="-128"/>
                <a:ea typeface="HG丸ｺﾞｼｯｸM-PRO" panose="020F0600000000000000" pitchFamily="50" charset="-128"/>
              </a:rPr>
              <a:t>関市を想定して平均川幅を</a:t>
            </a:r>
            <a:r>
              <a:rPr lang="en-US" altLang="ja-JP" sz="2800" dirty="0">
                <a:latin typeface="HG丸ｺﾞｼｯｸM-PRO" panose="020F0600000000000000" pitchFamily="50" charset="-128"/>
                <a:ea typeface="HG丸ｺﾞｼｯｸM-PRO" panose="020F0600000000000000" pitchFamily="50" charset="-128"/>
              </a:rPr>
              <a:t>200m</a:t>
            </a:r>
            <a:r>
              <a:rPr lang="ja-JP" altLang="ja-JP" sz="2800" dirty="0" err="1">
                <a:latin typeface="HG丸ｺﾞｼｯｸM-PRO" panose="020F0600000000000000" pitchFamily="50" charset="-128"/>
                <a:ea typeface="HG丸ｺﾞｼｯｸM-PRO" panose="020F0600000000000000" pitchFamily="50" charset="-128"/>
              </a:rPr>
              <a:t>、</a:t>
            </a:r>
            <a:endParaRPr lang="en-US" altLang="ja-JP" sz="2800" dirty="0">
              <a:latin typeface="HG丸ｺﾞｼｯｸM-PRO" panose="020F0600000000000000" pitchFamily="50" charset="-128"/>
              <a:ea typeface="HG丸ｺﾞｼｯｸM-PRO" panose="020F0600000000000000" pitchFamily="50" charset="-128"/>
            </a:endParaRPr>
          </a:p>
          <a:p>
            <a:r>
              <a:rPr lang="ja-JP" altLang="ja-JP" sz="2800" dirty="0">
                <a:latin typeface="HG丸ｺﾞｼｯｸM-PRO" panose="020F0600000000000000" pitchFamily="50" charset="-128"/>
                <a:ea typeface="HG丸ｺﾞｼｯｸM-PRO" panose="020F0600000000000000" pitchFamily="50" charset="-128"/>
              </a:rPr>
              <a:t>水深を</a:t>
            </a:r>
            <a:r>
              <a:rPr lang="en-US" altLang="ja-JP" sz="2800" dirty="0">
                <a:latin typeface="HG丸ｺﾞｼｯｸM-PRO" panose="020F0600000000000000" pitchFamily="50" charset="-128"/>
                <a:ea typeface="HG丸ｺﾞｼｯｸM-PRO" panose="020F0600000000000000" pitchFamily="50" charset="-128"/>
              </a:rPr>
              <a:t>2m</a:t>
            </a:r>
            <a:r>
              <a:rPr lang="ja-JP" altLang="ja-JP" sz="2800" dirty="0">
                <a:latin typeface="HG丸ｺﾞｼｯｸM-PRO" panose="020F0600000000000000" pitchFamily="50" charset="-128"/>
                <a:ea typeface="HG丸ｺﾞｼｯｸM-PRO" panose="020F0600000000000000" pitchFamily="50" charset="-128"/>
              </a:rPr>
              <a:t>と仮定する。</a:t>
            </a:r>
          </a:p>
        </p:txBody>
      </p:sp>
      <p:sp>
        <p:nvSpPr>
          <p:cNvPr id="5" name="正方形/長方形 4"/>
          <p:cNvSpPr/>
          <p:nvPr/>
        </p:nvSpPr>
        <p:spPr>
          <a:xfrm>
            <a:off x="186939" y="2861128"/>
            <a:ext cx="9119103" cy="954107"/>
          </a:xfrm>
          <a:prstGeom prst="rect">
            <a:avLst/>
          </a:prstGeom>
        </p:spPr>
        <p:txBody>
          <a:bodyPr wrap="square">
            <a:spAutoFit/>
          </a:bodyPr>
          <a:lstStyle/>
          <a:p>
            <a:r>
              <a:rPr lang="en-US" altLang="ja-JP" sz="2800" dirty="0">
                <a:latin typeface="HG丸ｺﾞｼｯｸM-PRO" panose="020F0600000000000000" pitchFamily="50" charset="-128"/>
                <a:ea typeface="HG丸ｺﾞｼｯｸM-PRO" panose="020F0600000000000000" pitchFamily="50" charset="-128"/>
              </a:rPr>
              <a:t>20</a:t>
            </a:r>
            <a:r>
              <a:rPr lang="ja-JP" altLang="ja-JP" sz="2800" dirty="0">
                <a:latin typeface="HG丸ｺﾞｼｯｸM-PRO" panose="020F0600000000000000" pitchFamily="50" charset="-128"/>
                <a:ea typeface="HG丸ｺﾞｼｯｸM-PRO" panose="020F0600000000000000" pitchFamily="50" charset="-128"/>
              </a:rPr>
              <a:t>万</a:t>
            </a:r>
            <a:r>
              <a:rPr lang="en-US" altLang="ja-JP" sz="2800" dirty="0">
                <a:latin typeface="HG丸ｺﾞｼｯｸM-PRO" panose="020F0600000000000000" pitchFamily="50" charset="-128"/>
                <a:ea typeface="HG丸ｺﾞｼｯｸM-PRO" panose="020F0600000000000000" pitchFamily="50" charset="-128"/>
              </a:rPr>
              <a:t>m</a:t>
            </a:r>
            <a:r>
              <a:rPr lang="ja-JP" altLang="ja-JP"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200m</a:t>
            </a:r>
            <a:r>
              <a:rPr lang="ja-JP" altLang="ja-JP" sz="2800" dirty="0">
                <a:latin typeface="HG丸ｺﾞｼｯｸM-PRO" panose="020F0600000000000000" pitchFamily="50" charset="-128"/>
                <a:ea typeface="HG丸ｺﾞｼｯｸM-PRO" panose="020F0600000000000000" pitchFamily="50" charset="-128"/>
              </a:rPr>
              <a:t>×</a:t>
            </a:r>
            <a:r>
              <a:rPr lang="en-US" altLang="ja-JP" sz="2800" dirty="0">
                <a:latin typeface="HG丸ｺﾞｼｯｸM-PRO" panose="020F0600000000000000" pitchFamily="50" charset="-128"/>
                <a:ea typeface="HG丸ｺﾞｼｯｸM-PRO" panose="020F0600000000000000" pitchFamily="50" charset="-128"/>
              </a:rPr>
              <a:t>2m=8000</a:t>
            </a:r>
            <a:r>
              <a:rPr lang="ja-JP" altLang="ja-JP" sz="2800" dirty="0">
                <a:latin typeface="HG丸ｺﾞｼｯｸM-PRO" panose="020F0600000000000000" pitchFamily="50" charset="-128"/>
                <a:ea typeface="HG丸ｺﾞｼｯｸM-PRO" panose="020F0600000000000000" pitchFamily="50" charset="-128"/>
              </a:rPr>
              <a:t>万立方メートル</a:t>
            </a:r>
            <a:r>
              <a:rPr lang="en-US" altLang="ja-JP" sz="2800" dirty="0">
                <a:latin typeface="HG丸ｺﾞｼｯｸM-PRO" panose="020F0600000000000000" pitchFamily="50" charset="-128"/>
                <a:ea typeface="HG丸ｺﾞｼｯｸM-PRO" panose="020F0600000000000000" pitchFamily="50" charset="-128"/>
              </a:rPr>
              <a:t>=800</a:t>
            </a:r>
            <a:r>
              <a:rPr lang="ja-JP" altLang="ja-JP" sz="2800" dirty="0">
                <a:latin typeface="HG丸ｺﾞｼｯｸM-PRO" panose="020F0600000000000000" pitchFamily="50" charset="-128"/>
                <a:ea typeface="HG丸ｺﾞｼｯｸM-PRO" panose="020F0600000000000000" pitchFamily="50" charset="-128"/>
              </a:rPr>
              <a:t>億リットル</a:t>
            </a:r>
          </a:p>
        </p:txBody>
      </p:sp>
      <p:sp>
        <p:nvSpPr>
          <p:cNvPr id="6" name="正方形/長方形 5"/>
          <p:cNvSpPr/>
          <p:nvPr/>
        </p:nvSpPr>
        <p:spPr>
          <a:xfrm>
            <a:off x="114346" y="4507732"/>
            <a:ext cx="7561576" cy="523220"/>
          </a:xfrm>
          <a:prstGeom prst="rect">
            <a:avLst/>
          </a:prstGeom>
        </p:spPr>
        <p:txBody>
          <a:bodyPr wrap="square">
            <a:spAutoFit/>
          </a:bodyPr>
          <a:lstStyle/>
          <a:p>
            <a:r>
              <a:rPr lang="en-US" altLang="ja-JP" sz="2800" dirty="0">
                <a:latin typeface="HG丸ｺﾞｼｯｸM-PRO" panose="020F0600000000000000" pitchFamily="50" charset="-128"/>
                <a:ea typeface="HG丸ｺﾞｼｯｸM-PRO" panose="020F0600000000000000" pitchFamily="50" charset="-128"/>
              </a:rPr>
              <a:t>800</a:t>
            </a:r>
            <a:r>
              <a:rPr lang="ja-JP" altLang="ja-JP" sz="2800" dirty="0">
                <a:latin typeface="HG丸ｺﾞｼｯｸM-PRO" panose="020F0600000000000000" pitchFamily="50" charset="-128"/>
                <a:ea typeface="HG丸ｺﾞｼｯｸM-PRO" panose="020F0600000000000000" pitchFamily="50" charset="-128"/>
              </a:rPr>
              <a:t>億リットル÷</a:t>
            </a:r>
            <a:r>
              <a:rPr lang="en-US" altLang="ja-JP" sz="2800" dirty="0">
                <a:latin typeface="HG丸ｺﾞｼｯｸM-PRO" panose="020F0600000000000000" pitchFamily="50" charset="-128"/>
                <a:ea typeface="HG丸ｺﾞｼｯｸM-PRO" panose="020F0600000000000000" pitchFamily="50" charset="-128"/>
              </a:rPr>
              <a:t>0.5</a:t>
            </a:r>
            <a:r>
              <a:rPr lang="ja-JP" altLang="ja-JP" sz="2800" dirty="0">
                <a:latin typeface="HG丸ｺﾞｼｯｸM-PRO" panose="020F0600000000000000" pitchFamily="50" charset="-128"/>
                <a:ea typeface="HG丸ｺﾞｼｯｸM-PRO" panose="020F0600000000000000" pitchFamily="50" charset="-128"/>
              </a:rPr>
              <a:t>リットル</a:t>
            </a:r>
            <a:r>
              <a:rPr lang="en-US" altLang="ja-JP" sz="2800" dirty="0">
                <a:latin typeface="HG丸ｺﾞｼｯｸM-PRO" panose="020F0600000000000000" pitchFamily="50" charset="-128"/>
                <a:ea typeface="HG丸ｺﾞｼｯｸM-PRO" panose="020F0600000000000000" pitchFamily="50" charset="-128"/>
              </a:rPr>
              <a:t>=1600</a:t>
            </a:r>
            <a:r>
              <a:rPr lang="ja-JP" altLang="ja-JP" sz="2800" dirty="0">
                <a:latin typeface="HG丸ｺﾞｼｯｸM-PRO" panose="020F0600000000000000" pitchFamily="50" charset="-128"/>
                <a:ea typeface="HG丸ｺﾞｼｯｸM-PRO" panose="020F0600000000000000" pitchFamily="50" charset="-128"/>
              </a:rPr>
              <a:t>億本</a:t>
            </a:r>
          </a:p>
        </p:txBody>
      </p:sp>
      <p:grpSp>
        <p:nvGrpSpPr>
          <p:cNvPr id="26" name="グループ化 25"/>
          <p:cNvGrpSpPr/>
          <p:nvPr/>
        </p:nvGrpSpPr>
        <p:grpSpPr>
          <a:xfrm>
            <a:off x="5392399" y="1092436"/>
            <a:ext cx="1555331" cy="1351660"/>
            <a:chOff x="5759868" y="1083891"/>
            <a:chExt cx="1555331" cy="1351660"/>
          </a:xfrm>
        </p:grpSpPr>
        <p:sp>
          <p:nvSpPr>
            <p:cNvPr id="13" name="フリーフォーム 12"/>
            <p:cNvSpPr/>
            <p:nvPr/>
          </p:nvSpPr>
          <p:spPr>
            <a:xfrm>
              <a:off x="5768411" y="1683522"/>
              <a:ext cx="1546788" cy="752029"/>
            </a:xfrm>
            <a:custGeom>
              <a:avLst/>
              <a:gdLst>
                <a:gd name="connsiteX0" fmla="*/ 0 w 1598063"/>
                <a:gd name="connsiteY0" fmla="*/ 546930 h 752029"/>
                <a:gd name="connsiteX1" fmla="*/ 0 w 1598063"/>
                <a:gd name="connsiteY1" fmla="*/ 752029 h 752029"/>
                <a:gd name="connsiteX2" fmla="*/ 1042587 w 1598063"/>
                <a:gd name="connsiteY2" fmla="*/ 752029 h 752029"/>
                <a:gd name="connsiteX3" fmla="*/ 1401510 w 1598063"/>
                <a:gd name="connsiteY3" fmla="*/ 487110 h 752029"/>
                <a:gd name="connsiteX4" fmla="*/ 1598063 w 1598063"/>
                <a:gd name="connsiteY4" fmla="*/ 145278 h 752029"/>
                <a:gd name="connsiteX5" fmla="*/ 1478422 w 1598063"/>
                <a:gd name="connsiteY5" fmla="*/ 0 h 752029"/>
                <a:gd name="connsiteX6" fmla="*/ 0 w 1598063"/>
                <a:gd name="connsiteY6" fmla="*/ 546930 h 752029"/>
                <a:gd name="connsiteX0" fmla="*/ 0 w 1546788"/>
                <a:gd name="connsiteY0" fmla="*/ 546930 h 752029"/>
                <a:gd name="connsiteX1" fmla="*/ 0 w 1546788"/>
                <a:gd name="connsiteY1" fmla="*/ 752029 h 752029"/>
                <a:gd name="connsiteX2" fmla="*/ 1042587 w 1546788"/>
                <a:gd name="connsiteY2" fmla="*/ 752029 h 752029"/>
                <a:gd name="connsiteX3" fmla="*/ 1401510 w 1546788"/>
                <a:gd name="connsiteY3" fmla="*/ 487110 h 752029"/>
                <a:gd name="connsiteX4" fmla="*/ 1546788 w 1546788"/>
                <a:gd name="connsiteY4" fmla="*/ 188007 h 752029"/>
                <a:gd name="connsiteX5" fmla="*/ 1478422 w 1546788"/>
                <a:gd name="connsiteY5" fmla="*/ 0 h 752029"/>
                <a:gd name="connsiteX6" fmla="*/ 0 w 1546788"/>
                <a:gd name="connsiteY6" fmla="*/ 546930 h 752029"/>
                <a:gd name="connsiteX0" fmla="*/ 0 w 1546788"/>
                <a:gd name="connsiteY0" fmla="*/ 546930 h 752029"/>
                <a:gd name="connsiteX1" fmla="*/ 0 w 1546788"/>
                <a:gd name="connsiteY1" fmla="*/ 752029 h 752029"/>
                <a:gd name="connsiteX2" fmla="*/ 1042587 w 1546788"/>
                <a:gd name="connsiteY2" fmla="*/ 752029 h 752029"/>
                <a:gd name="connsiteX3" fmla="*/ 1401510 w 1546788"/>
                <a:gd name="connsiteY3" fmla="*/ 487110 h 752029"/>
                <a:gd name="connsiteX4" fmla="*/ 1546788 w 1546788"/>
                <a:gd name="connsiteY4" fmla="*/ 188007 h 752029"/>
                <a:gd name="connsiteX5" fmla="*/ 1478422 w 1546788"/>
                <a:gd name="connsiteY5" fmla="*/ 0 h 752029"/>
                <a:gd name="connsiteX6" fmla="*/ 0 w 1546788"/>
                <a:gd name="connsiteY6" fmla="*/ 546930 h 752029"/>
                <a:gd name="connsiteX0" fmla="*/ 0 w 1546788"/>
                <a:gd name="connsiteY0" fmla="*/ 546930 h 752029"/>
                <a:gd name="connsiteX1" fmla="*/ 0 w 1546788"/>
                <a:gd name="connsiteY1" fmla="*/ 752029 h 752029"/>
                <a:gd name="connsiteX2" fmla="*/ 1042587 w 1546788"/>
                <a:gd name="connsiteY2" fmla="*/ 752029 h 752029"/>
                <a:gd name="connsiteX3" fmla="*/ 1401510 w 1546788"/>
                <a:gd name="connsiteY3" fmla="*/ 487110 h 752029"/>
                <a:gd name="connsiteX4" fmla="*/ 1546788 w 1546788"/>
                <a:gd name="connsiteY4" fmla="*/ 188007 h 752029"/>
                <a:gd name="connsiteX5" fmla="*/ 1478422 w 1546788"/>
                <a:gd name="connsiteY5" fmla="*/ 0 h 752029"/>
                <a:gd name="connsiteX6" fmla="*/ 0 w 1546788"/>
                <a:gd name="connsiteY6" fmla="*/ 546930 h 75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6788" h="752029">
                  <a:moveTo>
                    <a:pt x="0" y="546930"/>
                  </a:moveTo>
                  <a:lnTo>
                    <a:pt x="0" y="752029"/>
                  </a:lnTo>
                  <a:lnTo>
                    <a:pt x="1042587" y="752029"/>
                  </a:lnTo>
                  <a:cubicBezTo>
                    <a:pt x="1267626" y="579689"/>
                    <a:pt x="1317477" y="581114"/>
                    <a:pt x="1401510" y="487110"/>
                  </a:cubicBezTo>
                  <a:cubicBezTo>
                    <a:pt x="1485543" y="393106"/>
                    <a:pt x="1533969" y="269192"/>
                    <a:pt x="1546788" y="188007"/>
                  </a:cubicBezTo>
                  <a:lnTo>
                    <a:pt x="1478422" y="0"/>
                  </a:lnTo>
                  <a:lnTo>
                    <a:pt x="0" y="546930"/>
                  </a:lnTo>
                  <a:close/>
                </a:path>
              </a:pathLst>
            </a:cu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6489106" y="1083891"/>
              <a:ext cx="679391" cy="720696"/>
            </a:xfrm>
            <a:custGeom>
              <a:avLst/>
              <a:gdLst>
                <a:gd name="connsiteX0" fmla="*/ 82609 w 679391"/>
                <a:gd name="connsiteY0" fmla="*/ 334711 h 720696"/>
                <a:gd name="connsiteX1" fmla="*/ 99701 w 679391"/>
                <a:gd name="connsiteY1" fmla="*/ 531264 h 720696"/>
                <a:gd name="connsiteX2" fmla="*/ 321892 w 679391"/>
                <a:gd name="connsiteY2" fmla="*/ 702180 h 720696"/>
                <a:gd name="connsiteX3" fmla="*/ 501353 w 679391"/>
                <a:gd name="connsiteY3" fmla="*/ 420169 h 720696"/>
                <a:gd name="connsiteX4" fmla="*/ 612449 w 679391"/>
                <a:gd name="connsiteY4" fmla="*/ 146703 h 720696"/>
                <a:gd name="connsiteX5" fmla="*/ 595357 w 679391"/>
                <a:gd name="connsiteY5" fmla="*/ 27062 h 720696"/>
                <a:gd name="connsiteX6" fmla="*/ 82609 w 679391"/>
                <a:gd name="connsiteY6" fmla="*/ 334711 h 72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391" h="720696">
                  <a:moveTo>
                    <a:pt x="82609" y="334711"/>
                  </a:moveTo>
                  <a:cubicBezTo>
                    <a:pt x="0" y="418745"/>
                    <a:pt x="59821" y="470019"/>
                    <a:pt x="99701" y="531264"/>
                  </a:cubicBezTo>
                  <a:cubicBezTo>
                    <a:pt x="139582" y="592509"/>
                    <a:pt x="254950" y="720696"/>
                    <a:pt x="321892" y="702180"/>
                  </a:cubicBezTo>
                  <a:cubicBezTo>
                    <a:pt x="388834" y="683664"/>
                    <a:pt x="452927" y="512749"/>
                    <a:pt x="501353" y="420169"/>
                  </a:cubicBezTo>
                  <a:cubicBezTo>
                    <a:pt x="549779" y="327589"/>
                    <a:pt x="596782" y="212221"/>
                    <a:pt x="612449" y="146703"/>
                  </a:cubicBezTo>
                  <a:cubicBezTo>
                    <a:pt x="628116" y="81185"/>
                    <a:pt x="679391" y="0"/>
                    <a:pt x="595357" y="27062"/>
                  </a:cubicBezTo>
                  <a:cubicBezTo>
                    <a:pt x="511323" y="54124"/>
                    <a:pt x="165218" y="250677"/>
                    <a:pt x="82609" y="334711"/>
                  </a:cubicBezTo>
                  <a:close/>
                </a:path>
              </a:pathLst>
            </a:cu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7"/>
            <p:cNvSpPr/>
            <p:nvPr/>
          </p:nvSpPr>
          <p:spPr>
            <a:xfrm>
              <a:off x="5759868" y="1102406"/>
              <a:ext cx="1478422" cy="1159379"/>
            </a:xfrm>
            <a:custGeom>
              <a:avLst/>
              <a:gdLst>
                <a:gd name="connsiteX0" fmla="*/ 1159379 w 1159379"/>
                <a:gd name="connsiteY0" fmla="*/ 0 h 1182168"/>
                <a:gd name="connsiteX1" fmla="*/ 680815 w 1159379"/>
                <a:gd name="connsiteY1" fmla="*/ 282012 h 1182168"/>
                <a:gd name="connsiteX2" fmla="*/ 868822 w 1159379"/>
                <a:gd name="connsiteY2" fmla="*/ 640935 h 1182168"/>
                <a:gd name="connsiteX3" fmla="*/ 142430 w 1159379"/>
                <a:gd name="connsiteY3" fmla="*/ 1093862 h 1182168"/>
                <a:gd name="connsiteX4" fmla="*/ 14243 w 1159379"/>
                <a:gd name="connsiteY4" fmla="*/ 1170774 h 1182168"/>
                <a:gd name="connsiteX5" fmla="*/ 56972 w 1159379"/>
                <a:gd name="connsiteY5" fmla="*/ 1145137 h 1182168"/>
                <a:gd name="connsiteX6" fmla="*/ 56972 w 1159379"/>
                <a:gd name="connsiteY6" fmla="*/ 1145137 h 1182168"/>
                <a:gd name="connsiteX0" fmla="*/ 1102407 w 1102407"/>
                <a:gd name="connsiteY0" fmla="*/ 0 h 1187866"/>
                <a:gd name="connsiteX1" fmla="*/ 623843 w 1102407"/>
                <a:gd name="connsiteY1" fmla="*/ 282012 h 1187866"/>
                <a:gd name="connsiteX2" fmla="*/ 811850 w 1102407"/>
                <a:gd name="connsiteY2" fmla="*/ 640935 h 1187866"/>
                <a:gd name="connsiteX3" fmla="*/ 85458 w 1102407"/>
                <a:gd name="connsiteY3" fmla="*/ 1093862 h 1187866"/>
                <a:gd name="connsiteX4" fmla="*/ 675118 w 1102407"/>
                <a:gd name="connsiteY4" fmla="*/ 1187866 h 1187866"/>
                <a:gd name="connsiteX5" fmla="*/ 0 w 1102407"/>
                <a:gd name="connsiteY5" fmla="*/ 1145137 h 1187866"/>
                <a:gd name="connsiteX6" fmla="*/ 0 w 1102407"/>
                <a:gd name="connsiteY6" fmla="*/ 1145137 h 1187866"/>
                <a:gd name="connsiteX0" fmla="*/ 1102407 w 1239140"/>
                <a:gd name="connsiteY0" fmla="*/ 0 h 1187866"/>
                <a:gd name="connsiteX1" fmla="*/ 623843 w 1239140"/>
                <a:gd name="connsiteY1" fmla="*/ 282012 h 1187866"/>
                <a:gd name="connsiteX2" fmla="*/ 811850 w 1239140"/>
                <a:gd name="connsiteY2" fmla="*/ 640935 h 1187866"/>
                <a:gd name="connsiteX3" fmla="*/ 85458 w 1239140"/>
                <a:gd name="connsiteY3" fmla="*/ 1093862 h 1187866"/>
                <a:gd name="connsiteX4" fmla="*/ 675118 w 1239140"/>
                <a:gd name="connsiteY4" fmla="*/ 1187866 h 1187866"/>
                <a:gd name="connsiteX5" fmla="*/ 0 w 1239140"/>
                <a:gd name="connsiteY5" fmla="*/ 1145137 h 1187866"/>
                <a:gd name="connsiteX6" fmla="*/ 1239140 w 1239140"/>
                <a:gd name="connsiteY6" fmla="*/ 658027 h 1187866"/>
                <a:gd name="connsiteX0" fmla="*/ 1039738 w 1176471"/>
                <a:gd name="connsiteY0" fmla="*/ 0 h 1187866"/>
                <a:gd name="connsiteX1" fmla="*/ 561174 w 1176471"/>
                <a:gd name="connsiteY1" fmla="*/ 282012 h 1187866"/>
                <a:gd name="connsiteX2" fmla="*/ 749181 w 1176471"/>
                <a:gd name="connsiteY2" fmla="*/ 640935 h 1187866"/>
                <a:gd name="connsiteX3" fmla="*/ 22789 w 1176471"/>
                <a:gd name="connsiteY3" fmla="*/ 1093862 h 1187866"/>
                <a:gd name="connsiteX4" fmla="*/ 612449 w 1176471"/>
                <a:gd name="connsiteY4" fmla="*/ 1187866 h 1187866"/>
                <a:gd name="connsiteX5" fmla="*/ 945734 w 1176471"/>
                <a:gd name="connsiteY5" fmla="*/ 948583 h 1187866"/>
                <a:gd name="connsiteX6" fmla="*/ 1176471 w 1176471"/>
                <a:gd name="connsiteY6" fmla="*/ 658027 h 1187866"/>
                <a:gd name="connsiteX0" fmla="*/ 1039738 w 1176471"/>
                <a:gd name="connsiteY0" fmla="*/ 0 h 1187866"/>
                <a:gd name="connsiteX1" fmla="*/ 561174 w 1176471"/>
                <a:gd name="connsiteY1" fmla="*/ 282012 h 1187866"/>
                <a:gd name="connsiteX2" fmla="*/ 749181 w 1176471"/>
                <a:gd name="connsiteY2" fmla="*/ 640935 h 1187866"/>
                <a:gd name="connsiteX3" fmla="*/ 22789 w 1176471"/>
                <a:gd name="connsiteY3" fmla="*/ 1093862 h 1187866"/>
                <a:gd name="connsiteX4" fmla="*/ 612449 w 1176471"/>
                <a:gd name="connsiteY4" fmla="*/ 1187866 h 1187866"/>
                <a:gd name="connsiteX5" fmla="*/ 945734 w 1176471"/>
                <a:gd name="connsiteY5" fmla="*/ 948583 h 1187866"/>
                <a:gd name="connsiteX6" fmla="*/ 1176471 w 1176471"/>
                <a:gd name="connsiteY6" fmla="*/ 658027 h 1187866"/>
                <a:gd name="connsiteX7" fmla="*/ 1039738 w 1176471"/>
                <a:gd name="connsiteY7" fmla="*/ 0 h 1187866"/>
                <a:gd name="connsiteX0" fmla="*/ 1039738 w 1176471"/>
                <a:gd name="connsiteY0" fmla="*/ 0 h 1187866"/>
                <a:gd name="connsiteX1" fmla="*/ 561174 w 1176471"/>
                <a:gd name="connsiteY1" fmla="*/ 282012 h 1187866"/>
                <a:gd name="connsiteX2" fmla="*/ 749181 w 1176471"/>
                <a:gd name="connsiteY2" fmla="*/ 640935 h 1187866"/>
                <a:gd name="connsiteX3" fmla="*/ 22789 w 1176471"/>
                <a:gd name="connsiteY3" fmla="*/ 1093862 h 1187866"/>
                <a:gd name="connsiteX4" fmla="*/ 612449 w 1176471"/>
                <a:gd name="connsiteY4" fmla="*/ 1187866 h 1187866"/>
                <a:gd name="connsiteX5" fmla="*/ 945734 w 1176471"/>
                <a:gd name="connsiteY5" fmla="*/ 948583 h 1187866"/>
                <a:gd name="connsiteX6" fmla="*/ 1176471 w 1176471"/>
                <a:gd name="connsiteY6" fmla="*/ 658027 h 1187866"/>
                <a:gd name="connsiteX7" fmla="*/ 1039738 w 1176471"/>
                <a:gd name="connsiteY7" fmla="*/ 0 h 1187866"/>
                <a:gd name="connsiteX0" fmla="*/ 1039738 w 1176471"/>
                <a:gd name="connsiteY0" fmla="*/ 0 h 1187866"/>
                <a:gd name="connsiteX1" fmla="*/ 561174 w 1176471"/>
                <a:gd name="connsiteY1" fmla="*/ 282012 h 1187866"/>
                <a:gd name="connsiteX2" fmla="*/ 749181 w 1176471"/>
                <a:gd name="connsiteY2" fmla="*/ 640935 h 1187866"/>
                <a:gd name="connsiteX3" fmla="*/ 22789 w 1176471"/>
                <a:gd name="connsiteY3" fmla="*/ 1093862 h 1187866"/>
                <a:gd name="connsiteX4" fmla="*/ 612449 w 1176471"/>
                <a:gd name="connsiteY4" fmla="*/ 1187866 h 1187866"/>
                <a:gd name="connsiteX5" fmla="*/ 945734 w 1176471"/>
                <a:gd name="connsiteY5" fmla="*/ 948583 h 1187866"/>
                <a:gd name="connsiteX6" fmla="*/ 1176471 w 1176471"/>
                <a:gd name="connsiteY6" fmla="*/ 658027 h 1187866"/>
                <a:gd name="connsiteX7" fmla="*/ 1039738 w 1176471"/>
                <a:gd name="connsiteY7" fmla="*/ 0 h 1187866"/>
                <a:gd name="connsiteX0" fmla="*/ 1321749 w 1458482"/>
                <a:gd name="connsiteY0" fmla="*/ 0 h 1210654"/>
                <a:gd name="connsiteX1" fmla="*/ 843185 w 1458482"/>
                <a:gd name="connsiteY1" fmla="*/ 282012 h 1210654"/>
                <a:gd name="connsiteX2" fmla="*/ 1031192 w 1458482"/>
                <a:gd name="connsiteY2" fmla="*/ 640935 h 1210654"/>
                <a:gd name="connsiteX3" fmla="*/ 22789 w 1458482"/>
                <a:gd name="connsiteY3" fmla="*/ 1119499 h 1210654"/>
                <a:gd name="connsiteX4" fmla="*/ 894460 w 1458482"/>
                <a:gd name="connsiteY4" fmla="*/ 1187866 h 1210654"/>
                <a:gd name="connsiteX5" fmla="*/ 1227745 w 1458482"/>
                <a:gd name="connsiteY5" fmla="*/ 948583 h 1210654"/>
                <a:gd name="connsiteX6" fmla="*/ 1458482 w 1458482"/>
                <a:gd name="connsiteY6" fmla="*/ 658027 h 1210654"/>
                <a:gd name="connsiteX7" fmla="*/ 1321749 w 1458482"/>
                <a:gd name="connsiteY7" fmla="*/ 0 h 1210654"/>
                <a:gd name="connsiteX0" fmla="*/ 1298960 w 1435693"/>
                <a:gd name="connsiteY0" fmla="*/ 0 h 1187866"/>
                <a:gd name="connsiteX1" fmla="*/ 820396 w 1435693"/>
                <a:gd name="connsiteY1" fmla="*/ 282012 h 1187866"/>
                <a:gd name="connsiteX2" fmla="*/ 1008403 w 1435693"/>
                <a:gd name="connsiteY2" fmla="*/ 640935 h 1187866"/>
                <a:gd name="connsiteX3" fmla="*/ 0 w 1435693"/>
                <a:gd name="connsiteY3" fmla="*/ 1119499 h 1187866"/>
                <a:gd name="connsiteX4" fmla="*/ 871671 w 1435693"/>
                <a:gd name="connsiteY4" fmla="*/ 1187866 h 1187866"/>
                <a:gd name="connsiteX5" fmla="*/ 1204956 w 1435693"/>
                <a:gd name="connsiteY5" fmla="*/ 948583 h 1187866"/>
                <a:gd name="connsiteX6" fmla="*/ 1435693 w 1435693"/>
                <a:gd name="connsiteY6" fmla="*/ 658027 h 1187866"/>
                <a:gd name="connsiteX7" fmla="*/ 1298960 w 1435693"/>
                <a:gd name="connsiteY7" fmla="*/ 0 h 1187866"/>
                <a:gd name="connsiteX0" fmla="*/ 1298960 w 1435693"/>
                <a:gd name="connsiteY0" fmla="*/ 0 h 1187866"/>
                <a:gd name="connsiteX1" fmla="*/ 820396 w 1435693"/>
                <a:gd name="connsiteY1" fmla="*/ 282012 h 1187866"/>
                <a:gd name="connsiteX2" fmla="*/ 1008403 w 1435693"/>
                <a:gd name="connsiteY2" fmla="*/ 640935 h 1187866"/>
                <a:gd name="connsiteX3" fmla="*/ 0 w 1435693"/>
                <a:gd name="connsiteY3" fmla="*/ 1119499 h 1187866"/>
                <a:gd name="connsiteX4" fmla="*/ 871671 w 1435693"/>
                <a:gd name="connsiteY4" fmla="*/ 1187866 h 1187866"/>
                <a:gd name="connsiteX5" fmla="*/ 1204956 w 1435693"/>
                <a:gd name="connsiteY5" fmla="*/ 948583 h 1187866"/>
                <a:gd name="connsiteX6" fmla="*/ 1435693 w 1435693"/>
                <a:gd name="connsiteY6" fmla="*/ 658027 h 1187866"/>
                <a:gd name="connsiteX7" fmla="*/ 1298960 w 1435693"/>
                <a:gd name="connsiteY7" fmla="*/ 0 h 1187866"/>
                <a:gd name="connsiteX0" fmla="*/ 1298960 w 1435693"/>
                <a:gd name="connsiteY0" fmla="*/ 0 h 1159379"/>
                <a:gd name="connsiteX1" fmla="*/ 820396 w 1435693"/>
                <a:gd name="connsiteY1" fmla="*/ 282012 h 1159379"/>
                <a:gd name="connsiteX2" fmla="*/ 1008403 w 1435693"/>
                <a:gd name="connsiteY2" fmla="*/ 640935 h 1159379"/>
                <a:gd name="connsiteX3" fmla="*/ 0 w 1435693"/>
                <a:gd name="connsiteY3" fmla="*/ 1119499 h 1159379"/>
                <a:gd name="connsiteX4" fmla="*/ 1034042 w 1435693"/>
                <a:gd name="connsiteY4" fmla="*/ 1102408 h 1159379"/>
                <a:gd name="connsiteX5" fmla="*/ 1204956 w 1435693"/>
                <a:gd name="connsiteY5" fmla="*/ 948583 h 1159379"/>
                <a:gd name="connsiteX6" fmla="*/ 1435693 w 1435693"/>
                <a:gd name="connsiteY6" fmla="*/ 658027 h 1159379"/>
                <a:gd name="connsiteX7" fmla="*/ 1298960 w 1435693"/>
                <a:gd name="connsiteY7" fmla="*/ 0 h 1159379"/>
                <a:gd name="connsiteX0" fmla="*/ 1298960 w 1435693"/>
                <a:gd name="connsiteY0" fmla="*/ 0 h 1159379"/>
                <a:gd name="connsiteX1" fmla="*/ 820396 w 1435693"/>
                <a:gd name="connsiteY1" fmla="*/ 282012 h 1159379"/>
                <a:gd name="connsiteX2" fmla="*/ 1008403 w 1435693"/>
                <a:gd name="connsiteY2" fmla="*/ 640935 h 1159379"/>
                <a:gd name="connsiteX3" fmla="*/ 0 w 1435693"/>
                <a:gd name="connsiteY3" fmla="*/ 1119499 h 1159379"/>
                <a:gd name="connsiteX4" fmla="*/ 1034042 w 1435693"/>
                <a:gd name="connsiteY4" fmla="*/ 1102408 h 1159379"/>
                <a:gd name="connsiteX5" fmla="*/ 1435693 w 1435693"/>
                <a:gd name="connsiteY5" fmla="*/ 658027 h 1159379"/>
                <a:gd name="connsiteX6" fmla="*/ 1298960 w 1435693"/>
                <a:gd name="connsiteY6" fmla="*/ 0 h 1159379"/>
                <a:gd name="connsiteX0" fmla="*/ 1298960 w 1479846"/>
                <a:gd name="connsiteY0" fmla="*/ 0 h 1159379"/>
                <a:gd name="connsiteX1" fmla="*/ 820396 w 1479846"/>
                <a:gd name="connsiteY1" fmla="*/ 282012 h 1159379"/>
                <a:gd name="connsiteX2" fmla="*/ 1008403 w 1479846"/>
                <a:gd name="connsiteY2" fmla="*/ 640935 h 1159379"/>
                <a:gd name="connsiteX3" fmla="*/ 0 w 1479846"/>
                <a:gd name="connsiteY3" fmla="*/ 1119499 h 1159379"/>
                <a:gd name="connsiteX4" fmla="*/ 1034042 w 1479846"/>
                <a:gd name="connsiteY4" fmla="*/ 1102408 h 1159379"/>
                <a:gd name="connsiteX5" fmla="*/ 1435693 w 1479846"/>
                <a:gd name="connsiteY5" fmla="*/ 658027 h 1159379"/>
                <a:gd name="connsiteX6" fmla="*/ 1298960 w 1479846"/>
                <a:gd name="connsiteY6" fmla="*/ 0 h 1159379"/>
                <a:gd name="connsiteX0" fmla="*/ 1298960 w 1498362"/>
                <a:gd name="connsiteY0" fmla="*/ 0 h 1159379"/>
                <a:gd name="connsiteX1" fmla="*/ 820396 w 1498362"/>
                <a:gd name="connsiteY1" fmla="*/ 282012 h 1159379"/>
                <a:gd name="connsiteX2" fmla="*/ 1008403 w 1498362"/>
                <a:gd name="connsiteY2" fmla="*/ 640935 h 1159379"/>
                <a:gd name="connsiteX3" fmla="*/ 0 w 1498362"/>
                <a:gd name="connsiteY3" fmla="*/ 1119499 h 1159379"/>
                <a:gd name="connsiteX4" fmla="*/ 1034042 w 1498362"/>
                <a:gd name="connsiteY4" fmla="*/ 1102408 h 1159379"/>
                <a:gd name="connsiteX5" fmla="*/ 1435693 w 1498362"/>
                <a:gd name="connsiteY5" fmla="*/ 658027 h 1159379"/>
                <a:gd name="connsiteX6" fmla="*/ 1196409 w 1498362"/>
                <a:gd name="connsiteY6" fmla="*/ 290558 h 1159379"/>
                <a:gd name="connsiteX7" fmla="*/ 1298960 w 1498362"/>
                <a:gd name="connsiteY7" fmla="*/ 0 h 1159379"/>
                <a:gd name="connsiteX0" fmla="*/ 1298960 w 1541091"/>
                <a:gd name="connsiteY0" fmla="*/ 0 h 1159379"/>
                <a:gd name="connsiteX1" fmla="*/ 820396 w 1541091"/>
                <a:gd name="connsiteY1" fmla="*/ 282012 h 1159379"/>
                <a:gd name="connsiteX2" fmla="*/ 1008403 w 1541091"/>
                <a:gd name="connsiteY2" fmla="*/ 640935 h 1159379"/>
                <a:gd name="connsiteX3" fmla="*/ 0 w 1541091"/>
                <a:gd name="connsiteY3" fmla="*/ 1119499 h 1159379"/>
                <a:gd name="connsiteX4" fmla="*/ 1034042 w 1541091"/>
                <a:gd name="connsiteY4" fmla="*/ 1102408 h 1159379"/>
                <a:gd name="connsiteX5" fmla="*/ 1478422 w 1541091"/>
                <a:gd name="connsiteY5" fmla="*/ 615298 h 1159379"/>
                <a:gd name="connsiteX6" fmla="*/ 1196409 w 1541091"/>
                <a:gd name="connsiteY6" fmla="*/ 290558 h 1159379"/>
                <a:gd name="connsiteX7" fmla="*/ 1298960 w 1541091"/>
                <a:gd name="connsiteY7" fmla="*/ 0 h 1159379"/>
                <a:gd name="connsiteX0" fmla="*/ 1298960 w 1478422"/>
                <a:gd name="connsiteY0" fmla="*/ 0 h 1159379"/>
                <a:gd name="connsiteX1" fmla="*/ 820396 w 1478422"/>
                <a:gd name="connsiteY1" fmla="*/ 282012 h 1159379"/>
                <a:gd name="connsiteX2" fmla="*/ 1008403 w 1478422"/>
                <a:gd name="connsiteY2" fmla="*/ 640935 h 1159379"/>
                <a:gd name="connsiteX3" fmla="*/ 0 w 1478422"/>
                <a:gd name="connsiteY3" fmla="*/ 1119499 h 1159379"/>
                <a:gd name="connsiteX4" fmla="*/ 1034042 w 1478422"/>
                <a:gd name="connsiteY4" fmla="*/ 1102408 h 1159379"/>
                <a:gd name="connsiteX5" fmla="*/ 1478422 w 1478422"/>
                <a:gd name="connsiteY5" fmla="*/ 615298 h 1159379"/>
                <a:gd name="connsiteX6" fmla="*/ 1196409 w 1478422"/>
                <a:gd name="connsiteY6" fmla="*/ 290558 h 1159379"/>
                <a:gd name="connsiteX7" fmla="*/ 1298960 w 1478422"/>
                <a:gd name="connsiteY7" fmla="*/ 0 h 1159379"/>
                <a:gd name="connsiteX0" fmla="*/ 1298960 w 1478422"/>
                <a:gd name="connsiteY0" fmla="*/ 0 h 1159379"/>
                <a:gd name="connsiteX1" fmla="*/ 820396 w 1478422"/>
                <a:gd name="connsiteY1" fmla="*/ 282012 h 1159379"/>
                <a:gd name="connsiteX2" fmla="*/ 1008403 w 1478422"/>
                <a:gd name="connsiteY2" fmla="*/ 640935 h 1159379"/>
                <a:gd name="connsiteX3" fmla="*/ 0 w 1478422"/>
                <a:gd name="connsiteY3" fmla="*/ 1119499 h 1159379"/>
                <a:gd name="connsiteX4" fmla="*/ 1034042 w 1478422"/>
                <a:gd name="connsiteY4" fmla="*/ 1102408 h 1159379"/>
                <a:gd name="connsiteX5" fmla="*/ 1478422 w 1478422"/>
                <a:gd name="connsiteY5" fmla="*/ 615298 h 1159379"/>
                <a:gd name="connsiteX6" fmla="*/ 1196409 w 1478422"/>
                <a:gd name="connsiteY6" fmla="*/ 290558 h 1159379"/>
                <a:gd name="connsiteX7" fmla="*/ 1298960 w 1478422"/>
                <a:gd name="connsiteY7" fmla="*/ 0 h 1159379"/>
                <a:gd name="connsiteX0" fmla="*/ 1298960 w 1478422"/>
                <a:gd name="connsiteY0" fmla="*/ 0 h 1159379"/>
                <a:gd name="connsiteX1" fmla="*/ 820396 w 1478422"/>
                <a:gd name="connsiteY1" fmla="*/ 282012 h 1159379"/>
                <a:gd name="connsiteX2" fmla="*/ 1008403 w 1478422"/>
                <a:gd name="connsiteY2" fmla="*/ 640935 h 1159379"/>
                <a:gd name="connsiteX3" fmla="*/ 0 w 1478422"/>
                <a:gd name="connsiteY3" fmla="*/ 1119499 h 1159379"/>
                <a:gd name="connsiteX4" fmla="*/ 1034042 w 1478422"/>
                <a:gd name="connsiteY4" fmla="*/ 1102408 h 1159379"/>
                <a:gd name="connsiteX5" fmla="*/ 1478422 w 1478422"/>
                <a:gd name="connsiteY5" fmla="*/ 615298 h 1159379"/>
                <a:gd name="connsiteX6" fmla="*/ 1196409 w 1478422"/>
                <a:gd name="connsiteY6" fmla="*/ 290558 h 1159379"/>
                <a:gd name="connsiteX7" fmla="*/ 1298960 w 1478422"/>
                <a:gd name="connsiteY7" fmla="*/ 0 h 1159379"/>
                <a:gd name="connsiteX0" fmla="*/ 1298960 w 1478422"/>
                <a:gd name="connsiteY0" fmla="*/ 0 h 1307507"/>
                <a:gd name="connsiteX1" fmla="*/ 820396 w 1478422"/>
                <a:gd name="connsiteY1" fmla="*/ 282012 h 1307507"/>
                <a:gd name="connsiteX2" fmla="*/ 1008403 w 1478422"/>
                <a:gd name="connsiteY2" fmla="*/ 640935 h 1307507"/>
                <a:gd name="connsiteX3" fmla="*/ 0 w 1478422"/>
                <a:gd name="connsiteY3" fmla="*/ 1119499 h 1307507"/>
                <a:gd name="connsiteX4" fmla="*/ 1034042 w 1478422"/>
                <a:gd name="connsiteY4" fmla="*/ 1102408 h 1307507"/>
                <a:gd name="connsiteX5" fmla="*/ 1478422 w 1478422"/>
                <a:gd name="connsiteY5" fmla="*/ 615298 h 1307507"/>
                <a:gd name="connsiteX6" fmla="*/ 1196409 w 1478422"/>
                <a:gd name="connsiteY6" fmla="*/ 290558 h 1307507"/>
                <a:gd name="connsiteX7" fmla="*/ 1298960 w 1478422"/>
                <a:gd name="connsiteY7" fmla="*/ 0 h 1307507"/>
                <a:gd name="connsiteX0" fmla="*/ 1298960 w 1478422"/>
                <a:gd name="connsiteY0" fmla="*/ 0 h 1159379"/>
                <a:gd name="connsiteX1" fmla="*/ 820396 w 1478422"/>
                <a:gd name="connsiteY1" fmla="*/ 282012 h 1159379"/>
                <a:gd name="connsiteX2" fmla="*/ 1008403 w 1478422"/>
                <a:gd name="connsiteY2" fmla="*/ 640935 h 1159379"/>
                <a:gd name="connsiteX3" fmla="*/ 0 w 1478422"/>
                <a:gd name="connsiteY3" fmla="*/ 1119499 h 1159379"/>
                <a:gd name="connsiteX4" fmla="*/ 1034042 w 1478422"/>
                <a:gd name="connsiteY4" fmla="*/ 1102408 h 1159379"/>
                <a:gd name="connsiteX5" fmla="*/ 1478422 w 1478422"/>
                <a:gd name="connsiteY5" fmla="*/ 615298 h 1159379"/>
                <a:gd name="connsiteX6" fmla="*/ 1196409 w 1478422"/>
                <a:gd name="connsiteY6" fmla="*/ 290558 h 1159379"/>
                <a:gd name="connsiteX7" fmla="*/ 1298960 w 1478422"/>
                <a:gd name="connsiteY7" fmla="*/ 0 h 115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8422" h="1159379">
                  <a:moveTo>
                    <a:pt x="1298960" y="0"/>
                  </a:moveTo>
                  <a:cubicBezTo>
                    <a:pt x="1083891" y="87594"/>
                    <a:pt x="868822" y="175189"/>
                    <a:pt x="820396" y="282012"/>
                  </a:cubicBezTo>
                  <a:cubicBezTo>
                    <a:pt x="771970" y="388835"/>
                    <a:pt x="1145136" y="501354"/>
                    <a:pt x="1008403" y="640935"/>
                  </a:cubicBezTo>
                  <a:cubicBezTo>
                    <a:pt x="871670" y="780516"/>
                    <a:pt x="279163" y="942886"/>
                    <a:pt x="0" y="1119499"/>
                  </a:cubicBezTo>
                  <a:cubicBezTo>
                    <a:pt x="310497" y="1159379"/>
                    <a:pt x="572570" y="1128045"/>
                    <a:pt x="1034042" y="1102408"/>
                  </a:cubicBezTo>
                  <a:cubicBezTo>
                    <a:pt x="1298961" y="897309"/>
                    <a:pt x="1434269" y="799033"/>
                    <a:pt x="1478422" y="615298"/>
                  </a:cubicBezTo>
                  <a:cubicBezTo>
                    <a:pt x="1464179" y="435837"/>
                    <a:pt x="1226319" y="393108"/>
                    <a:pt x="1196409" y="290558"/>
                  </a:cubicBezTo>
                  <a:cubicBezTo>
                    <a:pt x="1166499" y="188008"/>
                    <a:pt x="1397236" y="0"/>
                    <a:pt x="1298960" y="0"/>
                  </a:cubicBezTo>
                  <a:close/>
                </a:path>
              </a:pathLst>
            </a:custGeom>
            <a:solidFill>
              <a:schemeClr val="accent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8" name="フリーフォーム 17"/>
          <p:cNvSpPr/>
          <p:nvPr/>
        </p:nvSpPr>
        <p:spPr>
          <a:xfrm>
            <a:off x="7639939" y="1153683"/>
            <a:ext cx="1034041" cy="1222048"/>
          </a:xfrm>
          <a:custGeom>
            <a:avLst/>
            <a:gdLst>
              <a:gd name="connsiteX0" fmla="*/ 0 w 1034041"/>
              <a:gd name="connsiteY0" fmla="*/ 1085315 h 1222048"/>
              <a:gd name="connsiteX1" fmla="*/ 0 w 1034041"/>
              <a:gd name="connsiteY1" fmla="*/ 1222048 h 1222048"/>
              <a:gd name="connsiteX2" fmla="*/ 888763 w 1034041"/>
              <a:gd name="connsiteY2" fmla="*/ 1204957 h 1222048"/>
              <a:gd name="connsiteX3" fmla="*/ 1034041 w 1034041"/>
              <a:gd name="connsiteY3" fmla="*/ 102549 h 1222048"/>
              <a:gd name="connsiteX4" fmla="*/ 991312 w 1034041"/>
              <a:gd name="connsiteY4" fmla="*/ 0 h 1222048"/>
              <a:gd name="connsiteX5" fmla="*/ 0 w 1034041"/>
              <a:gd name="connsiteY5" fmla="*/ 1085315 h 1222048"/>
              <a:gd name="connsiteX0" fmla="*/ 0 w 1034041"/>
              <a:gd name="connsiteY0" fmla="*/ 1085315 h 1222048"/>
              <a:gd name="connsiteX1" fmla="*/ 0 w 1034041"/>
              <a:gd name="connsiteY1" fmla="*/ 1222048 h 1222048"/>
              <a:gd name="connsiteX2" fmla="*/ 931492 w 1034041"/>
              <a:gd name="connsiteY2" fmla="*/ 1204957 h 1222048"/>
              <a:gd name="connsiteX3" fmla="*/ 1034041 w 1034041"/>
              <a:gd name="connsiteY3" fmla="*/ 102549 h 1222048"/>
              <a:gd name="connsiteX4" fmla="*/ 991312 w 1034041"/>
              <a:gd name="connsiteY4" fmla="*/ 0 h 1222048"/>
              <a:gd name="connsiteX5" fmla="*/ 0 w 1034041"/>
              <a:gd name="connsiteY5" fmla="*/ 1085315 h 122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041" h="1222048">
                <a:moveTo>
                  <a:pt x="0" y="1085315"/>
                </a:moveTo>
                <a:lnTo>
                  <a:pt x="0" y="1222048"/>
                </a:lnTo>
                <a:lnTo>
                  <a:pt x="931492" y="1204957"/>
                </a:lnTo>
                <a:lnTo>
                  <a:pt x="1034041" y="102549"/>
                </a:lnTo>
                <a:lnTo>
                  <a:pt x="991312" y="0"/>
                </a:lnTo>
                <a:lnTo>
                  <a:pt x="0" y="1085315"/>
                </a:lnTo>
                <a:close/>
              </a:path>
            </a:pathLst>
          </a:cu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7631393" y="1119499"/>
            <a:ext cx="999858" cy="1128045"/>
          </a:xfrm>
          <a:custGeom>
            <a:avLst/>
            <a:gdLst>
              <a:gd name="connsiteX0" fmla="*/ 803305 w 999858"/>
              <a:gd name="connsiteY0" fmla="*/ 0 h 1128045"/>
              <a:gd name="connsiteX1" fmla="*/ 0 w 999858"/>
              <a:gd name="connsiteY1" fmla="*/ 1128045 h 1128045"/>
              <a:gd name="connsiteX2" fmla="*/ 888763 w 999858"/>
              <a:gd name="connsiteY2" fmla="*/ 1119499 h 1128045"/>
              <a:gd name="connsiteX3" fmla="*/ 999858 w 999858"/>
              <a:gd name="connsiteY3" fmla="*/ 17092 h 1128045"/>
              <a:gd name="connsiteX4" fmla="*/ 803305 w 999858"/>
              <a:gd name="connsiteY4" fmla="*/ 0 h 1128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858" h="1128045">
                <a:moveTo>
                  <a:pt x="803305" y="0"/>
                </a:moveTo>
                <a:lnTo>
                  <a:pt x="0" y="1128045"/>
                </a:lnTo>
                <a:lnTo>
                  <a:pt x="888763" y="1119499"/>
                </a:lnTo>
                <a:lnTo>
                  <a:pt x="999858" y="17092"/>
                </a:lnTo>
                <a:lnTo>
                  <a:pt x="80330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657033" y="2401369"/>
            <a:ext cx="720069" cy="369332"/>
          </a:xfrm>
          <a:prstGeom prst="rect">
            <a:avLst/>
          </a:prstGeom>
          <a:noFill/>
        </p:spPr>
        <p:txBody>
          <a:bodyPr wrap="none" rtlCol="0">
            <a:spAutoFit/>
          </a:bodyPr>
          <a:lstStyle/>
          <a:p>
            <a:r>
              <a:rPr kumimoji="1" lang="en-US" altLang="ja-JP" dirty="0"/>
              <a:t>200m</a:t>
            </a:r>
            <a:endParaRPr kumimoji="1" lang="ja-JP" altLang="en-US" dirty="0"/>
          </a:p>
        </p:txBody>
      </p:sp>
      <p:sp>
        <p:nvSpPr>
          <p:cNvPr id="20" name="テキスト ボックス 19"/>
          <p:cNvSpPr txBox="1"/>
          <p:nvPr/>
        </p:nvSpPr>
        <p:spPr>
          <a:xfrm>
            <a:off x="8657970" y="2092296"/>
            <a:ext cx="486030" cy="369332"/>
          </a:xfrm>
          <a:prstGeom prst="rect">
            <a:avLst/>
          </a:prstGeom>
          <a:noFill/>
        </p:spPr>
        <p:txBody>
          <a:bodyPr wrap="none" rtlCol="0">
            <a:spAutoFit/>
          </a:bodyPr>
          <a:lstStyle/>
          <a:p>
            <a:r>
              <a:rPr kumimoji="1" lang="en-US" altLang="ja-JP" dirty="0"/>
              <a:t>2m</a:t>
            </a:r>
            <a:endParaRPr kumimoji="1" lang="ja-JP" altLang="en-US" dirty="0"/>
          </a:p>
        </p:txBody>
      </p:sp>
      <p:sp>
        <p:nvSpPr>
          <p:cNvPr id="21" name="テキスト ボックス 20"/>
          <p:cNvSpPr txBox="1"/>
          <p:nvPr/>
        </p:nvSpPr>
        <p:spPr>
          <a:xfrm>
            <a:off x="7380719" y="1193564"/>
            <a:ext cx="824265" cy="369332"/>
          </a:xfrm>
          <a:prstGeom prst="rect">
            <a:avLst/>
          </a:prstGeom>
          <a:noFill/>
        </p:spPr>
        <p:txBody>
          <a:bodyPr wrap="none" rtlCol="0">
            <a:spAutoFit/>
          </a:bodyPr>
          <a:lstStyle/>
          <a:p>
            <a:r>
              <a:rPr kumimoji="1" lang="en-US" altLang="ja-JP" dirty="0"/>
              <a:t>200km</a:t>
            </a:r>
            <a:endParaRPr kumimoji="1" lang="ja-JP" altLang="en-US" dirty="0"/>
          </a:p>
        </p:txBody>
      </p:sp>
      <p:sp>
        <p:nvSpPr>
          <p:cNvPr id="23" name="フリーフォーム 22"/>
          <p:cNvSpPr/>
          <p:nvPr/>
        </p:nvSpPr>
        <p:spPr>
          <a:xfrm>
            <a:off x="7622849" y="1136591"/>
            <a:ext cx="769121" cy="1085316"/>
          </a:xfrm>
          <a:custGeom>
            <a:avLst/>
            <a:gdLst>
              <a:gd name="connsiteX0" fmla="*/ 0 w 769121"/>
              <a:gd name="connsiteY0" fmla="*/ 1085316 h 1085316"/>
              <a:gd name="connsiteX1" fmla="*/ 162370 w 769121"/>
              <a:gd name="connsiteY1" fmla="*/ 512747 h 1085316"/>
              <a:gd name="connsiteX2" fmla="*/ 769121 w 769121"/>
              <a:gd name="connsiteY2" fmla="*/ 0 h 1085316"/>
              <a:gd name="connsiteX3" fmla="*/ 769121 w 769121"/>
              <a:gd name="connsiteY3" fmla="*/ 0 h 1085316"/>
              <a:gd name="connsiteX0" fmla="*/ 0 w 769121"/>
              <a:gd name="connsiteY0" fmla="*/ 1085316 h 1085316"/>
              <a:gd name="connsiteX1" fmla="*/ 162370 w 769121"/>
              <a:gd name="connsiteY1" fmla="*/ 512747 h 1085316"/>
              <a:gd name="connsiteX2" fmla="*/ 769121 w 769121"/>
              <a:gd name="connsiteY2" fmla="*/ 0 h 1085316"/>
              <a:gd name="connsiteX3" fmla="*/ 769121 w 769121"/>
              <a:gd name="connsiteY3" fmla="*/ 0 h 1085316"/>
              <a:gd name="connsiteX0" fmla="*/ 0 w 769121"/>
              <a:gd name="connsiteY0" fmla="*/ 1085316 h 1085316"/>
              <a:gd name="connsiteX1" fmla="*/ 213645 w 769121"/>
              <a:gd name="connsiteY1" fmla="*/ 401652 h 1085316"/>
              <a:gd name="connsiteX2" fmla="*/ 769121 w 769121"/>
              <a:gd name="connsiteY2" fmla="*/ 0 h 1085316"/>
              <a:gd name="connsiteX3" fmla="*/ 769121 w 769121"/>
              <a:gd name="connsiteY3" fmla="*/ 0 h 1085316"/>
            </a:gdLst>
            <a:ahLst/>
            <a:cxnLst>
              <a:cxn ang="0">
                <a:pos x="connsiteX0" y="connsiteY0"/>
              </a:cxn>
              <a:cxn ang="0">
                <a:pos x="connsiteX1" y="connsiteY1"/>
              </a:cxn>
              <a:cxn ang="0">
                <a:pos x="connsiteX2" y="connsiteY2"/>
              </a:cxn>
              <a:cxn ang="0">
                <a:pos x="connsiteX3" y="connsiteY3"/>
              </a:cxn>
            </a:cxnLst>
            <a:rect l="l" t="t" r="r" b="b"/>
            <a:pathLst>
              <a:path w="769121" h="1085316">
                <a:moveTo>
                  <a:pt x="0" y="1085316"/>
                </a:moveTo>
                <a:cubicBezTo>
                  <a:pt x="54123" y="894460"/>
                  <a:pt x="85458" y="582538"/>
                  <a:pt x="213645" y="401652"/>
                </a:cubicBezTo>
                <a:cubicBezTo>
                  <a:pt x="341832" y="220766"/>
                  <a:pt x="667996" y="85458"/>
                  <a:pt x="769121" y="0"/>
                </a:cubicBezTo>
                <a:lnTo>
                  <a:pt x="769121"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フリーフォーム 23"/>
          <p:cNvSpPr/>
          <p:nvPr/>
        </p:nvSpPr>
        <p:spPr>
          <a:xfrm>
            <a:off x="7631394" y="2375732"/>
            <a:ext cx="931492" cy="115368"/>
          </a:xfrm>
          <a:custGeom>
            <a:avLst/>
            <a:gdLst>
              <a:gd name="connsiteX0" fmla="*/ 0 w 931492"/>
              <a:gd name="connsiteY0" fmla="*/ 25637 h 111095"/>
              <a:gd name="connsiteX1" fmla="*/ 333286 w 931492"/>
              <a:gd name="connsiteY1" fmla="*/ 111095 h 111095"/>
              <a:gd name="connsiteX2" fmla="*/ 931492 w 931492"/>
              <a:gd name="connsiteY2" fmla="*/ 0 h 111095"/>
              <a:gd name="connsiteX3" fmla="*/ 914400 w 931492"/>
              <a:gd name="connsiteY3" fmla="*/ 17091 h 111095"/>
              <a:gd name="connsiteX0" fmla="*/ 0 w 931492"/>
              <a:gd name="connsiteY0" fmla="*/ 25637 h 115368"/>
              <a:gd name="connsiteX1" fmla="*/ 333286 w 931492"/>
              <a:gd name="connsiteY1" fmla="*/ 111095 h 115368"/>
              <a:gd name="connsiteX2" fmla="*/ 931492 w 931492"/>
              <a:gd name="connsiteY2" fmla="*/ 0 h 115368"/>
              <a:gd name="connsiteX3" fmla="*/ 914400 w 931492"/>
              <a:gd name="connsiteY3" fmla="*/ 17091 h 115368"/>
            </a:gdLst>
            <a:ahLst/>
            <a:cxnLst>
              <a:cxn ang="0">
                <a:pos x="connsiteX0" y="connsiteY0"/>
              </a:cxn>
              <a:cxn ang="0">
                <a:pos x="connsiteX1" y="connsiteY1"/>
              </a:cxn>
              <a:cxn ang="0">
                <a:pos x="connsiteX2" y="connsiteY2"/>
              </a:cxn>
              <a:cxn ang="0">
                <a:pos x="connsiteX3" y="connsiteY3"/>
              </a:cxn>
            </a:cxnLst>
            <a:rect l="l" t="t" r="r" b="b"/>
            <a:pathLst>
              <a:path w="931492" h="115368">
                <a:moveTo>
                  <a:pt x="0" y="25637"/>
                </a:moveTo>
                <a:cubicBezTo>
                  <a:pt x="111095" y="54123"/>
                  <a:pt x="178037" y="115368"/>
                  <a:pt x="333286" y="111095"/>
                </a:cubicBezTo>
                <a:cubicBezTo>
                  <a:pt x="488535" y="106822"/>
                  <a:pt x="834640" y="15667"/>
                  <a:pt x="931492" y="0"/>
                </a:cubicBezTo>
                <a:lnTo>
                  <a:pt x="914400" y="17091"/>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フリーフォーム 27"/>
          <p:cNvSpPr/>
          <p:nvPr/>
        </p:nvSpPr>
        <p:spPr>
          <a:xfrm>
            <a:off x="8605614" y="2213361"/>
            <a:ext cx="51275" cy="153824"/>
          </a:xfrm>
          <a:custGeom>
            <a:avLst/>
            <a:gdLst>
              <a:gd name="connsiteX0" fmla="*/ 0 w 51275"/>
              <a:gd name="connsiteY0" fmla="*/ 0 h 153824"/>
              <a:gd name="connsiteX1" fmla="*/ 51275 w 51275"/>
              <a:gd name="connsiteY1" fmla="*/ 85458 h 153824"/>
              <a:gd name="connsiteX2" fmla="*/ 17092 w 51275"/>
              <a:gd name="connsiteY2" fmla="*/ 153824 h 153824"/>
              <a:gd name="connsiteX3" fmla="*/ 17092 w 51275"/>
              <a:gd name="connsiteY3" fmla="*/ 153824 h 153824"/>
            </a:gdLst>
            <a:ahLst/>
            <a:cxnLst>
              <a:cxn ang="0">
                <a:pos x="connsiteX0" y="connsiteY0"/>
              </a:cxn>
              <a:cxn ang="0">
                <a:pos x="connsiteX1" y="connsiteY1"/>
              </a:cxn>
              <a:cxn ang="0">
                <a:pos x="connsiteX2" y="connsiteY2"/>
              </a:cxn>
              <a:cxn ang="0">
                <a:pos x="connsiteX3" y="connsiteY3"/>
              </a:cxn>
            </a:cxnLst>
            <a:rect l="l" t="t" r="r" b="b"/>
            <a:pathLst>
              <a:path w="51275" h="153824">
                <a:moveTo>
                  <a:pt x="0" y="0"/>
                </a:moveTo>
                <a:lnTo>
                  <a:pt x="51275" y="85458"/>
                </a:lnTo>
                <a:lnTo>
                  <a:pt x="17092" y="153824"/>
                </a:lnTo>
                <a:lnTo>
                  <a:pt x="17092" y="153824"/>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正方形/長方形 2"/>
          <p:cNvSpPr/>
          <p:nvPr/>
        </p:nvSpPr>
        <p:spPr>
          <a:xfrm>
            <a:off x="114346" y="3815235"/>
            <a:ext cx="8042613" cy="523220"/>
          </a:xfrm>
          <a:prstGeom prst="rect">
            <a:avLst/>
          </a:prstGeom>
        </p:spPr>
        <p:txBody>
          <a:bodyPr wrap="square">
            <a:spAutoFit/>
          </a:bodyPr>
          <a:lstStyle/>
          <a:p>
            <a:r>
              <a:rPr lang="ja-JP" altLang="ja-JP" sz="2800" dirty="0">
                <a:latin typeface="HG丸ｺﾞｼｯｸM-PRO" panose="020F0600000000000000" pitchFamily="50" charset="-128"/>
                <a:ea typeface="HG丸ｺﾞｼｯｸM-PRO" panose="020F0600000000000000" pitchFamily="50" charset="-128"/>
              </a:rPr>
              <a:t>よって</a:t>
            </a:r>
            <a:r>
              <a:rPr lang="en-US" altLang="ja-JP" sz="2800" dirty="0">
                <a:latin typeface="HG丸ｺﾞｼｯｸM-PRO" panose="020F0600000000000000" pitchFamily="50" charset="-128"/>
                <a:ea typeface="HG丸ｺﾞｼｯｸM-PRO" panose="020F0600000000000000" pitchFamily="50" charset="-128"/>
              </a:rPr>
              <a:t>500ml</a:t>
            </a:r>
            <a:r>
              <a:rPr lang="ja-JP" altLang="ja-JP" sz="2800" dirty="0">
                <a:latin typeface="HG丸ｺﾞｼｯｸM-PRO" panose="020F0600000000000000" pitchFamily="50" charset="-128"/>
                <a:ea typeface="HG丸ｺﾞｼｯｸM-PRO" panose="020F0600000000000000" pitchFamily="50" charset="-128"/>
              </a:rPr>
              <a:t>ペットボトルに換算すると、□本</a:t>
            </a:r>
          </a:p>
        </p:txBody>
      </p:sp>
      <p:sp>
        <p:nvSpPr>
          <p:cNvPr id="7" name="正方形/長方形 6"/>
          <p:cNvSpPr/>
          <p:nvPr/>
        </p:nvSpPr>
        <p:spPr>
          <a:xfrm>
            <a:off x="81185" y="2276283"/>
            <a:ext cx="3775393" cy="523220"/>
          </a:xfrm>
          <a:prstGeom prst="rect">
            <a:avLst/>
          </a:prstGeom>
        </p:spPr>
        <p:txBody>
          <a:bodyPr wrap="none">
            <a:spAutoFit/>
          </a:bodyPr>
          <a:lstStyle/>
          <a:p>
            <a:r>
              <a:rPr lang="ja-JP" altLang="ja-JP" sz="2800" dirty="0">
                <a:latin typeface="HG丸ｺﾞｼｯｸM-PRO" panose="020F0600000000000000" pitchFamily="50" charset="-128"/>
                <a:ea typeface="HG丸ｺﾞｼｯｸM-PRO" panose="020F0600000000000000" pitchFamily="50" charset="-128"/>
              </a:rPr>
              <a:t>水の体積は□</a:t>
            </a:r>
            <a:r>
              <a:rPr lang="ja-JP" altLang="en-US" sz="2800" dirty="0">
                <a:latin typeface="HG丸ｺﾞｼｯｸM-PRO" panose="020F0600000000000000" pitchFamily="50" charset="-128"/>
                <a:ea typeface="HG丸ｺﾞｼｯｸM-PRO" panose="020F0600000000000000" pitchFamily="50" charset="-128"/>
              </a:rPr>
              <a:t>リットル</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22" name="テキスト ボックス 21">
            <a:extLst>
              <a:ext uri="{FF2B5EF4-FFF2-40B4-BE49-F238E27FC236}">
                <a16:creationId xmlns:a16="http://schemas.microsoft.com/office/drawing/2014/main" id="{20780E98-AD9A-4FFE-9A11-B734D6EBF02E}"/>
              </a:ext>
            </a:extLst>
          </p:cNvPr>
          <p:cNvSpPr txBox="1"/>
          <p:nvPr/>
        </p:nvSpPr>
        <p:spPr>
          <a:xfrm>
            <a:off x="6005567" y="754372"/>
            <a:ext cx="3057247" cy="584775"/>
          </a:xfrm>
          <a:prstGeom prst="rect">
            <a:avLst/>
          </a:prstGeom>
          <a:noFill/>
        </p:spPr>
        <p:txBody>
          <a:bodyPr wrap="none" rtlCol="0">
            <a:spAutoFit/>
          </a:bodyPr>
          <a:lstStyle/>
          <a:p>
            <a:r>
              <a:rPr kumimoji="1" lang="ja-JP" altLang="en-US" sz="3200" dirty="0">
                <a:solidFill>
                  <a:srgbClr val="FF0000"/>
                </a:solidFill>
              </a:rPr>
              <a:t>モデルを考える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8" grpId="0" animBg="1"/>
      <p:bldP spid="17" grpId="0" animBg="1"/>
      <p:bldP spid="19" grpId="0"/>
      <p:bldP spid="20" grpId="0"/>
      <p:bldP spid="21" grpId="0"/>
      <p:bldP spid="23" grpId="0" animBg="1"/>
      <p:bldP spid="24" grpId="0" animBg="1"/>
      <p:bldP spid="28" grpId="0" animBg="1"/>
      <p:bldP spid="3" grpId="0"/>
      <p:bldP spid="7"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dirty="0"/>
              <a:t>練習問題</a:t>
            </a:r>
            <a:r>
              <a:rPr lang="ja-JP" altLang="en-US" dirty="0"/>
              <a:t>３</a:t>
            </a:r>
            <a:r>
              <a:rPr lang="ja-JP" altLang="en-US" sz="3200" dirty="0"/>
              <a:t>（モデルを考える）</a:t>
            </a:r>
            <a:endParaRPr kumimoji="1" lang="ja-JP" altLang="en-US" sz="3200" dirty="0"/>
          </a:p>
        </p:txBody>
      </p:sp>
      <p:sp>
        <p:nvSpPr>
          <p:cNvPr id="5" name="正方形/長方形 4"/>
          <p:cNvSpPr/>
          <p:nvPr/>
        </p:nvSpPr>
        <p:spPr>
          <a:xfrm>
            <a:off x="508475" y="941078"/>
            <a:ext cx="8268056" cy="1077218"/>
          </a:xfrm>
          <a:prstGeom prst="rect">
            <a:avLst/>
          </a:prstGeom>
        </p:spPr>
        <p:txBody>
          <a:bodyPr wrap="square">
            <a:spAutoFit/>
          </a:bodyPr>
          <a:lstStyle/>
          <a:p>
            <a:r>
              <a:rPr lang="ja-JP" altLang="ja-JP" sz="3200" dirty="0"/>
              <a:t>握りずしのシャリの中に、米粒は何個入っていますか。</a:t>
            </a:r>
            <a:endParaRPr lang="ja-JP" altLang="en-US" sz="3200" dirty="0"/>
          </a:p>
        </p:txBody>
      </p:sp>
      <p:pic>
        <p:nvPicPr>
          <p:cNvPr id="6146" name="Picture 2" descr="握り寿司の盛り合わせ一人前のイラスト | かわいいフリー素材集 ...">
            <a:extLst>
              <a:ext uri="{FF2B5EF4-FFF2-40B4-BE49-F238E27FC236}">
                <a16:creationId xmlns:a16="http://schemas.microsoft.com/office/drawing/2014/main" id="{C47AD59D-45D5-DD28-4A5F-C66C373959E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68542" y="2138492"/>
            <a:ext cx="4406915" cy="27833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解答例（練習問題３）</a:t>
            </a:r>
            <a:endParaRPr kumimoji="1" lang="ja-JP" altLang="en-US" sz="3200" dirty="0"/>
          </a:p>
        </p:txBody>
      </p:sp>
      <p:sp>
        <p:nvSpPr>
          <p:cNvPr id="46081" name="Rectangle 1"/>
          <p:cNvSpPr>
            <a:spLocks noChangeArrowheads="1"/>
          </p:cNvSpPr>
          <p:nvPr/>
        </p:nvSpPr>
        <p:spPr bwMode="auto">
          <a:xfrm>
            <a:off x="0" y="816313"/>
            <a:ext cx="9144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絵を描いて図った平均的な米粒の大きさを</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8mm×3mm×3mm</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の直方体と仮定する。</a:t>
            </a:r>
            <a:endPar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体積は、</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72</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立方ミリメートル</a:t>
            </a:r>
            <a:endPar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同様に、シャリの大きさを、</a:t>
            </a:r>
            <a:endPar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6cm×2cm×2cm</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の直方体と仮定する。</a:t>
            </a:r>
            <a:endPar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体積は、</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24000</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立方ミリメートル</a:t>
            </a:r>
            <a:endPar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米粒の数は、</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24000÷72=330</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個と推定できる。</a:t>
            </a:r>
            <a:endPar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p:txBody>
      </p:sp>
      <p:sp>
        <p:nvSpPr>
          <p:cNvPr id="5" name="直方体 4"/>
          <p:cNvSpPr/>
          <p:nvPr/>
        </p:nvSpPr>
        <p:spPr>
          <a:xfrm>
            <a:off x="6945923" y="2804745"/>
            <a:ext cx="1433146" cy="87043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直方体 5"/>
          <p:cNvSpPr/>
          <p:nvPr/>
        </p:nvSpPr>
        <p:spPr>
          <a:xfrm>
            <a:off x="7529147" y="1441939"/>
            <a:ext cx="375138" cy="25790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400659" y="1042587"/>
            <a:ext cx="670376" cy="369332"/>
          </a:xfrm>
          <a:prstGeom prst="rect">
            <a:avLst/>
          </a:prstGeom>
          <a:noFill/>
        </p:spPr>
        <p:txBody>
          <a:bodyPr wrap="none" rtlCol="0">
            <a:spAutoFit/>
          </a:bodyPr>
          <a:lstStyle/>
          <a:p>
            <a:r>
              <a:rPr kumimoji="1" lang="en-US" altLang="ja-JP" dirty="0"/>
              <a:t>8mm</a:t>
            </a:r>
            <a:endParaRPr kumimoji="1" lang="ja-JP" altLang="en-US" dirty="0"/>
          </a:p>
        </p:txBody>
      </p:sp>
      <p:sp>
        <p:nvSpPr>
          <p:cNvPr id="8" name="テキスト ボックス 7"/>
          <p:cNvSpPr txBox="1"/>
          <p:nvPr/>
        </p:nvSpPr>
        <p:spPr>
          <a:xfrm>
            <a:off x="7835070" y="1647915"/>
            <a:ext cx="670376" cy="369332"/>
          </a:xfrm>
          <a:prstGeom prst="rect">
            <a:avLst/>
          </a:prstGeom>
          <a:noFill/>
        </p:spPr>
        <p:txBody>
          <a:bodyPr wrap="none" rtlCol="0">
            <a:spAutoFit/>
          </a:bodyPr>
          <a:lstStyle/>
          <a:p>
            <a:r>
              <a:rPr kumimoji="1" lang="en-US" altLang="ja-JP" dirty="0"/>
              <a:t>3mm</a:t>
            </a:r>
            <a:endParaRPr kumimoji="1" lang="ja-JP" altLang="en-US" dirty="0"/>
          </a:p>
        </p:txBody>
      </p:sp>
      <p:sp>
        <p:nvSpPr>
          <p:cNvPr id="9" name="テキスト ボックス 8"/>
          <p:cNvSpPr txBox="1"/>
          <p:nvPr/>
        </p:nvSpPr>
        <p:spPr>
          <a:xfrm>
            <a:off x="7970378" y="1355933"/>
            <a:ext cx="670376" cy="369332"/>
          </a:xfrm>
          <a:prstGeom prst="rect">
            <a:avLst/>
          </a:prstGeom>
          <a:noFill/>
        </p:spPr>
        <p:txBody>
          <a:bodyPr wrap="none" rtlCol="0">
            <a:spAutoFit/>
          </a:bodyPr>
          <a:lstStyle/>
          <a:p>
            <a:r>
              <a:rPr kumimoji="1" lang="en-US" altLang="ja-JP" dirty="0"/>
              <a:t>3mm</a:t>
            </a:r>
            <a:endParaRPr kumimoji="1" lang="ja-JP" altLang="en-US" dirty="0"/>
          </a:p>
        </p:txBody>
      </p:sp>
      <p:sp>
        <p:nvSpPr>
          <p:cNvPr id="10" name="テキスト ボックス 9"/>
          <p:cNvSpPr txBox="1"/>
          <p:nvPr/>
        </p:nvSpPr>
        <p:spPr>
          <a:xfrm>
            <a:off x="7527421" y="2391398"/>
            <a:ext cx="583814" cy="369332"/>
          </a:xfrm>
          <a:prstGeom prst="rect">
            <a:avLst/>
          </a:prstGeom>
          <a:noFill/>
        </p:spPr>
        <p:txBody>
          <a:bodyPr wrap="none" rtlCol="0">
            <a:spAutoFit/>
          </a:bodyPr>
          <a:lstStyle/>
          <a:p>
            <a:r>
              <a:rPr kumimoji="1" lang="en-US" altLang="ja-JP" dirty="0"/>
              <a:t>6cm</a:t>
            </a:r>
            <a:endParaRPr kumimoji="1" lang="ja-JP" altLang="en-US" dirty="0"/>
          </a:p>
        </p:txBody>
      </p:sp>
      <p:sp>
        <p:nvSpPr>
          <p:cNvPr id="11" name="テキスト ボックス 10"/>
          <p:cNvSpPr txBox="1"/>
          <p:nvPr/>
        </p:nvSpPr>
        <p:spPr>
          <a:xfrm>
            <a:off x="8243844" y="3449654"/>
            <a:ext cx="583814" cy="369332"/>
          </a:xfrm>
          <a:prstGeom prst="rect">
            <a:avLst/>
          </a:prstGeom>
          <a:noFill/>
        </p:spPr>
        <p:txBody>
          <a:bodyPr wrap="none" rtlCol="0">
            <a:spAutoFit/>
          </a:bodyPr>
          <a:lstStyle/>
          <a:p>
            <a:r>
              <a:rPr kumimoji="1" lang="en-US" altLang="ja-JP" dirty="0"/>
              <a:t>2cm</a:t>
            </a:r>
            <a:endParaRPr kumimoji="1" lang="ja-JP" altLang="en-US" dirty="0"/>
          </a:p>
        </p:txBody>
      </p:sp>
      <p:sp>
        <p:nvSpPr>
          <p:cNvPr id="12" name="テキスト ボックス 11"/>
          <p:cNvSpPr txBox="1"/>
          <p:nvPr/>
        </p:nvSpPr>
        <p:spPr>
          <a:xfrm>
            <a:off x="8404789" y="2935480"/>
            <a:ext cx="583814" cy="369332"/>
          </a:xfrm>
          <a:prstGeom prst="rect">
            <a:avLst/>
          </a:prstGeom>
          <a:noFill/>
        </p:spPr>
        <p:txBody>
          <a:bodyPr wrap="none" rtlCol="0">
            <a:spAutoFit/>
          </a:bodyPr>
          <a:lstStyle/>
          <a:p>
            <a:r>
              <a:rPr kumimoji="1" lang="en-US" altLang="ja-JP" dirty="0"/>
              <a:t>2cm</a:t>
            </a:r>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dirty="0"/>
              <a:t>練習問題</a:t>
            </a:r>
            <a:r>
              <a:rPr lang="ja-JP" altLang="en-US" dirty="0"/>
              <a:t>４</a:t>
            </a:r>
            <a:r>
              <a:rPr lang="ja-JP" altLang="en-US" sz="3200" dirty="0"/>
              <a:t>（モデルを考える）</a:t>
            </a:r>
            <a:endParaRPr kumimoji="1" lang="ja-JP" altLang="en-US" sz="3200" dirty="0"/>
          </a:p>
        </p:txBody>
      </p:sp>
      <p:sp>
        <p:nvSpPr>
          <p:cNvPr id="4" name="正方形/長方形 3"/>
          <p:cNvSpPr/>
          <p:nvPr/>
        </p:nvSpPr>
        <p:spPr>
          <a:xfrm>
            <a:off x="337558" y="1561388"/>
            <a:ext cx="8524430" cy="2062103"/>
          </a:xfrm>
          <a:prstGeom prst="rect">
            <a:avLst/>
          </a:prstGeom>
        </p:spPr>
        <p:txBody>
          <a:bodyPr wrap="square">
            <a:spAutoFit/>
          </a:bodyPr>
          <a:lstStyle/>
          <a:p>
            <a:r>
              <a:rPr lang="ja-JP" altLang="ja-JP" sz="3200" dirty="0"/>
              <a:t>あなたの髪の毛を全部つなげると長さはどれだけになりますか。</a:t>
            </a:r>
          </a:p>
          <a:p>
            <a:r>
              <a:rPr lang="ja-JP" altLang="ja-JP" sz="3200" dirty="0"/>
              <a:t>※１つの毛穴から２～３本の髪の毛が生えています。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解答例（練習問題４）</a:t>
            </a:r>
            <a:endParaRPr kumimoji="1" lang="ja-JP" altLang="en-US" sz="3200" dirty="0"/>
          </a:p>
        </p:txBody>
      </p:sp>
      <p:sp>
        <p:nvSpPr>
          <p:cNvPr id="47107" name="Rectangle 3"/>
          <p:cNvSpPr>
            <a:spLocks noChangeArrowheads="1"/>
          </p:cNvSpPr>
          <p:nvPr/>
        </p:nvSpPr>
        <p:spPr bwMode="auto">
          <a:xfrm>
            <a:off x="0" y="1096396"/>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頭の形を半径</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10cm</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の半球と仮定すると、</a:t>
            </a:r>
            <a:endPar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表面積は、</a:t>
            </a:r>
            <a:endPar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4×3.14×10×10/2</a:t>
            </a:r>
          </a:p>
          <a:p>
            <a:pPr marL="0" marR="0" lvl="0" indent="266700" algn="l" defTabSz="914400" rtl="0" eaLnBrk="0" fontAlgn="base" latinLnBrk="0" hangingPunct="0">
              <a:lnSpc>
                <a:spcPct val="100000"/>
              </a:lnSpc>
              <a:spcBef>
                <a:spcPct val="0"/>
              </a:spcBef>
              <a:spcAft>
                <a:spcPct val="0"/>
              </a:spcAft>
              <a:buClrTx/>
              <a:buSzTx/>
              <a:buFontTx/>
              <a:buNone/>
              <a:tabLst/>
            </a:pP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=600</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平方センチメートル</a:t>
            </a:r>
            <a:endPar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p:txBody>
      </p:sp>
      <p:pic>
        <p:nvPicPr>
          <p:cNvPr id="47109" name="Picture 5" descr="クリックすると新しいウィンドウで開きます"/>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63688" y="1965592"/>
            <a:ext cx="2144241" cy="2596794"/>
          </a:xfrm>
          <a:prstGeom prst="rect">
            <a:avLst/>
          </a:prstGeom>
          <a:noFill/>
        </p:spPr>
      </p:pic>
      <p:pic>
        <p:nvPicPr>
          <p:cNvPr id="47111" name="Picture 7" descr="クリックすると新しいウィンドウで開きます"/>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78058">
            <a:off x="7190693" y="2076628"/>
            <a:ext cx="1711805" cy="115424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エンリコ・フェルミ</a:t>
            </a:r>
          </a:p>
        </p:txBody>
      </p:sp>
      <p:sp>
        <p:nvSpPr>
          <p:cNvPr id="4" name="正方形/長方形 3"/>
          <p:cNvSpPr/>
          <p:nvPr/>
        </p:nvSpPr>
        <p:spPr>
          <a:xfrm>
            <a:off x="628650" y="1509876"/>
            <a:ext cx="8132988" cy="2862322"/>
          </a:xfrm>
          <a:prstGeom prst="rect">
            <a:avLst/>
          </a:prstGeom>
        </p:spPr>
        <p:txBody>
          <a:bodyPr wrap="square">
            <a:spAutoFit/>
          </a:bodyPr>
          <a:lstStyle/>
          <a:p>
            <a:r>
              <a:rPr lang="ja-JP" altLang="en-US" sz="3600" dirty="0">
                <a:latin typeface="HG丸ｺﾞｼｯｸM-PRO" panose="020F0600000000000000" pitchFamily="50" charset="-128"/>
                <a:ea typeface="HG丸ｺﾞｼｯｸM-PRO" panose="020F0600000000000000" pitchFamily="50" charset="-128"/>
              </a:rPr>
              <a:t>２０世紀を代表する物理学者</a:t>
            </a:r>
            <a:endParaRPr lang="en-US" altLang="ja-JP" sz="3600" dirty="0">
              <a:latin typeface="HG丸ｺﾞｼｯｸM-PRO" panose="020F0600000000000000" pitchFamily="50" charset="-128"/>
              <a:ea typeface="HG丸ｺﾞｼｯｸM-PRO" panose="020F0600000000000000" pitchFamily="50" charset="-128"/>
            </a:endParaRPr>
          </a:p>
          <a:p>
            <a:r>
              <a:rPr lang="ja-JP" altLang="en-US" sz="3600" dirty="0">
                <a:latin typeface="HG丸ｺﾞｼｯｸM-PRO" panose="020F0600000000000000" pitchFamily="50" charset="-128"/>
                <a:ea typeface="HG丸ｺﾞｼｯｸM-PRO" panose="020F0600000000000000" pitchFamily="50" charset="-128"/>
              </a:rPr>
              <a:t>専門：核物理学、量子力学原爆を開発したマンハッタン計画にも中心的な役割を果たす。</a:t>
            </a:r>
            <a:endParaRPr lang="en-US" altLang="ja-JP" sz="3600" dirty="0">
              <a:latin typeface="HG丸ｺﾞｼｯｸM-PRO" panose="020F0600000000000000" pitchFamily="50" charset="-128"/>
              <a:ea typeface="HG丸ｺﾞｼｯｸM-PRO" panose="020F0600000000000000" pitchFamily="50" charset="-128"/>
            </a:endParaRPr>
          </a:p>
          <a:p>
            <a:r>
              <a:rPr lang="ja-JP" altLang="en-US" sz="3600" dirty="0">
                <a:latin typeface="HG丸ｺﾞｼｯｸM-PRO" panose="020F0600000000000000" pitchFamily="50" charset="-128"/>
                <a:ea typeface="HG丸ｺﾞｼｯｸM-PRO" panose="020F0600000000000000" pitchFamily="50" charset="-128"/>
              </a:rPr>
              <a:t>（後に核兵器には反対）</a:t>
            </a:r>
          </a:p>
        </p:txBody>
      </p:sp>
      <p:sp>
        <p:nvSpPr>
          <p:cNvPr id="6146" name="AutoShape 2" descr="Enrico Fermi 1943-4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27673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解答例（練習問題４）</a:t>
            </a:r>
            <a:endParaRPr kumimoji="1" lang="ja-JP" altLang="en-US" sz="3200" dirty="0"/>
          </a:p>
        </p:txBody>
      </p:sp>
      <p:pic>
        <p:nvPicPr>
          <p:cNvPr id="47106" name="Picture 2" descr="クリックすると新しいウィンドウで開きます"/>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31911" y="854579"/>
            <a:ext cx="1441177" cy="1246618"/>
          </a:xfrm>
          <a:prstGeom prst="rect">
            <a:avLst/>
          </a:prstGeom>
          <a:noFill/>
        </p:spPr>
      </p:pic>
      <p:sp>
        <p:nvSpPr>
          <p:cNvPr id="47107" name="Rectangle 3"/>
          <p:cNvSpPr>
            <a:spLocks noChangeArrowheads="1"/>
          </p:cNvSpPr>
          <p:nvPr/>
        </p:nvSpPr>
        <p:spPr bwMode="auto">
          <a:xfrm>
            <a:off x="0" y="849919"/>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670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毛穴の密度は手で調べると、</a:t>
            </a:r>
            <a:endPar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en-US" altLang="ja-JP" sz="2800" dirty="0">
              <a:latin typeface="HG丸ｺﾞｼｯｸM-PRO" pitchFamily="50" charset="-128"/>
              <a:ea typeface="HG丸ｺﾞｼｯｸM-PRO" pitchFamily="50" charset="-128"/>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50</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個</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 </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平方センチメートルくらいと仮定すると、</a:t>
            </a:r>
            <a:endPar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1</a:t>
            </a:r>
            <a:r>
              <a:rPr kumimoji="1" lang="ja-JP" altLang="en-US" sz="2800" b="0" i="0" u="none" strike="noStrike" cap="none" normalizeH="0" baseline="0" dirty="0" err="1">
                <a:ln>
                  <a:noFill/>
                </a:ln>
                <a:solidFill>
                  <a:schemeClr val="tx1"/>
                </a:solidFill>
                <a:effectLst/>
                <a:latin typeface="HG丸ｺﾞｼｯｸM-PRO" pitchFamily="50" charset="-128"/>
                <a:ea typeface="HG丸ｺﾞｼｯｸM-PRO" pitchFamily="50" charset="-128"/>
                <a:cs typeface="Times New Roman" pitchFamily="18" charset="0"/>
              </a:rPr>
              <a:t>つの</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毛穴から</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2</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3</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本生えていることから、</a:t>
            </a:r>
            <a:endPar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髪の毛の本数は、</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600×50×2.5=7</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万</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5</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千本</a:t>
            </a:r>
            <a:endPar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髪の毛の平均長さを</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10</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センチメートルとすると、</a:t>
            </a:r>
            <a:endPar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10cm×7</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万</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5</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千</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=7500m=7.5km</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と推定できる。</a:t>
            </a:r>
            <a:endPar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p:txBody>
      </p:sp>
      <p:sp>
        <p:nvSpPr>
          <p:cNvPr id="5" name="平行四辺形 4"/>
          <p:cNvSpPr/>
          <p:nvPr/>
        </p:nvSpPr>
        <p:spPr>
          <a:xfrm>
            <a:off x="7460478" y="1384418"/>
            <a:ext cx="717847" cy="222190"/>
          </a:xfrm>
          <a:prstGeom prst="parallelogram">
            <a:avLst>
              <a:gd name="adj" fmla="val 11457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flipV="1">
            <a:off x="7683574" y="1153682"/>
            <a:ext cx="93098" cy="367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7750517" y="1143712"/>
            <a:ext cx="93098" cy="367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7826003" y="1125196"/>
            <a:ext cx="93098" cy="367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7918583" y="1132318"/>
            <a:ext cx="93098" cy="367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7994071" y="1096710"/>
            <a:ext cx="93098" cy="367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7616631" y="1172198"/>
            <a:ext cx="93098" cy="367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7709211" y="1187865"/>
            <a:ext cx="93098" cy="367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V="1">
            <a:off x="7776154" y="1194986"/>
            <a:ext cx="93098" cy="367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7834550" y="1219200"/>
            <a:ext cx="93098" cy="367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7875853" y="1175046"/>
            <a:ext cx="93098" cy="367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8045346" y="1096710"/>
            <a:ext cx="93098" cy="367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7938524" y="1177895"/>
            <a:ext cx="93098" cy="367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8014012" y="1125196"/>
            <a:ext cx="93098" cy="367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7647967" y="1194987"/>
            <a:ext cx="93098" cy="367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7535447" y="1202108"/>
            <a:ext cx="93098" cy="367468"/>
          </a:xfrm>
          <a:prstGeom prst="line">
            <a:avLst/>
          </a:prstGeom>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204104" y="1726250"/>
            <a:ext cx="1507144" cy="369332"/>
          </a:xfrm>
          <a:prstGeom prst="rect">
            <a:avLst/>
          </a:prstGeom>
          <a:noFill/>
        </p:spPr>
        <p:txBody>
          <a:bodyPr wrap="none" rtlCol="0">
            <a:spAutoFit/>
          </a:bodyPr>
          <a:lstStyle/>
          <a:p>
            <a:r>
              <a:rPr kumimoji="1" lang="ja-JP" altLang="en-US" dirty="0"/>
              <a:t>５０個／</a:t>
            </a:r>
            <a:r>
              <a:rPr kumimoji="1" lang="en-US" altLang="ja-JP" dirty="0"/>
              <a:t>cm2</a:t>
            </a:r>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基本テクニック</a:t>
            </a:r>
          </a:p>
        </p:txBody>
      </p:sp>
      <p:sp>
        <p:nvSpPr>
          <p:cNvPr id="4" name="正方形/長方形 3"/>
          <p:cNvSpPr/>
          <p:nvPr/>
        </p:nvSpPr>
        <p:spPr>
          <a:xfrm>
            <a:off x="1512876" y="1381939"/>
            <a:ext cx="5958351" cy="2862322"/>
          </a:xfrm>
          <a:prstGeom prst="rect">
            <a:avLst/>
          </a:prstGeom>
        </p:spPr>
        <p:txBody>
          <a:bodyPr wrap="square">
            <a:spAutoFit/>
          </a:bodyPr>
          <a:lstStyle/>
          <a:p>
            <a:r>
              <a:rPr lang="ja-JP" altLang="en-US" sz="3600" dirty="0"/>
              <a:t>〇身近な例から推定</a:t>
            </a:r>
            <a:endParaRPr lang="en-US" altLang="ja-JP" sz="3600" dirty="0"/>
          </a:p>
          <a:p>
            <a:endParaRPr lang="ja-JP" altLang="ja-JP" sz="3600" dirty="0"/>
          </a:p>
          <a:p>
            <a:r>
              <a:rPr lang="ja-JP" altLang="ja-JP" sz="3600" dirty="0"/>
              <a:t>〇</a:t>
            </a:r>
            <a:r>
              <a:rPr lang="ja-JP" altLang="en-US" sz="3600" dirty="0"/>
              <a:t>分けて考える</a:t>
            </a:r>
            <a:endParaRPr lang="ja-JP" altLang="ja-JP" sz="3600" dirty="0"/>
          </a:p>
          <a:p>
            <a:endParaRPr lang="en-US" altLang="ja-JP" sz="3600" dirty="0"/>
          </a:p>
          <a:p>
            <a:r>
              <a:rPr lang="ja-JP" altLang="ja-JP" sz="3600" dirty="0"/>
              <a:t>〇</a:t>
            </a:r>
            <a:r>
              <a:rPr lang="ja-JP" altLang="en-US" sz="3600" dirty="0"/>
              <a:t>モデルを考える</a:t>
            </a:r>
            <a:endParaRPr lang="ja-JP" altLang="ja-JP"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フェルミ推定のまとめ</a:t>
            </a:r>
          </a:p>
        </p:txBody>
      </p:sp>
      <p:sp>
        <p:nvSpPr>
          <p:cNvPr id="4" name="正方形/長方形 3"/>
          <p:cNvSpPr/>
          <p:nvPr/>
        </p:nvSpPr>
        <p:spPr>
          <a:xfrm>
            <a:off x="1239140" y="860640"/>
            <a:ext cx="7904860" cy="1200329"/>
          </a:xfrm>
          <a:prstGeom prst="rect">
            <a:avLst/>
          </a:prstGeom>
        </p:spPr>
        <p:txBody>
          <a:bodyPr wrap="square">
            <a:spAutoFit/>
          </a:bodyPr>
          <a:lstStyle/>
          <a:p>
            <a:r>
              <a:rPr lang="ja-JP" altLang="en-US" sz="3600" dirty="0"/>
              <a:t>〇まずは答を出そう</a:t>
            </a:r>
            <a:endParaRPr lang="en-US" altLang="ja-JP" sz="3600" dirty="0"/>
          </a:p>
          <a:p>
            <a:r>
              <a:rPr lang="ja-JP" altLang="en-US" sz="3600" dirty="0"/>
              <a:t>　</a:t>
            </a:r>
            <a:r>
              <a:rPr lang="ja-JP" altLang="en-US" sz="3200" dirty="0"/>
              <a:t>→正解はないから、自信を持って。</a:t>
            </a:r>
            <a:endParaRPr lang="ja-JP" altLang="ja-JP" sz="4000" dirty="0"/>
          </a:p>
        </p:txBody>
      </p:sp>
      <p:sp>
        <p:nvSpPr>
          <p:cNvPr id="5" name="正方形/長方形 4"/>
          <p:cNvSpPr/>
          <p:nvPr/>
        </p:nvSpPr>
        <p:spPr>
          <a:xfrm>
            <a:off x="1237985" y="2106900"/>
            <a:ext cx="7564183" cy="1692771"/>
          </a:xfrm>
          <a:prstGeom prst="rect">
            <a:avLst/>
          </a:prstGeom>
        </p:spPr>
        <p:txBody>
          <a:bodyPr wrap="square">
            <a:spAutoFit/>
          </a:bodyPr>
          <a:lstStyle/>
          <a:p>
            <a:r>
              <a:rPr lang="ja-JP" altLang="en-US" sz="3600" dirty="0"/>
              <a:t>〇考え方を明確に</a:t>
            </a:r>
            <a:endParaRPr lang="en-US" altLang="ja-JP" sz="3600" dirty="0"/>
          </a:p>
          <a:p>
            <a:r>
              <a:rPr lang="ja-JP" altLang="en-US" sz="3600" dirty="0"/>
              <a:t>　</a:t>
            </a:r>
            <a:r>
              <a:rPr lang="ja-JP" altLang="en-US" sz="3200" dirty="0"/>
              <a:t>→数値は後で修正すればいいんです。</a:t>
            </a:r>
            <a:endParaRPr lang="en-US" altLang="ja-JP" sz="3200" dirty="0"/>
          </a:p>
          <a:p>
            <a:r>
              <a:rPr lang="ja-JP" altLang="en-US" sz="3200" dirty="0"/>
              <a:t>　→必要な知識は学科教育で学びます。</a:t>
            </a:r>
            <a:endParaRPr lang="ja-JP" altLang="ja-JP" sz="3200" dirty="0"/>
          </a:p>
        </p:txBody>
      </p:sp>
      <p:sp>
        <p:nvSpPr>
          <p:cNvPr id="6" name="正方形/長方形 5"/>
          <p:cNvSpPr/>
          <p:nvPr/>
        </p:nvSpPr>
        <p:spPr>
          <a:xfrm>
            <a:off x="1246532" y="3927168"/>
            <a:ext cx="7718006" cy="1200329"/>
          </a:xfrm>
          <a:prstGeom prst="rect">
            <a:avLst/>
          </a:prstGeom>
        </p:spPr>
        <p:txBody>
          <a:bodyPr wrap="square">
            <a:spAutoFit/>
          </a:bodyPr>
          <a:lstStyle/>
          <a:p>
            <a:r>
              <a:rPr lang="ja-JP" altLang="en-US" sz="3600" dirty="0"/>
              <a:t>〇思考の過程を楽しむ</a:t>
            </a:r>
            <a:endParaRPr lang="en-US" altLang="ja-JP" sz="3600" dirty="0"/>
          </a:p>
          <a:p>
            <a:r>
              <a:rPr lang="ja-JP" altLang="en-US" sz="3600" dirty="0"/>
              <a:t>　</a:t>
            </a:r>
            <a:r>
              <a:rPr lang="ja-JP" altLang="en-US" sz="3200" dirty="0"/>
              <a:t>→なんでも計算できちゃいます。</a:t>
            </a:r>
            <a:endParaRPr lang="ja-JP" altLang="ja-JP"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最後に</a:t>
            </a:r>
          </a:p>
        </p:txBody>
      </p:sp>
      <p:sp>
        <p:nvSpPr>
          <p:cNvPr id="4" name="テキスト ボックス 3"/>
          <p:cNvSpPr txBox="1"/>
          <p:nvPr/>
        </p:nvSpPr>
        <p:spPr>
          <a:xfrm>
            <a:off x="606670" y="1748766"/>
            <a:ext cx="7930661" cy="2062103"/>
          </a:xfrm>
          <a:prstGeom prst="rect">
            <a:avLst/>
          </a:prstGeom>
          <a:noFill/>
        </p:spPr>
        <p:txBody>
          <a:bodyPr wrap="square" rtlCol="0">
            <a:spAutoFit/>
          </a:bodyPr>
          <a:lstStyle/>
          <a:p>
            <a:r>
              <a:rPr kumimoji="1" lang="ja-JP" altLang="en-US" sz="3200" dirty="0"/>
              <a:t>ここで示した例は、全て担当者が仮定に基づき計算したものです。数値はあくまで、ある仮定に基づいた数値であり、正しいものとは限らないので注意してください。</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次回は</a:t>
            </a:r>
          </a:p>
        </p:txBody>
      </p:sp>
      <p:sp>
        <p:nvSpPr>
          <p:cNvPr id="52227" name="Rectangle 3"/>
          <p:cNvSpPr>
            <a:spLocks noChangeArrowheads="1"/>
          </p:cNvSpPr>
          <p:nvPr/>
        </p:nvSpPr>
        <p:spPr bwMode="auto">
          <a:xfrm>
            <a:off x="991532" y="1883902"/>
            <a:ext cx="7160935"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グループ対決でフェルミ推定します。</a:t>
            </a:r>
            <a:endParaRPr kumimoji="1" lang="en-US" altLang="ja-JP" sz="32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3200" dirty="0">
              <a:latin typeface="HG丸ｺﾞｼｯｸM-PRO" pitchFamily="50" charset="-128"/>
              <a:ea typeface="HG丸ｺﾞｼｯｸM-PRO" pitchFamily="50"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お楽しみに！！</a:t>
            </a:r>
            <a:endParaRPr kumimoji="1" lang="en-US" altLang="ja-JP" sz="32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フェルミ推定の代表問題</a:t>
            </a:r>
          </a:p>
        </p:txBody>
      </p:sp>
      <p:sp>
        <p:nvSpPr>
          <p:cNvPr id="4" name="正方形/長方形 3"/>
          <p:cNvSpPr/>
          <p:nvPr/>
        </p:nvSpPr>
        <p:spPr>
          <a:xfrm>
            <a:off x="1297857" y="1108440"/>
            <a:ext cx="6322449" cy="1200329"/>
          </a:xfrm>
          <a:prstGeom prst="rect">
            <a:avLst/>
          </a:prstGeom>
        </p:spPr>
        <p:txBody>
          <a:bodyPr wrap="square">
            <a:spAutoFit/>
          </a:bodyPr>
          <a:lstStyle/>
          <a:p>
            <a:r>
              <a:rPr lang="ja-JP" altLang="ja-JP" sz="3600" dirty="0"/>
              <a:t>アメリカのシカゴには何人のピアノの調律師がいますか？</a:t>
            </a:r>
            <a:endParaRPr lang="ja-JP" altLang="en-US" sz="3600" dirty="0">
              <a:latin typeface="HG丸ｺﾞｼｯｸM-PRO" panose="020F0600000000000000" pitchFamily="50" charset="-128"/>
              <a:ea typeface="HG丸ｺﾞｼｯｸM-PRO" panose="020F0600000000000000" pitchFamily="50" charset="-128"/>
            </a:endParaRPr>
          </a:p>
        </p:txBody>
      </p:sp>
      <p:sp>
        <p:nvSpPr>
          <p:cNvPr id="6146" name="AutoShape 2" descr="Enrico Fermi 1943-4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9" name="テキスト ボックス 8"/>
          <p:cNvSpPr txBox="1"/>
          <p:nvPr/>
        </p:nvSpPr>
        <p:spPr>
          <a:xfrm>
            <a:off x="5496848" y="4774168"/>
            <a:ext cx="3647152" cy="369332"/>
          </a:xfrm>
          <a:prstGeom prst="rect">
            <a:avLst/>
          </a:prstGeom>
          <a:noFill/>
        </p:spPr>
        <p:txBody>
          <a:bodyPr wrap="none" rtlCol="0">
            <a:spAutoFit/>
          </a:bodyPr>
          <a:lstStyle/>
          <a:p>
            <a:r>
              <a:rPr kumimoji="1" lang="ja-JP" altLang="en-US" dirty="0"/>
              <a:t>シカゴ大学の学生に出題した問題</a:t>
            </a:r>
          </a:p>
        </p:txBody>
      </p:sp>
      <p:pic>
        <p:nvPicPr>
          <p:cNvPr id="1026" name="Picture 2" descr="グランドピアノのイラスト | かわいいフリー素材集 いらすとや">
            <a:extLst>
              <a:ext uri="{FF2B5EF4-FFF2-40B4-BE49-F238E27FC236}">
                <a16:creationId xmlns:a16="http://schemas.microsoft.com/office/drawing/2014/main" id="{CAE3D420-6E60-0904-CDD7-EEF0402B47C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20451" y="2308769"/>
            <a:ext cx="2677260" cy="2593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73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解答へのアプローチ</a:t>
            </a:r>
          </a:p>
        </p:txBody>
      </p:sp>
      <p:sp>
        <p:nvSpPr>
          <p:cNvPr id="4" name="テキスト ボックス 3"/>
          <p:cNvSpPr txBox="1"/>
          <p:nvPr/>
        </p:nvSpPr>
        <p:spPr>
          <a:xfrm>
            <a:off x="1828117" y="1184553"/>
            <a:ext cx="5724644" cy="646331"/>
          </a:xfrm>
          <a:prstGeom prst="rect">
            <a:avLst/>
          </a:prstGeom>
          <a:noFill/>
        </p:spPr>
        <p:txBody>
          <a:bodyPr wrap="non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ピアノの先生に聞いてみる</a:t>
            </a:r>
          </a:p>
        </p:txBody>
      </p:sp>
      <p:sp>
        <p:nvSpPr>
          <p:cNvPr id="5" name="テキスト ボックス 4"/>
          <p:cNvSpPr txBox="1"/>
          <p:nvPr/>
        </p:nvSpPr>
        <p:spPr>
          <a:xfrm>
            <a:off x="1828118" y="2137580"/>
            <a:ext cx="1569660" cy="646331"/>
          </a:xfrm>
          <a:prstGeom prst="rect">
            <a:avLst/>
          </a:prstGeom>
          <a:noFill/>
        </p:spPr>
        <p:txBody>
          <a:bodyPr wrap="none" rtlCol="0">
            <a:spAutoFit/>
          </a:bodyPr>
          <a:lstStyle/>
          <a:p>
            <a:r>
              <a:rPr kumimoji="1" lang="ja-JP" altLang="en-US" sz="3600" dirty="0" err="1">
                <a:latin typeface="HG丸ｺﾞｼｯｸM-PRO" panose="020F0600000000000000" pitchFamily="50" charset="-128"/>
                <a:ea typeface="HG丸ｺﾞｼｯｸM-PRO" panose="020F0600000000000000" pitchFamily="50" charset="-128"/>
              </a:rPr>
              <a:t>ぐぐる</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1828117" y="2989433"/>
            <a:ext cx="4339650" cy="646331"/>
          </a:xfrm>
          <a:prstGeom prst="rect">
            <a:avLst/>
          </a:prstGeom>
          <a:noFill/>
        </p:spPr>
        <p:txBody>
          <a:bodyPr wrap="none" rtlCol="0">
            <a:spAutoFit/>
          </a:bodyPr>
          <a:lstStyle/>
          <a:p>
            <a:r>
              <a:rPr kumimoji="1" lang="ja-JP" altLang="en-US" sz="3600" dirty="0">
                <a:latin typeface="HG丸ｺﾞｼｯｸM-PRO" panose="020F0600000000000000" pitchFamily="50" charset="-128"/>
                <a:ea typeface="HG丸ｺﾞｼｯｸM-PRO" panose="020F0600000000000000" pitchFamily="50" charset="-128"/>
              </a:rPr>
              <a:t>自分の頭で考える。</a:t>
            </a:r>
          </a:p>
        </p:txBody>
      </p:sp>
      <p:sp>
        <p:nvSpPr>
          <p:cNvPr id="7" name="乗算記号 6"/>
          <p:cNvSpPr/>
          <p:nvPr/>
        </p:nvSpPr>
        <p:spPr>
          <a:xfrm>
            <a:off x="827695" y="1043522"/>
            <a:ext cx="89787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乗算記号 7"/>
          <p:cNvSpPr/>
          <p:nvPr/>
        </p:nvSpPr>
        <p:spPr>
          <a:xfrm>
            <a:off x="827695" y="1891481"/>
            <a:ext cx="89787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ドーナツ 8"/>
          <p:cNvSpPr/>
          <p:nvPr/>
        </p:nvSpPr>
        <p:spPr>
          <a:xfrm>
            <a:off x="930244" y="2929283"/>
            <a:ext cx="625090" cy="697277"/>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テキスト ボックス 9"/>
          <p:cNvSpPr txBox="1"/>
          <p:nvPr/>
        </p:nvSpPr>
        <p:spPr>
          <a:xfrm>
            <a:off x="911594" y="3927505"/>
            <a:ext cx="7639050" cy="954107"/>
          </a:xfrm>
          <a:prstGeom prst="rect">
            <a:avLst/>
          </a:prstGeom>
          <a:noFill/>
        </p:spPr>
        <p:txBody>
          <a:bodyPr wrap="square" rtlCol="0">
            <a:spAutoFit/>
          </a:bodyPr>
          <a:lstStyle/>
          <a:p>
            <a:r>
              <a:rPr lang="ja-JP" altLang="ja-JP" sz="2800" dirty="0">
                <a:latin typeface="HG丸ｺﾞｼｯｸM-PRO" pitchFamily="50" charset="-128"/>
                <a:ea typeface="HG丸ｺﾞｼｯｸM-PRO" pitchFamily="50" charset="-128"/>
              </a:rPr>
              <a:t>今、手元にある情報で、相手が納得する、最も</a:t>
            </a:r>
            <a:r>
              <a:rPr lang="ja-JP" altLang="ja-JP" sz="2800" dirty="0" err="1">
                <a:latin typeface="HG丸ｺﾞｼｯｸM-PRO" pitchFamily="50" charset="-128"/>
                <a:ea typeface="HG丸ｺﾞｼｯｸM-PRO" pitchFamily="50" charset="-128"/>
              </a:rPr>
              <a:t>ら</a:t>
            </a:r>
            <a:r>
              <a:rPr lang="ja-JP" altLang="ja-JP" sz="2800" dirty="0">
                <a:latin typeface="HG丸ｺﾞｼｯｸM-PRO" pitchFamily="50" charset="-128"/>
                <a:ea typeface="HG丸ｺﾞｼｯｸM-PRO" pitchFamily="50" charset="-128"/>
              </a:rPr>
              <a:t>しい答えを、短時間で導くこと</a:t>
            </a:r>
            <a:r>
              <a:rPr lang="ja-JP" altLang="en-US" sz="2800" dirty="0">
                <a:latin typeface="HG丸ｺﾞｼｯｸM-PRO" pitchFamily="50" charset="-128"/>
                <a:ea typeface="HG丸ｺﾞｼｯｸM-PRO" pitchFamily="50" charset="-128"/>
              </a:rPr>
              <a:t>が大事</a:t>
            </a:r>
            <a:endParaRPr kumimoji="1" lang="ja-JP" altLang="en-US" sz="2800"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227236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フェルミの解答例</a:t>
            </a:r>
          </a:p>
        </p:txBody>
      </p:sp>
      <p:sp>
        <p:nvSpPr>
          <p:cNvPr id="24577" name="Rectangle 1"/>
          <p:cNvSpPr>
            <a:spLocks noChangeArrowheads="1"/>
          </p:cNvSpPr>
          <p:nvPr/>
        </p:nvSpPr>
        <p:spPr bwMode="auto">
          <a:xfrm>
            <a:off x="0" y="842862"/>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33350" algn="l" defTabSz="914400" rtl="0" eaLnBrk="1" fontAlgn="base" latinLnBrk="0" hangingPunct="1">
              <a:lnSpc>
                <a:spcPct val="100000"/>
              </a:lnSpc>
              <a:spcBef>
                <a:spcPct val="0"/>
              </a:spcBef>
              <a:spcAft>
                <a:spcPct val="0"/>
              </a:spcAft>
              <a:buClrTx/>
              <a:buSzTx/>
              <a:buFontTx/>
              <a:buNone/>
              <a:tabLst/>
            </a:pPr>
            <a:r>
              <a:rPr kumimoji="1" 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シカゴの人口は</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300</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万人とする</a:t>
            </a:r>
            <a:endParaRPr kumimoji="1" lang="ja-JP" altLang="en-US" sz="54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p:txBody>
      </p:sp>
      <p:sp>
        <p:nvSpPr>
          <p:cNvPr id="7" name="Rectangle 1"/>
          <p:cNvSpPr>
            <a:spLocks noChangeArrowheads="1"/>
          </p:cNvSpPr>
          <p:nvPr/>
        </p:nvSpPr>
        <p:spPr bwMode="auto">
          <a:xfrm>
            <a:off x="0" y="1558242"/>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3335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シカゴでは</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1</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世帯あたりの人数が平均</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3</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人程度とすると、□□□万世帯ある。</a:t>
            </a:r>
            <a:endParaRPr kumimoji="1" lang="ja-JP" altLang="en-US" sz="54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p:txBody>
      </p:sp>
      <p:sp>
        <p:nvSpPr>
          <p:cNvPr id="8" name="Rectangle 1"/>
          <p:cNvSpPr>
            <a:spLocks noChangeArrowheads="1"/>
          </p:cNvSpPr>
          <p:nvPr/>
        </p:nvSpPr>
        <p:spPr bwMode="auto">
          <a:xfrm>
            <a:off x="0" y="3339091"/>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33350" algn="l" defTabSz="914400" rtl="0" eaLnBrk="0" fontAlgn="base" latinLnBrk="0" hangingPunct="0">
              <a:lnSpc>
                <a:spcPct val="100000"/>
              </a:lnSpc>
              <a:spcBef>
                <a:spcPct val="0"/>
              </a:spcBef>
              <a:spcAft>
                <a:spcPct val="0"/>
              </a:spcAft>
              <a:buClrTx/>
              <a:buSzTx/>
              <a:buFontTx/>
              <a:buNone/>
              <a:tabLst/>
            </a:pP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10</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世帯に</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1</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台の割合でピアノを保有している世帯があるとすると、ピアノは□□万台ある。</a:t>
            </a:r>
            <a:endParaRPr kumimoji="1" lang="ja-JP" altLang="en-US" sz="54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p:txBody>
      </p:sp>
      <p:sp>
        <p:nvSpPr>
          <p:cNvPr id="11" name="テキスト ボックス 10"/>
          <p:cNvSpPr txBox="1"/>
          <p:nvPr/>
        </p:nvSpPr>
        <p:spPr>
          <a:xfrm>
            <a:off x="2123767" y="2713703"/>
            <a:ext cx="3820277" cy="584775"/>
          </a:xfrm>
          <a:prstGeom prst="rect">
            <a:avLst/>
          </a:prstGeom>
          <a:noFill/>
        </p:spPr>
        <p:txBody>
          <a:bodyPr wrap="none" rtlCol="0">
            <a:spAutoFit/>
          </a:bodyPr>
          <a:lstStyle/>
          <a:p>
            <a:r>
              <a:rPr kumimoji="1" lang="en-US" altLang="ja-JP" sz="3200" dirty="0"/>
              <a:t>300</a:t>
            </a:r>
            <a:r>
              <a:rPr kumimoji="1" lang="ja-JP" altLang="en-US" sz="3200" dirty="0"/>
              <a:t>万</a:t>
            </a:r>
            <a:r>
              <a:rPr kumimoji="1" lang="en-US" altLang="ja-JP" sz="3200" dirty="0"/>
              <a:t>÷3=100</a:t>
            </a:r>
            <a:r>
              <a:rPr kumimoji="1" lang="ja-JP" altLang="en-US" sz="3200" dirty="0"/>
              <a:t>万世帯</a:t>
            </a:r>
          </a:p>
        </p:txBody>
      </p:sp>
      <p:sp>
        <p:nvSpPr>
          <p:cNvPr id="12" name="テキスト ボックス 11"/>
          <p:cNvSpPr txBox="1"/>
          <p:nvPr/>
        </p:nvSpPr>
        <p:spPr>
          <a:xfrm>
            <a:off x="2172928" y="4414682"/>
            <a:ext cx="3409908" cy="584775"/>
          </a:xfrm>
          <a:prstGeom prst="rect">
            <a:avLst/>
          </a:prstGeom>
          <a:noFill/>
        </p:spPr>
        <p:txBody>
          <a:bodyPr wrap="none" rtlCol="0">
            <a:spAutoFit/>
          </a:bodyPr>
          <a:lstStyle/>
          <a:p>
            <a:r>
              <a:rPr kumimoji="1" lang="en-US" altLang="ja-JP" sz="3200" dirty="0"/>
              <a:t>300</a:t>
            </a:r>
            <a:r>
              <a:rPr kumimoji="1" lang="ja-JP" altLang="en-US" sz="3200" dirty="0"/>
              <a:t>万</a:t>
            </a:r>
            <a:r>
              <a:rPr kumimoji="1" lang="en-US" altLang="ja-JP" sz="3200" dirty="0"/>
              <a:t>÷10=10</a:t>
            </a:r>
            <a:r>
              <a:rPr kumimoji="1" lang="ja-JP" altLang="en-US" sz="3200" dirty="0"/>
              <a:t>万台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fade">
                                      <p:cBhvr>
                                        <p:cTn id="7" dur="500"/>
                                        <p:tgtEl>
                                          <p:spTgt spid="245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7" grpId="0"/>
      <p:bldP spid="8"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フェルミの解答例</a:t>
            </a:r>
          </a:p>
        </p:txBody>
      </p:sp>
      <p:sp>
        <p:nvSpPr>
          <p:cNvPr id="5" name="Rectangle 1"/>
          <p:cNvSpPr>
            <a:spLocks noChangeArrowheads="1"/>
          </p:cNvSpPr>
          <p:nvPr/>
        </p:nvSpPr>
        <p:spPr bwMode="auto">
          <a:xfrm>
            <a:off x="0" y="2751186"/>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3335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調律師が</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1</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日に調律するピアノの台数は</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3</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つとすると、のべ□</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万日必要である。</a:t>
            </a:r>
            <a:endPar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p:txBody>
      </p:sp>
      <p:sp>
        <p:nvSpPr>
          <p:cNvPr id="6" name="Rectangle 1"/>
          <p:cNvSpPr>
            <a:spLocks noChangeArrowheads="1"/>
          </p:cNvSpPr>
          <p:nvPr/>
        </p:nvSpPr>
        <p:spPr bwMode="auto">
          <a:xfrm>
            <a:off x="0" y="1064585"/>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3335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ピアノ</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1</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台の調律は平均して</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1</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年に</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1</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回行うとすると、シカゴのピアノは年に□□万回調律する必要がある。</a:t>
            </a:r>
            <a:endParaRPr kumimoji="1" lang="ja-JP" altLang="en-US" sz="16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p:txBody>
      </p:sp>
      <p:sp>
        <p:nvSpPr>
          <p:cNvPr id="7" name="テキスト ボックス 6"/>
          <p:cNvSpPr txBox="1"/>
          <p:nvPr/>
        </p:nvSpPr>
        <p:spPr>
          <a:xfrm>
            <a:off x="2271251" y="2123768"/>
            <a:ext cx="3403496" cy="584775"/>
          </a:xfrm>
          <a:prstGeom prst="rect">
            <a:avLst/>
          </a:prstGeom>
          <a:noFill/>
        </p:spPr>
        <p:txBody>
          <a:bodyPr wrap="none" rtlCol="0">
            <a:spAutoFit/>
          </a:bodyPr>
          <a:lstStyle/>
          <a:p>
            <a:r>
              <a:rPr kumimoji="1" lang="en-US" altLang="ja-JP" sz="3200" dirty="0"/>
              <a:t>10</a:t>
            </a:r>
            <a:r>
              <a:rPr kumimoji="1" lang="ja-JP" altLang="en-US" sz="3200" dirty="0"/>
              <a:t>万台</a:t>
            </a:r>
            <a:r>
              <a:rPr kumimoji="1" lang="en-US" altLang="ja-JP" sz="3200" dirty="0"/>
              <a:t>÷1=10</a:t>
            </a:r>
            <a:r>
              <a:rPr kumimoji="1" lang="ja-JP" altLang="en-US" sz="3200" dirty="0"/>
              <a:t>万回</a:t>
            </a:r>
          </a:p>
        </p:txBody>
      </p:sp>
      <p:sp>
        <p:nvSpPr>
          <p:cNvPr id="8" name="テキスト ボックス 7"/>
          <p:cNvSpPr txBox="1"/>
          <p:nvPr/>
        </p:nvSpPr>
        <p:spPr>
          <a:xfrm>
            <a:off x="2290916" y="3972233"/>
            <a:ext cx="4487126" cy="584775"/>
          </a:xfrm>
          <a:prstGeom prst="rect">
            <a:avLst/>
          </a:prstGeom>
          <a:noFill/>
        </p:spPr>
        <p:txBody>
          <a:bodyPr wrap="none" rtlCol="0">
            <a:spAutoFit/>
          </a:bodyPr>
          <a:lstStyle/>
          <a:p>
            <a:r>
              <a:rPr kumimoji="1" lang="en-US" altLang="ja-JP" sz="3200" dirty="0"/>
              <a:t>10</a:t>
            </a:r>
            <a:r>
              <a:rPr kumimoji="1" lang="ja-JP" altLang="en-US" sz="3200" dirty="0"/>
              <a:t>万回</a:t>
            </a:r>
            <a:r>
              <a:rPr kumimoji="1" lang="en-US" altLang="ja-JP" sz="3200" dirty="0"/>
              <a:t>÷3</a:t>
            </a:r>
            <a:r>
              <a:rPr kumimoji="1" lang="ja-JP" altLang="en-US" sz="3200" dirty="0"/>
              <a:t>回</a:t>
            </a:r>
            <a:r>
              <a:rPr kumimoji="1" lang="en-US" altLang="ja-JP" sz="3200" dirty="0"/>
              <a:t>/</a:t>
            </a:r>
            <a:r>
              <a:rPr kumimoji="1" lang="ja-JP" altLang="en-US" sz="3200" dirty="0"/>
              <a:t>日</a:t>
            </a:r>
            <a:r>
              <a:rPr kumimoji="1" lang="en-US" altLang="ja-JP" sz="3200" dirty="0"/>
              <a:t>=3.3</a:t>
            </a:r>
            <a:r>
              <a:rPr kumimoji="1" lang="ja-JP" altLang="en-US" sz="3200" dirty="0"/>
              <a:t>万日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フェルミの解答例</a:t>
            </a:r>
          </a:p>
        </p:txBody>
      </p:sp>
      <p:sp>
        <p:nvSpPr>
          <p:cNvPr id="4" name="Rectangle 1"/>
          <p:cNvSpPr>
            <a:spLocks noChangeArrowheads="1"/>
          </p:cNvSpPr>
          <p:nvPr/>
        </p:nvSpPr>
        <p:spPr bwMode="auto">
          <a:xfrm>
            <a:off x="0" y="123653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33350" algn="l" defTabSz="914400" rtl="0" eaLnBrk="0" fontAlgn="base" latinLnBrk="0" hangingPunct="0">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週休二日とし、調律師は年間に約</a:t>
            </a:r>
            <a:r>
              <a:rPr kumimoji="1" lang="en-US" altLang="ja-JP"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250</a:t>
            </a:r>
            <a:r>
              <a:rPr kumimoji="1" lang="ja-JP" altLang="en-US" sz="2800" b="0" i="0" u="none" strike="noStrike" cap="none" normalizeH="0" baseline="0" dirty="0">
                <a:ln>
                  <a:noFill/>
                </a:ln>
                <a:solidFill>
                  <a:schemeClr val="tx1"/>
                </a:solidFill>
                <a:effectLst/>
                <a:latin typeface="HG丸ｺﾞｼｯｸM-PRO" pitchFamily="50" charset="-128"/>
                <a:ea typeface="HG丸ｺﾞｼｯｸM-PRO" pitchFamily="50" charset="-128"/>
                <a:cs typeface="Times New Roman" pitchFamily="18" charset="0"/>
              </a:rPr>
              <a:t>日働くとすると、シカゴのピアノを調律するには、約□□□人必要となる。</a:t>
            </a:r>
            <a:endParaRPr kumimoji="1" lang="ja-JP" altLang="en-US" sz="54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p:txBody>
      </p:sp>
      <p:sp>
        <p:nvSpPr>
          <p:cNvPr id="6" name="テキスト ボックス 5"/>
          <p:cNvSpPr txBox="1"/>
          <p:nvPr/>
        </p:nvSpPr>
        <p:spPr>
          <a:xfrm>
            <a:off x="2276168" y="2659627"/>
            <a:ext cx="4338047" cy="584775"/>
          </a:xfrm>
          <a:prstGeom prst="rect">
            <a:avLst/>
          </a:prstGeom>
          <a:noFill/>
        </p:spPr>
        <p:txBody>
          <a:bodyPr wrap="none" rtlCol="0">
            <a:spAutoFit/>
          </a:bodyPr>
          <a:lstStyle/>
          <a:p>
            <a:r>
              <a:rPr kumimoji="1" lang="en-US" altLang="ja-JP" sz="3200" dirty="0"/>
              <a:t>3.3</a:t>
            </a:r>
            <a:r>
              <a:rPr kumimoji="1" lang="ja-JP" altLang="en-US" sz="3200" dirty="0"/>
              <a:t>万日</a:t>
            </a:r>
            <a:r>
              <a:rPr kumimoji="1" lang="en-US" altLang="ja-JP" sz="3200" dirty="0"/>
              <a:t>÷250</a:t>
            </a:r>
            <a:r>
              <a:rPr kumimoji="1" lang="ja-JP" altLang="en-US" sz="3200" dirty="0"/>
              <a:t>日≒</a:t>
            </a:r>
            <a:r>
              <a:rPr kumimoji="1" lang="en-US" altLang="ja-JP" sz="3200" dirty="0"/>
              <a:t>130</a:t>
            </a:r>
            <a:r>
              <a:rPr kumimoji="1" lang="ja-JP" altLang="en-US" sz="3200" dirty="0"/>
              <a:t>人</a:t>
            </a:r>
          </a:p>
        </p:txBody>
      </p:sp>
      <p:sp>
        <p:nvSpPr>
          <p:cNvPr id="7" name="テキスト ボックス 6"/>
          <p:cNvSpPr txBox="1"/>
          <p:nvPr/>
        </p:nvSpPr>
        <p:spPr>
          <a:xfrm>
            <a:off x="2251587" y="3770672"/>
            <a:ext cx="4913525" cy="584775"/>
          </a:xfrm>
          <a:prstGeom prst="rect">
            <a:avLst/>
          </a:prstGeom>
          <a:noFill/>
        </p:spPr>
        <p:txBody>
          <a:bodyPr wrap="none" rtlCol="0">
            <a:spAutoFit/>
          </a:bodyPr>
          <a:lstStyle/>
          <a:p>
            <a:r>
              <a:rPr kumimoji="1" lang="en-US" altLang="ja-JP" sz="3200" dirty="0"/>
              <a:t>130</a:t>
            </a:r>
            <a:r>
              <a:rPr kumimoji="1" lang="ja-JP" altLang="en-US" sz="3200" dirty="0"/>
              <a:t>人位いると推定される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この問題を考えるポイント</a:t>
            </a:r>
          </a:p>
        </p:txBody>
      </p:sp>
      <p:sp>
        <p:nvSpPr>
          <p:cNvPr id="4" name="正方形/長方形 3"/>
          <p:cNvSpPr/>
          <p:nvPr/>
        </p:nvSpPr>
        <p:spPr>
          <a:xfrm>
            <a:off x="103236" y="1179871"/>
            <a:ext cx="8878529" cy="3416320"/>
          </a:xfrm>
          <a:prstGeom prst="rect">
            <a:avLst/>
          </a:prstGeom>
        </p:spPr>
        <p:txBody>
          <a:bodyPr wrap="square">
            <a:spAutoFit/>
          </a:bodyPr>
          <a:lstStyle/>
          <a:p>
            <a:r>
              <a:rPr lang="ja-JP" altLang="ja-JP" sz="3600" dirty="0"/>
              <a:t>〇大胆に仮定する。</a:t>
            </a:r>
            <a:endParaRPr lang="en-US" altLang="ja-JP" sz="3600" dirty="0"/>
          </a:p>
          <a:p>
            <a:endParaRPr lang="ja-JP" altLang="ja-JP" sz="3600" dirty="0"/>
          </a:p>
          <a:p>
            <a:r>
              <a:rPr lang="ja-JP" altLang="ja-JP" sz="3600" dirty="0"/>
              <a:t>〇正しい数学（算数）を用いて計算する。</a:t>
            </a:r>
          </a:p>
          <a:p>
            <a:endParaRPr lang="en-US" altLang="ja-JP" sz="3600" dirty="0"/>
          </a:p>
          <a:p>
            <a:r>
              <a:rPr lang="ja-JP" altLang="ja-JP" sz="3600" dirty="0"/>
              <a:t>〇計算のストーリーを明らかにする。</a:t>
            </a:r>
            <a:endParaRPr lang="en-US" altLang="ja-JP" sz="3600" dirty="0"/>
          </a:p>
          <a:p>
            <a:r>
              <a:rPr lang="ja-JP" altLang="ja-JP" sz="3600" dirty="0"/>
              <a:t>（誰でも、考え方が納得できるよう）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12662</TotalTime>
  <Words>1456</Words>
  <Application>Microsoft Office PowerPoint</Application>
  <PresentationFormat>画面に合わせる (16:9)</PresentationFormat>
  <Paragraphs>193</Paragraphs>
  <Slides>34</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34</vt:i4>
      </vt:variant>
    </vt:vector>
  </HeadingPairs>
  <TitlesOfParts>
    <vt:vector size="39" baseType="lpstr">
      <vt:lpstr>HG丸ｺﾞｼｯｸM-PRO</vt:lpstr>
      <vt:lpstr>Arial</vt:lpstr>
      <vt:lpstr>Calibri</vt:lpstr>
      <vt:lpstr>Calibri Light</vt:lpstr>
      <vt:lpstr>Office テーマ</vt:lpstr>
      <vt:lpstr>総合的な探究の時間</vt:lpstr>
      <vt:lpstr>目的</vt:lpstr>
      <vt:lpstr>エンリコ・フェルミ</vt:lpstr>
      <vt:lpstr>フェルミ推定の代表問題</vt:lpstr>
      <vt:lpstr>解答へのアプローチ</vt:lpstr>
      <vt:lpstr>フェルミの解答例</vt:lpstr>
      <vt:lpstr>フェルミの解答例</vt:lpstr>
      <vt:lpstr>フェルミの解答例</vt:lpstr>
      <vt:lpstr>この問題を考えるポイント</vt:lpstr>
      <vt:lpstr>フェルミ推定</vt:lpstr>
      <vt:lpstr>例題１ （身近な例から推定）</vt:lpstr>
      <vt:lpstr>解答例（例題１）</vt:lpstr>
      <vt:lpstr>例題２（身近な例から推定）</vt:lpstr>
      <vt:lpstr>解答例（例題２）</vt:lpstr>
      <vt:lpstr>練習問題１（身近な例から推定）</vt:lpstr>
      <vt:lpstr>解答例（練習問題１）</vt:lpstr>
      <vt:lpstr>例題３（分けて考える）</vt:lpstr>
      <vt:lpstr>解答例（例題３）</vt:lpstr>
      <vt:lpstr>解答例（例題３）</vt:lpstr>
      <vt:lpstr>ポイント</vt:lpstr>
      <vt:lpstr>練習問題２（分けて考える）</vt:lpstr>
      <vt:lpstr>解答例（練習問題２）</vt:lpstr>
      <vt:lpstr>解答例（練習問題２）</vt:lpstr>
      <vt:lpstr>例題４（モデルを考える）</vt:lpstr>
      <vt:lpstr>解答例 （例題４）</vt:lpstr>
      <vt:lpstr>練習問題３（モデルを考える）</vt:lpstr>
      <vt:lpstr>解答例（練習問題３）</vt:lpstr>
      <vt:lpstr>練習問題４（モデルを考える）</vt:lpstr>
      <vt:lpstr>解答例（練習問題４）</vt:lpstr>
      <vt:lpstr>解答例（練習問題４）</vt:lpstr>
      <vt:lpstr>基本テクニック</vt:lpstr>
      <vt:lpstr>フェルミ推定のまとめ</vt:lpstr>
      <vt:lpstr>最後に</vt:lpstr>
      <vt:lpstr>次回は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キャリア教育 キックオフ集会</dc:title>
  <dc:creator>takashi kawase</dc:creator>
  <cp:lastModifiedBy>Mie Matsumoto(mmsouken)</cp:lastModifiedBy>
  <cp:revision>258</cp:revision>
  <cp:lastPrinted>2017-10-10T04:38:00Z</cp:lastPrinted>
  <dcterms:created xsi:type="dcterms:W3CDTF">2017-09-13T13:25:30Z</dcterms:created>
  <dcterms:modified xsi:type="dcterms:W3CDTF">2022-07-27T02:03:30Z</dcterms:modified>
</cp:coreProperties>
</file>