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8" r:id="rId5"/>
    <p:sldId id="259" r:id="rId6"/>
    <p:sldId id="258" r:id="rId7"/>
    <p:sldId id="260" r:id="rId8"/>
    <p:sldId id="261" r:id="rId9"/>
    <p:sldId id="262" r:id="rId10"/>
    <p:sldId id="264" r:id="rId11"/>
    <p:sldId id="263" r:id="rId12"/>
    <p:sldId id="266" r:id="rId13"/>
    <p:sldId id="267" r:id="rId14"/>
    <p:sldId id="269" r:id="rId15"/>
    <p:sldId id="271"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5" d="100"/>
          <a:sy n="75" d="100"/>
        </p:scale>
        <p:origin x="60"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3A0785-8D8D-76AA-6F0C-7D2BC3BD677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B56224-7865-8586-A5FC-70B28E740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2B06D9C-DD59-2C18-F820-53B079BE1C99}"/>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5" name="フッター プレースホルダー 4">
            <a:extLst>
              <a:ext uri="{FF2B5EF4-FFF2-40B4-BE49-F238E27FC236}">
                <a16:creationId xmlns:a16="http://schemas.microsoft.com/office/drawing/2014/main" id="{2FC66CE5-D057-CEE0-9762-D2ECEC2744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64ECC6-3724-35E9-8130-FBBE162BAF75}"/>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61891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2A3F26-B3FB-87E8-F198-EBA9799114B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DDE79E-A7F1-301C-2778-E1F79610AE9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73C3FE-66AE-F46B-7B72-29111B090A40}"/>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5" name="フッター プレースホルダー 4">
            <a:extLst>
              <a:ext uri="{FF2B5EF4-FFF2-40B4-BE49-F238E27FC236}">
                <a16:creationId xmlns:a16="http://schemas.microsoft.com/office/drawing/2014/main" id="{4F6DEB4A-41C0-C76B-DE44-7DFDA43110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117C44-7BF6-5698-255A-F330655B0FCA}"/>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4170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512B322-93AC-42E7-6D5F-917B4456118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9C219B-2859-BC79-24B5-D10E69F6536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7426A6-87CD-430E-EE7D-C5DA7EAB1FF7}"/>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5" name="フッター プレースホルダー 4">
            <a:extLst>
              <a:ext uri="{FF2B5EF4-FFF2-40B4-BE49-F238E27FC236}">
                <a16:creationId xmlns:a16="http://schemas.microsoft.com/office/drawing/2014/main" id="{701B96D9-B85A-65A4-C3EE-CBF7168FB6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2E907C-2C39-E225-86CB-011D72DECA0F}"/>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225734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523C1-64F2-A508-5C2A-82E695FCC7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8920FA-9DEC-7C9F-C1E7-0B4DDC0F6EA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26E31E-8039-2497-A30A-D9B16AA42D85}"/>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5" name="フッター プレースホルダー 4">
            <a:extLst>
              <a:ext uri="{FF2B5EF4-FFF2-40B4-BE49-F238E27FC236}">
                <a16:creationId xmlns:a16="http://schemas.microsoft.com/office/drawing/2014/main" id="{19F2DD77-C7C6-AEF1-0F5B-923A0A8416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70A9B8-5092-2694-C9D5-416AAFD18C67}"/>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220358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3B92D-84BE-A7F1-F20F-44EE3C2E322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256840-11BE-D806-9566-DE8316BDD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810F4D5-17CA-5318-8939-6D92AF4B636D}"/>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5" name="フッター プレースホルダー 4">
            <a:extLst>
              <a:ext uri="{FF2B5EF4-FFF2-40B4-BE49-F238E27FC236}">
                <a16:creationId xmlns:a16="http://schemas.microsoft.com/office/drawing/2014/main" id="{4AF0DC28-90D8-AF18-A493-AFBCC31A59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FEA44A-B57D-4F93-94CF-FB4B7DED90B2}"/>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87374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C56391-7869-5836-6CA7-A5D4EC2A9B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3E2A12-DBFA-1D22-E2F5-EAA15597079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674D75F-E141-8037-6BEF-0E39E376AC1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F69DD6-A955-3C58-A605-396043898307}"/>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6" name="フッター プレースホルダー 5">
            <a:extLst>
              <a:ext uri="{FF2B5EF4-FFF2-40B4-BE49-F238E27FC236}">
                <a16:creationId xmlns:a16="http://schemas.microsoft.com/office/drawing/2014/main" id="{A0638A6A-049D-657B-C906-F2B7F16811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495DE5-7443-1A08-6D4F-3D465487BAFC}"/>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22810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0EE3E-D3A2-4F4F-02B0-D842C959D9B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DC3C90-BA0E-314B-AD2C-A06C1C77A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581D143-74AD-4F5B-6D36-06A9ED47342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A1EDB00-9BDB-9FA3-EED9-AF5EE14DC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4D435FA-8609-237E-AF24-FB263800FE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8BDA8C1-72B8-3A14-D0DE-7C7C263097B5}"/>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8" name="フッター プレースホルダー 7">
            <a:extLst>
              <a:ext uri="{FF2B5EF4-FFF2-40B4-BE49-F238E27FC236}">
                <a16:creationId xmlns:a16="http://schemas.microsoft.com/office/drawing/2014/main" id="{93FF78BE-961D-4237-D0FC-B862DFEB45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AFC477-BE05-DB80-8CE9-21978C536238}"/>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218089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12DBDC-1D53-0E81-75B2-D6868B42B7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6B0768-FF54-BF90-9ED3-5757EBDA631C}"/>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4" name="フッター プレースホルダー 3">
            <a:extLst>
              <a:ext uri="{FF2B5EF4-FFF2-40B4-BE49-F238E27FC236}">
                <a16:creationId xmlns:a16="http://schemas.microsoft.com/office/drawing/2014/main" id="{D0F6B9E5-9640-07A1-7F16-F010F160AAE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4B10BB-52F3-BA8C-6EA1-E61F9162323D}"/>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370979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62B8B9C-9F6F-C8D7-3C45-1073D9991CB3}"/>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3" name="フッター プレースホルダー 2">
            <a:extLst>
              <a:ext uri="{FF2B5EF4-FFF2-40B4-BE49-F238E27FC236}">
                <a16:creationId xmlns:a16="http://schemas.microsoft.com/office/drawing/2014/main" id="{5511052C-1B68-3523-2DBC-CE5A3105B4D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1E663A1-B5E5-669E-4B03-047063C27BE2}"/>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256781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57AB5-E835-FEE2-BA70-45BD1271FC4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900874-8BDB-108E-C0EA-82822D75C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058D97-40E1-8424-D329-B9A1606D3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9204FF-1830-C3B5-741D-4D57B1107542}"/>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6" name="フッター プレースホルダー 5">
            <a:extLst>
              <a:ext uri="{FF2B5EF4-FFF2-40B4-BE49-F238E27FC236}">
                <a16:creationId xmlns:a16="http://schemas.microsoft.com/office/drawing/2014/main" id="{0AC429AF-FE96-35A5-FF66-E1CD03A136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B3DE9-72C1-608B-3260-759D00612E37}"/>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309994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C7DF8-D361-A4C2-66A8-5EE1FA48303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8E3465C-E183-97D4-7EFB-34B6DBF7A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F1675F7-892D-C8FF-51DD-3D0B96C75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FAA27-181B-28FF-036E-E1C754431FB7}"/>
              </a:ext>
            </a:extLst>
          </p:cNvPr>
          <p:cNvSpPr>
            <a:spLocks noGrp="1"/>
          </p:cNvSpPr>
          <p:nvPr>
            <p:ph type="dt" sz="half" idx="10"/>
          </p:nvPr>
        </p:nvSpPr>
        <p:spPr/>
        <p:txBody>
          <a:bodyPr/>
          <a:lstStyle/>
          <a:p>
            <a:fld id="{0A88E885-6307-41C5-B501-943090D01EAB}" type="datetimeFigureOut">
              <a:rPr kumimoji="1" lang="ja-JP" altLang="en-US" smtClean="0"/>
              <a:t>2022/6/30</a:t>
            </a:fld>
            <a:endParaRPr kumimoji="1" lang="ja-JP" altLang="en-US"/>
          </a:p>
        </p:txBody>
      </p:sp>
      <p:sp>
        <p:nvSpPr>
          <p:cNvPr id="6" name="フッター プレースホルダー 5">
            <a:extLst>
              <a:ext uri="{FF2B5EF4-FFF2-40B4-BE49-F238E27FC236}">
                <a16:creationId xmlns:a16="http://schemas.microsoft.com/office/drawing/2014/main" id="{4150011A-482F-BBB8-0D81-3C9258BC30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90F87E-CF56-80C5-32B8-E39533045609}"/>
              </a:ext>
            </a:extLst>
          </p:cNvPr>
          <p:cNvSpPr>
            <a:spLocks noGrp="1"/>
          </p:cNvSpPr>
          <p:nvPr>
            <p:ph type="sldNum" sz="quarter" idx="12"/>
          </p:nvPr>
        </p:nvSpPr>
        <p:spPr/>
        <p:txBody>
          <a:body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326026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DEDAF0-518C-F470-7CD4-92FC0882E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81EF8D-624E-503C-4777-8BF9201B42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E529F-D65E-E97D-A56C-F7ACE65B5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8E885-6307-41C5-B501-943090D01EAB}" type="datetimeFigureOut">
              <a:rPr kumimoji="1" lang="ja-JP" altLang="en-US" smtClean="0"/>
              <a:t>2022/6/30</a:t>
            </a:fld>
            <a:endParaRPr kumimoji="1" lang="ja-JP" altLang="en-US"/>
          </a:p>
        </p:txBody>
      </p:sp>
      <p:sp>
        <p:nvSpPr>
          <p:cNvPr id="5" name="フッター プレースホルダー 4">
            <a:extLst>
              <a:ext uri="{FF2B5EF4-FFF2-40B4-BE49-F238E27FC236}">
                <a16:creationId xmlns:a16="http://schemas.microsoft.com/office/drawing/2014/main" id="{C4B82CB4-67A8-D3EA-8ABF-AC4C649E7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5C6DC61-B2BF-C9DF-6771-BC3455B96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6700A-F48E-40E9-B210-975A1ACB5449}" type="slidenum">
              <a:rPr kumimoji="1" lang="ja-JP" altLang="en-US" smtClean="0"/>
              <a:t>‹#›</a:t>
            </a:fld>
            <a:endParaRPr kumimoji="1" lang="ja-JP" altLang="en-US"/>
          </a:p>
        </p:txBody>
      </p:sp>
    </p:spTree>
    <p:extLst>
      <p:ext uri="{BB962C8B-B14F-4D97-AF65-F5344CB8AC3E}">
        <p14:creationId xmlns:p14="http://schemas.microsoft.com/office/powerpoint/2010/main" val="37964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938B6BAA-11BD-FF59-2831-A4F3EEFF3077}"/>
              </a:ext>
            </a:extLst>
          </p:cNvPr>
          <p:cNvSpPr>
            <a:spLocks noGrp="1"/>
          </p:cNvSpPr>
          <p:nvPr>
            <p:ph type="ctrTitle"/>
          </p:nvPr>
        </p:nvSpPr>
        <p:spPr>
          <a:xfrm>
            <a:off x="2899686" y="1721836"/>
            <a:ext cx="6392322" cy="2387918"/>
          </a:xfrm>
        </p:spPr>
        <p:txBody>
          <a:bodyPr anchor="b">
            <a:normAutofit/>
          </a:bodyPr>
          <a:lstStyle/>
          <a:p>
            <a:r>
              <a:rPr kumimoji="1" lang="ja-JP" altLang="en-US" sz="4800" dirty="0">
                <a:solidFill>
                  <a:schemeClr val="tx2"/>
                </a:solidFill>
              </a:rPr>
              <a:t>英文直読</a:t>
            </a:r>
            <a:r>
              <a:rPr kumimoji="1" lang="ja-JP" altLang="en-US" sz="4800">
                <a:solidFill>
                  <a:schemeClr val="tx2"/>
                </a:solidFill>
              </a:rPr>
              <a:t>直解の</a:t>
            </a:r>
            <a:br>
              <a:rPr kumimoji="1" lang="en-US" altLang="ja-JP" sz="4800" dirty="0">
                <a:solidFill>
                  <a:schemeClr val="tx2"/>
                </a:solidFill>
              </a:rPr>
            </a:br>
            <a:r>
              <a:rPr kumimoji="1" lang="ja-JP" altLang="en-US" sz="4800" dirty="0">
                <a:solidFill>
                  <a:schemeClr val="tx2"/>
                </a:solidFill>
              </a:rPr>
              <a:t>教材作成</a:t>
            </a:r>
            <a:br>
              <a:rPr kumimoji="1" lang="en-US" altLang="ja-JP" sz="4800" dirty="0">
                <a:solidFill>
                  <a:schemeClr val="tx2"/>
                </a:solidFill>
              </a:rPr>
            </a:br>
            <a:r>
              <a:rPr kumimoji="1" lang="ja-JP" altLang="en-US" sz="4800" dirty="0">
                <a:solidFill>
                  <a:schemeClr val="tx2"/>
                </a:solidFill>
              </a:rPr>
              <a:t>パワポテンプレ</a:t>
            </a:r>
          </a:p>
        </p:txBody>
      </p:sp>
      <p:grpSp>
        <p:nvGrpSpPr>
          <p:cNvPr id="12" name="Group 1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9" name="Freeform: Shape 1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3177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A3EEB7C-6C10-BC3D-2FBB-869B1085F08E}"/>
              </a:ext>
            </a:extLst>
          </p:cNvPr>
          <p:cNvSpPr>
            <a:spLocks noGrp="1"/>
          </p:cNvSpPr>
          <p:nvPr>
            <p:ph sz="half" idx="1"/>
          </p:nvPr>
        </p:nvSpPr>
        <p:spPr>
          <a:xfrm>
            <a:off x="387927" y="581891"/>
            <a:ext cx="5971309" cy="5902036"/>
          </a:xfrm>
        </p:spPr>
        <p:txBody>
          <a:bodyPr>
            <a:normAutofit/>
          </a:bodyPr>
          <a:lstStyle/>
          <a:p>
            <a:r>
              <a:rPr lang="en-US" altLang="ja-JP" sz="3200" dirty="0">
                <a:solidFill>
                  <a:srgbClr val="C00000"/>
                </a:solidFill>
              </a:rPr>
              <a:t>Microsoft supports a thriving community </a:t>
            </a:r>
            <a:r>
              <a:rPr lang="en-US" altLang="ja-JP" sz="3200" dirty="0">
                <a:solidFill>
                  <a:schemeClr val="bg1">
                    <a:lumMod val="50000"/>
                  </a:schemeClr>
                </a:solidFill>
              </a:rPr>
              <a:t>of passionate educators 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6" name="コンテンツ プレースホルダー 5">
            <a:extLst>
              <a:ext uri="{FF2B5EF4-FFF2-40B4-BE49-F238E27FC236}">
                <a16:creationId xmlns:a16="http://schemas.microsoft.com/office/drawing/2014/main" id="{BB9069A9-81B4-9FD7-0A7B-D46C06F08E74}"/>
              </a:ext>
            </a:extLst>
          </p:cNvPr>
          <p:cNvSpPr>
            <a:spLocks noGrp="1"/>
          </p:cNvSpPr>
          <p:nvPr>
            <p:ph sz="half" idx="2"/>
          </p:nvPr>
        </p:nvSpPr>
        <p:spPr>
          <a:xfrm>
            <a:off x="6774872" y="581891"/>
            <a:ext cx="4578927" cy="5595072"/>
          </a:xfrm>
        </p:spPr>
        <p:txBody>
          <a:bodyPr>
            <a:normAutofit/>
          </a:bodyPr>
          <a:lstStyle/>
          <a:p>
            <a:r>
              <a:rPr lang="ja-JP" altLang="en-US" dirty="0">
                <a:solidFill>
                  <a:srgbClr val="0070C0"/>
                </a:solidFill>
              </a:rPr>
              <a:t>マイクロソフトは 支援する 発展しつつあるコミュニティを</a:t>
            </a:r>
            <a:endParaRPr lang="en-US" altLang="ja-JP" dirty="0">
              <a:solidFill>
                <a:srgbClr val="0070C0"/>
              </a:solidFill>
            </a:endParaRPr>
          </a:p>
          <a:p>
            <a:r>
              <a:rPr lang="ja-JP" altLang="en-US" dirty="0">
                <a:solidFill>
                  <a:srgbClr val="0070C0"/>
                </a:solidFill>
              </a:rPr>
              <a:t>熱心な教育者の</a:t>
            </a:r>
            <a:endParaRPr lang="en-US" altLang="ja-JP" dirty="0">
              <a:solidFill>
                <a:srgbClr val="0070C0"/>
              </a:solidFill>
            </a:endParaRPr>
          </a:p>
          <a:p>
            <a:r>
              <a:rPr lang="en-US" altLang="ja-JP" dirty="0">
                <a:solidFill>
                  <a:srgbClr val="0070C0"/>
                </a:solidFill>
              </a:rPr>
              <a:t>(</a:t>
            </a:r>
            <a:r>
              <a:rPr lang="ja-JP" altLang="en-US" dirty="0">
                <a:solidFill>
                  <a:srgbClr val="0070C0"/>
                </a:solidFill>
              </a:rPr>
              <a:t>関代</a:t>
            </a:r>
            <a:r>
              <a:rPr lang="en-US" altLang="ja-JP" dirty="0">
                <a:solidFill>
                  <a:srgbClr val="0070C0"/>
                </a:solidFill>
              </a:rPr>
              <a:t>)</a:t>
            </a:r>
            <a:r>
              <a:rPr lang="ja-JP" altLang="en-US" dirty="0">
                <a:solidFill>
                  <a:srgbClr val="0070C0"/>
                </a:solidFill>
              </a:rPr>
              <a:t>常に学び、成長し、協働している</a:t>
            </a:r>
            <a:endParaRPr lang="en-US" altLang="ja-JP" dirty="0">
              <a:solidFill>
                <a:srgbClr val="0070C0"/>
              </a:solidFill>
            </a:endParaRPr>
          </a:p>
          <a:p>
            <a:r>
              <a:rPr lang="ja-JP" altLang="en-US" dirty="0">
                <a:solidFill>
                  <a:srgbClr val="0070C0"/>
                </a:solidFill>
              </a:rPr>
              <a:t>学習者たちの生活を変化させ、より良い世界を構築するために</a:t>
            </a:r>
            <a:endParaRPr lang="en-US" altLang="ja-JP" dirty="0">
              <a:solidFill>
                <a:srgbClr val="0070C0"/>
              </a:solidFill>
            </a:endParaRPr>
          </a:p>
        </p:txBody>
      </p:sp>
      <p:sp>
        <p:nvSpPr>
          <p:cNvPr id="4" name="コンテンツ プレースホルダー 4">
            <a:extLst>
              <a:ext uri="{FF2B5EF4-FFF2-40B4-BE49-F238E27FC236}">
                <a16:creationId xmlns:a16="http://schemas.microsoft.com/office/drawing/2014/main" id="{3BC7D675-9C53-2408-A249-B8C2CB274594}"/>
              </a:ext>
            </a:extLst>
          </p:cNvPr>
          <p:cNvSpPr txBox="1">
            <a:spLocks/>
          </p:cNvSpPr>
          <p:nvPr/>
        </p:nvSpPr>
        <p:spPr>
          <a:xfrm>
            <a:off x="387926" y="581891"/>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a:t>
            </a:r>
            <a:r>
              <a:rPr lang="en-US" altLang="ja-JP" sz="3200" dirty="0">
                <a:solidFill>
                  <a:srgbClr val="C00000"/>
                </a:solidFill>
              </a:rPr>
              <a:t>of passionate educators </a:t>
            </a:r>
            <a:r>
              <a:rPr lang="en-US" altLang="ja-JP" sz="3200" dirty="0">
                <a:solidFill>
                  <a:schemeClr val="bg1">
                    <a:lumMod val="50000"/>
                  </a:schemeClr>
                </a:solidFill>
              </a:rPr>
              <a:t>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8" name="テキスト ボックス 7">
            <a:extLst>
              <a:ext uri="{FF2B5EF4-FFF2-40B4-BE49-F238E27FC236}">
                <a16:creationId xmlns:a16="http://schemas.microsoft.com/office/drawing/2014/main" id="{497CD61D-A3FE-E8E7-948C-62964C33E60A}"/>
              </a:ext>
            </a:extLst>
          </p:cNvPr>
          <p:cNvSpPr txBox="1"/>
          <p:nvPr/>
        </p:nvSpPr>
        <p:spPr>
          <a:xfrm>
            <a:off x="387927" y="5952943"/>
            <a:ext cx="7041573" cy="523220"/>
          </a:xfrm>
          <a:prstGeom prst="rect">
            <a:avLst/>
          </a:prstGeom>
          <a:noFill/>
        </p:spPr>
        <p:txBody>
          <a:bodyPr wrap="square" rtlCol="0">
            <a:spAutoFit/>
          </a:bodyPr>
          <a:lstStyle/>
          <a:p>
            <a:r>
              <a:rPr lang="ja-JP" altLang="en-US" sz="1600" dirty="0"/>
              <a:t>英文の出典</a:t>
            </a:r>
            <a:r>
              <a:rPr lang="en-US" altLang="ja-JP" sz="1600" dirty="0"/>
              <a:t>: Microsoft Innovative Educator Expert (MIEE)</a:t>
            </a:r>
          </a:p>
          <a:p>
            <a:r>
              <a:rPr lang="en-US" altLang="ja-JP" sz="1200" dirty="0"/>
              <a:t>https://docs.microsoft.com/en-us/learn/educator-center/programs/microsoft-educator/expert</a:t>
            </a:r>
            <a:endParaRPr kumimoji="1" lang="ja-JP" altLang="en-US" sz="1200" dirty="0"/>
          </a:p>
        </p:txBody>
      </p:sp>
    </p:spTree>
    <p:extLst>
      <p:ext uri="{BB962C8B-B14F-4D97-AF65-F5344CB8AC3E}">
        <p14:creationId xmlns:p14="http://schemas.microsoft.com/office/powerpoint/2010/main" val="28628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A3EEB7C-6C10-BC3D-2FBB-869B1085F08E}"/>
              </a:ext>
            </a:extLst>
          </p:cNvPr>
          <p:cNvSpPr>
            <a:spLocks noGrp="1"/>
          </p:cNvSpPr>
          <p:nvPr>
            <p:ph sz="half" idx="1"/>
          </p:nvPr>
        </p:nvSpPr>
        <p:spPr>
          <a:xfrm>
            <a:off x="387927" y="581891"/>
            <a:ext cx="5971309" cy="5902036"/>
          </a:xfrm>
        </p:spPr>
        <p:txBody>
          <a:bodyPr>
            <a:normAutofit/>
          </a:bodyPr>
          <a:lstStyle/>
          <a:p>
            <a:r>
              <a:rPr lang="en-US" altLang="ja-JP" sz="3200" dirty="0">
                <a:solidFill>
                  <a:srgbClr val="C00000"/>
                </a:solidFill>
              </a:rPr>
              <a:t>Microsoft supports a thriving community </a:t>
            </a:r>
            <a:r>
              <a:rPr lang="en-US" altLang="ja-JP" sz="3200" dirty="0">
                <a:solidFill>
                  <a:schemeClr val="bg1">
                    <a:lumMod val="50000"/>
                  </a:schemeClr>
                </a:solidFill>
              </a:rPr>
              <a:t>of passionate educators 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6" name="コンテンツ プレースホルダー 5">
            <a:extLst>
              <a:ext uri="{FF2B5EF4-FFF2-40B4-BE49-F238E27FC236}">
                <a16:creationId xmlns:a16="http://schemas.microsoft.com/office/drawing/2014/main" id="{BB9069A9-81B4-9FD7-0A7B-D46C06F08E74}"/>
              </a:ext>
            </a:extLst>
          </p:cNvPr>
          <p:cNvSpPr>
            <a:spLocks noGrp="1"/>
          </p:cNvSpPr>
          <p:nvPr>
            <p:ph sz="half" idx="2"/>
          </p:nvPr>
        </p:nvSpPr>
        <p:spPr>
          <a:xfrm>
            <a:off x="6774872" y="581891"/>
            <a:ext cx="4578927" cy="5595072"/>
          </a:xfrm>
        </p:spPr>
        <p:txBody>
          <a:bodyPr>
            <a:normAutofit/>
          </a:bodyPr>
          <a:lstStyle/>
          <a:p>
            <a:r>
              <a:rPr lang="ja-JP" altLang="en-US" dirty="0">
                <a:solidFill>
                  <a:srgbClr val="0070C0"/>
                </a:solidFill>
              </a:rPr>
              <a:t>マイクロソフトは 支援する 発展しつつあるコミュニティを</a:t>
            </a:r>
            <a:endParaRPr lang="en-US" altLang="ja-JP" dirty="0">
              <a:solidFill>
                <a:srgbClr val="0070C0"/>
              </a:solidFill>
            </a:endParaRPr>
          </a:p>
          <a:p>
            <a:r>
              <a:rPr lang="ja-JP" altLang="en-US" dirty="0">
                <a:solidFill>
                  <a:srgbClr val="0070C0"/>
                </a:solidFill>
              </a:rPr>
              <a:t>熱心な教育者の</a:t>
            </a:r>
            <a:endParaRPr lang="en-US" altLang="ja-JP" dirty="0">
              <a:solidFill>
                <a:srgbClr val="0070C0"/>
              </a:solidFill>
            </a:endParaRPr>
          </a:p>
          <a:p>
            <a:r>
              <a:rPr lang="en-US" altLang="ja-JP" dirty="0">
                <a:solidFill>
                  <a:srgbClr val="0070C0"/>
                </a:solidFill>
              </a:rPr>
              <a:t>(</a:t>
            </a:r>
            <a:r>
              <a:rPr lang="ja-JP" altLang="en-US" dirty="0">
                <a:solidFill>
                  <a:srgbClr val="0070C0"/>
                </a:solidFill>
              </a:rPr>
              <a:t>関代</a:t>
            </a:r>
            <a:r>
              <a:rPr lang="en-US" altLang="ja-JP" dirty="0">
                <a:solidFill>
                  <a:srgbClr val="0070C0"/>
                </a:solidFill>
              </a:rPr>
              <a:t>)</a:t>
            </a:r>
            <a:r>
              <a:rPr lang="ja-JP" altLang="en-US" dirty="0">
                <a:solidFill>
                  <a:srgbClr val="0070C0"/>
                </a:solidFill>
              </a:rPr>
              <a:t>常に学び、成長し、協働している</a:t>
            </a:r>
            <a:endParaRPr lang="en-US" altLang="ja-JP" dirty="0">
              <a:solidFill>
                <a:srgbClr val="0070C0"/>
              </a:solidFill>
            </a:endParaRPr>
          </a:p>
          <a:p>
            <a:r>
              <a:rPr lang="ja-JP" altLang="en-US" dirty="0">
                <a:solidFill>
                  <a:srgbClr val="0070C0"/>
                </a:solidFill>
              </a:rPr>
              <a:t>学習者たちの生活を変化させ、より良い世界を構築するために</a:t>
            </a:r>
            <a:endParaRPr lang="en-US" altLang="ja-JP" dirty="0">
              <a:solidFill>
                <a:srgbClr val="0070C0"/>
              </a:solidFill>
            </a:endParaRPr>
          </a:p>
        </p:txBody>
      </p:sp>
      <p:sp>
        <p:nvSpPr>
          <p:cNvPr id="4" name="コンテンツ プレースホルダー 4">
            <a:extLst>
              <a:ext uri="{FF2B5EF4-FFF2-40B4-BE49-F238E27FC236}">
                <a16:creationId xmlns:a16="http://schemas.microsoft.com/office/drawing/2014/main" id="{3BC7D675-9C53-2408-A249-B8C2CB274594}"/>
              </a:ext>
            </a:extLst>
          </p:cNvPr>
          <p:cNvSpPr txBox="1">
            <a:spLocks/>
          </p:cNvSpPr>
          <p:nvPr/>
        </p:nvSpPr>
        <p:spPr>
          <a:xfrm>
            <a:off x="387927" y="750690"/>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a:t>
            </a:r>
            <a:r>
              <a:rPr lang="en-US" altLang="ja-JP" sz="3200" dirty="0">
                <a:solidFill>
                  <a:srgbClr val="C00000"/>
                </a:solidFill>
              </a:rPr>
              <a:t>of passionate educators </a:t>
            </a:r>
            <a:r>
              <a:rPr lang="en-US" altLang="ja-JP" sz="3200" dirty="0">
                <a:solidFill>
                  <a:schemeClr val="bg1">
                    <a:lumMod val="50000"/>
                  </a:schemeClr>
                </a:solidFill>
              </a:rPr>
              <a:t>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8" name="テキスト ボックス 7">
            <a:extLst>
              <a:ext uri="{FF2B5EF4-FFF2-40B4-BE49-F238E27FC236}">
                <a16:creationId xmlns:a16="http://schemas.microsoft.com/office/drawing/2014/main" id="{58A8684B-5B4B-5668-EC8A-6C63B0DCEC72}"/>
              </a:ext>
            </a:extLst>
          </p:cNvPr>
          <p:cNvSpPr txBox="1"/>
          <p:nvPr/>
        </p:nvSpPr>
        <p:spPr>
          <a:xfrm>
            <a:off x="387927" y="5952943"/>
            <a:ext cx="7041573" cy="523220"/>
          </a:xfrm>
          <a:prstGeom prst="rect">
            <a:avLst/>
          </a:prstGeom>
          <a:noFill/>
        </p:spPr>
        <p:txBody>
          <a:bodyPr wrap="square" rtlCol="0">
            <a:spAutoFit/>
          </a:bodyPr>
          <a:lstStyle/>
          <a:p>
            <a:r>
              <a:rPr lang="ja-JP" altLang="en-US" sz="1600" dirty="0"/>
              <a:t>英文の出典</a:t>
            </a:r>
            <a:r>
              <a:rPr lang="en-US" altLang="ja-JP" sz="1600" dirty="0"/>
              <a:t>: Microsoft Innovative Educator Expert (MIEE)</a:t>
            </a:r>
          </a:p>
          <a:p>
            <a:r>
              <a:rPr lang="en-US" altLang="ja-JP" sz="1200" dirty="0"/>
              <a:t>https://docs.microsoft.com/en-us/learn/educator-center/programs/microsoft-educator/expert</a:t>
            </a:r>
            <a:endParaRPr kumimoji="1" lang="ja-JP" altLang="en-US" sz="1200" dirty="0"/>
          </a:p>
        </p:txBody>
      </p:sp>
    </p:spTree>
    <p:extLst>
      <p:ext uri="{BB962C8B-B14F-4D97-AF65-F5344CB8AC3E}">
        <p14:creationId xmlns:p14="http://schemas.microsoft.com/office/powerpoint/2010/main" val="1095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A91C9424-D7C0-6645-C47D-7BEDD88E79E5}"/>
              </a:ext>
            </a:extLst>
          </p:cNvPr>
          <p:cNvSpPr>
            <a:spLocks noGrp="1"/>
          </p:cNvSpPr>
          <p:nvPr>
            <p:ph type="title"/>
          </p:nvPr>
        </p:nvSpPr>
        <p:spPr>
          <a:xfrm>
            <a:off x="1179226" y="1594707"/>
            <a:ext cx="9833548" cy="1325563"/>
          </a:xfrm>
        </p:spPr>
        <p:txBody>
          <a:bodyPr anchor="b">
            <a:normAutofit/>
          </a:bodyPr>
          <a:lstStyle/>
          <a:p>
            <a:pPr algn="ctr"/>
            <a:r>
              <a:rPr kumimoji="1" lang="ja-JP" altLang="en-US" sz="3600" dirty="0">
                <a:solidFill>
                  <a:schemeClr val="tx2"/>
                </a:solidFill>
              </a:rPr>
              <a:t>作成 </a:t>
            </a:r>
            <a:r>
              <a:rPr kumimoji="1" lang="en-US" altLang="ja-JP" sz="3600" dirty="0">
                <a:solidFill>
                  <a:schemeClr val="tx2"/>
                </a:solidFill>
              </a:rPr>
              <a:t>Step 4</a:t>
            </a:r>
            <a:endParaRPr kumimoji="1" lang="ja-JP" altLang="en-US" sz="36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3D242154-9D01-7134-25AE-3AA7631B83A7}"/>
              </a:ext>
            </a:extLst>
          </p:cNvPr>
          <p:cNvSpPr>
            <a:spLocks noGrp="1"/>
          </p:cNvSpPr>
          <p:nvPr>
            <p:ph idx="1"/>
          </p:nvPr>
        </p:nvSpPr>
        <p:spPr>
          <a:xfrm>
            <a:off x="1179226" y="3329677"/>
            <a:ext cx="9833548" cy="2791723"/>
          </a:xfrm>
        </p:spPr>
        <p:txBody>
          <a:bodyPr>
            <a:normAutofit/>
          </a:bodyPr>
          <a:lstStyle/>
          <a:p>
            <a:r>
              <a:rPr lang="ja-JP" altLang="en-US" sz="2000" dirty="0">
                <a:solidFill>
                  <a:schemeClr val="tx2"/>
                </a:solidFill>
              </a:rPr>
              <a:t>左側の英文レイヤー</a:t>
            </a:r>
            <a:r>
              <a:rPr lang="en-US" altLang="ja-JP" sz="2000" dirty="0">
                <a:solidFill>
                  <a:schemeClr val="tx2"/>
                </a:solidFill>
              </a:rPr>
              <a:t>(</a:t>
            </a:r>
            <a:r>
              <a:rPr lang="ja-JP" altLang="en-US" sz="2000" dirty="0">
                <a:solidFill>
                  <a:schemeClr val="tx2"/>
                </a:solidFill>
              </a:rPr>
              <a:t>アニメーション付</a:t>
            </a:r>
            <a:r>
              <a:rPr lang="en-US" altLang="ja-JP" sz="2000" dirty="0">
                <a:solidFill>
                  <a:schemeClr val="tx2"/>
                </a:solidFill>
              </a:rPr>
              <a:t>)</a:t>
            </a:r>
            <a:r>
              <a:rPr lang="ja-JP" altLang="en-US" sz="2000" dirty="0">
                <a:solidFill>
                  <a:schemeClr val="tx2"/>
                </a:solidFill>
              </a:rPr>
              <a:t>をコピーして重ねる</a:t>
            </a:r>
            <a:endParaRPr lang="en-US" altLang="ja-JP" sz="2000" dirty="0">
              <a:solidFill>
                <a:schemeClr val="tx2"/>
              </a:solidFill>
            </a:endParaRPr>
          </a:p>
          <a:p>
            <a:endParaRPr lang="en-US" altLang="ja-JP" sz="2000" dirty="0">
              <a:solidFill>
                <a:schemeClr val="tx2"/>
              </a:solidFill>
            </a:endParaRPr>
          </a:p>
          <a:p>
            <a:r>
              <a:rPr lang="en-US" altLang="ja-JP" sz="2000" dirty="0">
                <a:solidFill>
                  <a:schemeClr val="tx2"/>
                </a:solidFill>
              </a:rPr>
              <a:t>3</a:t>
            </a:r>
            <a:r>
              <a:rPr lang="ja-JP" altLang="en-US" sz="2000" dirty="0">
                <a:solidFill>
                  <a:schemeClr val="tx2"/>
                </a:solidFill>
              </a:rPr>
              <a:t>枚目の英文レイヤー上で次の意味の句切れを赤にする</a:t>
            </a:r>
            <a:endParaRPr lang="en-US" altLang="ja-JP" sz="2000" dirty="0">
              <a:solidFill>
                <a:schemeClr val="tx2"/>
              </a:solidFill>
            </a:endParaRPr>
          </a:p>
          <a:p>
            <a:pPr marL="0" indent="0">
              <a:buNone/>
            </a:pPr>
            <a:endParaRPr lang="en-US" altLang="ja-JP" sz="2000" dirty="0">
              <a:solidFill>
                <a:schemeClr val="tx2"/>
              </a:solidFill>
            </a:endParaRPr>
          </a:p>
          <a:p>
            <a:r>
              <a:rPr kumimoji="1" lang="ja-JP" altLang="en-US" sz="2000" dirty="0">
                <a:solidFill>
                  <a:schemeClr val="tx2"/>
                </a:solidFill>
              </a:rPr>
              <a:t>和文の第</a:t>
            </a:r>
            <a:r>
              <a:rPr kumimoji="1" lang="en-US" altLang="ja-JP" sz="2000" dirty="0">
                <a:solidFill>
                  <a:schemeClr val="tx2"/>
                </a:solidFill>
              </a:rPr>
              <a:t>3</a:t>
            </a:r>
            <a:r>
              <a:rPr kumimoji="1" lang="ja-JP" altLang="en-US" sz="2000" dirty="0">
                <a:solidFill>
                  <a:schemeClr val="tx2"/>
                </a:solidFill>
              </a:rPr>
              <a:t>句切れに「アニメーション＞開始</a:t>
            </a:r>
            <a:r>
              <a:rPr kumimoji="1" lang="en-US" altLang="ja-JP" sz="2000" dirty="0">
                <a:solidFill>
                  <a:schemeClr val="tx2"/>
                </a:solidFill>
              </a:rPr>
              <a:t>(</a:t>
            </a:r>
            <a:r>
              <a:rPr kumimoji="1" lang="ja-JP" altLang="en-US" sz="2000" dirty="0">
                <a:solidFill>
                  <a:schemeClr val="tx2"/>
                </a:solidFill>
              </a:rPr>
              <a:t>フロートイン</a:t>
            </a:r>
            <a:r>
              <a:rPr kumimoji="1" lang="en-US" altLang="ja-JP" sz="2000" dirty="0">
                <a:solidFill>
                  <a:schemeClr val="tx2"/>
                </a:solidFill>
              </a:rPr>
              <a:t>)</a:t>
            </a:r>
            <a:r>
              <a:rPr kumimoji="1" lang="ja-JP" altLang="en-US" sz="2000" dirty="0">
                <a:solidFill>
                  <a:schemeClr val="tx2"/>
                </a:solidFill>
              </a:rPr>
              <a:t>」</a:t>
            </a:r>
            <a:endParaRPr kumimoji="1" lang="en-US" altLang="ja-JP" sz="2000" dirty="0">
              <a:solidFill>
                <a:schemeClr val="tx2"/>
              </a:solidFill>
            </a:endParaRPr>
          </a:p>
          <a:p>
            <a:endParaRPr kumimoji="1" lang="en-US" altLang="ja-JP" sz="2000" dirty="0">
              <a:solidFill>
                <a:schemeClr val="tx2"/>
              </a:solidFill>
            </a:endParaRPr>
          </a:p>
          <a:p>
            <a:r>
              <a:rPr kumimoji="1" lang="ja-JP" altLang="en-US" sz="2000" dirty="0">
                <a:solidFill>
                  <a:schemeClr val="tx2"/>
                </a:solidFill>
              </a:rPr>
              <a:t>上記作業を全文に繰り返す</a:t>
            </a:r>
            <a:endParaRPr kumimoji="1" lang="en-US" altLang="ja-JP" sz="20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486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A3EEB7C-6C10-BC3D-2FBB-869B1085F08E}"/>
              </a:ext>
            </a:extLst>
          </p:cNvPr>
          <p:cNvSpPr>
            <a:spLocks noGrp="1"/>
          </p:cNvSpPr>
          <p:nvPr>
            <p:ph sz="half" idx="1"/>
          </p:nvPr>
        </p:nvSpPr>
        <p:spPr>
          <a:xfrm>
            <a:off x="387927" y="581891"/>
            <a:ext cx="5971309" cy="5902036"/>
          </a:xfrm>
        </p:spPr>
        <p:txBody>
          <a:bodyPr>
            <a:normAutofit/>
          </a:bodyPr>
          <a:lstStyle/>
          <a:p>
            <a:r>
              <a:rPr lang="en-US" altLang="ja-JP" sz="3200" dirty="0">
                <a:solidFill>
                  <a:srgbClr val="C00000"/>
                </a:solidFill>
              </a:rPr>
              <a:t>Microsoft supports a thriving community </a:t>
            </a:r>
            <a:r>
              <a:rPr lang="en-US" altLang="ja-JP" sz="3200" dirty="0">
                <a:solidFill>
                  <a:schemeClr val="bg1">
                    <a:lumMod val="50000"/>
                  </a:schemeClr>
                </a:solidFill>
              </a:rPr>
              <a:t>of passionate educators 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6" name="コンテンツ プレースホルダー 5">
            <a:extLst>
              <a:ext uri="{FF2B5EF4-FFF2-40B4-BE49-F238E27FC236}">
                <a16:creationId xmlns:a16="http://schemas.microsoft.com/office/drawing/2014/main" id="{BB9069A9-81B4-9FD7-0A7B-D46C06F08E74}"/>
              </a:ext>
            </a:extLst>
          </p:cNvPr>
          <p:cNvSpPr>
            <a:spLocks noGrp="1"/>
          </p:cNvSpPr>
          <p:nvPr>
            <p:ph sz="half" idx="2"/>
          </p:nvPr>
        </p:nvSpPr>
        <p:spPr>
          <a:xfrm>
            <a:off x="6774872" y="581891"/>
            <a:ext cx="4578927" cy="5595072"/>
          </a:xfrm>
        </p:spPr>
        <p:txBody>
          <a:bodyPr>
            <a:normAutofit/>
          </a:bodyPr>
          <a:lstStyle/>
          <a:p>
            <a:r>
              <a:rPr lang="ja-JP" altLang="en-US" dirty="0">
                <a:solidFill>
                  <a:srgbClr val="0070C0"/>
                </a:solidFill>
              </a:rPr>
              <a:t>マイクロソフトは 支援する 発展しつつあるコミュニティを</a:t>
            </a:r>
            <a:endParaRPr lang="en-US" altLang="ja-JP" dirty="0">
              <a:solidFill>
                <a:srgbClr val="0070C0"/>
              </a:solidFill>
            </a:endParaRPr>
          </a:p>
          <a:p>
            <a:r>
              <a:rPr lang="ja-JP" altLang="en-US" dirty="0">
                <a:solidFill>
                  <a:srgbClr val="0070C0"/>
                </a:solidFill>
              </a:rPr>
              <a:t>熱心な教育者の</a:t>
            </a:r>
            <a:endParaRPr lang="en-US" altLang="ja-JP" dirty="0">
              <a:solidFill>
                <a:srgbClr val="0070C0"/>
              </a:solidFill>
            </a:endParaRPr>
          </a:p>
          <a:p>
            <a:r>
              <a:rPr lang="en-US" altLang="ja-JP" dirty="0">
                <a:solidFill>
                  <a:srgbClr val="0070C0"/>
                </a:solidFill>
              </a:rPr>
              <a:t>(</a:t>
            </a:r>
            <a:r>
              <a:rPr lang="ja-JP" altLang="en-US" dirty="0">
                <a:solidFill>
                  <a:srgbClr val="0070C0"/>
                </a:solidFill>
              </a:rPr>
              <a:t>関代</a:t>
            </a:r>
            <a:r>
              <a:rPr lang="en-US" altLang="ja-JP" dirty="0">
                <a:solidFill>
                  <a:srgbClr val="0070C0"/>
                </a:solidFill>
              </a:rPr>
              <a:t>)</a:t>
            </a:r>
            <a:r>
              <a:rPr lang="ja-JP" altLang="en-US" dirty="0">
                <a:solidFill>
                  <a:srgbClr val="0070C0"/>
                </a:solidFill>
              </a:rPr>
              <a:t>常に学び、成長し、協働している</a:t>
            </a:r>
            <a:endParaRPr lang="en-US" altLang="ja-JP" dirty="0">
              <a:solidFill>
                <a:srgbClr val="0070C0"/>
              </a:solidFill>
            </a:endParaRPr>
          </a:p>
          <a:p>
            <a:r>
              <a:rPr lang="ja-JP" altLang="en-US" dirty="0">
                <a:solidFill>
                  <a:srgbClr val="0070C0"/>
                </a:solidFill>
              </a:rPr>
              <a:t>学習者たちの生活を変化させ、</a:t>
            </a:r>
            <a:endParaRPr lang="en-US" altLang="ja-JP" dirty="0">
              <a:solidFill>
                <a:srgbClr val="0070C0"/>
              </a:solidFill>
            </a:endParaRPr>
          </a:p>
          <a:p>
            <a:r>
              <a:rPr lang="ja-JP" altLang="en-US" dirty="0">
                <a:solidFill>
                  <a:srgbClr val="0070C0"/>
                </a:solidFill>
              </a:rPr>
              <a:t>より良い世界を構築するために</a:t>
            </a:r>
            <a:endParaRPr lang="en-US" altLang="ja-JP" dirty="0">
              <a:solidFill>
                <a:srgbClr val="0070C0"/>
              </a:solidFill>
            </a:endParaRPr>
          </a:p>
        </p:txBody>
      </p:sp>
      <p:sp>
        <p:nvSpPr>
          <p:cNvPr id="4" name="コンテンツ プレースホルダー 4">
            <a:extLst>
              <a:ext uri="{FF2B5EF4-FFF2-40B4-BE49-F238E27FC236}">
                <a16:creationId xmlns:a16="http://schemas.microsoft.com/office/drawing/2014/main" id="{3BC7D675-9C53-2408-A249-B8C2CB274594}"/>
              </a:ext>
            </a:extLst>
          </p:cNvPr>
          <p:cNvSpPr txBox="1">
            <a:spLocks/>
          </p:cNvSpPr>
          <p:nvPr/>
        </p:nvSpPr>
        <p:spPr>
          <a:xfrm>
            <a:off x="387926" y="581891"/>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a:t>
            </a:r>
            <a:r>
              <a:rPr lang="en-US" altLang="ja-JP" sz="3200" dirty="0">
                <a:solidFill>
                  <a:srgbClr val="C00000"/>
                </a:solidFill>
              </a:rPr>
              <a:t>of passionate educators </a:t>
            </a:r>
            <a:r>
              <a:rPr lang="en-US" altLang="ja-JP" sz="3200" dirty="0">
                <a:solidFill>
                  <a:schemeClr val="bg1">
                    <a:lumMod val="50000"/>
                  </a:schemeClr>
                </a:solidFill>
              </a:rPr>
              <a:t>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7" name="コンテンツ プレースホルダー 4">
            <a:extLst>
              <a:ext uri="{FF2B5EF4-FFF2-40B4-BE49-F238E27FC236}">
                <a16:creationId xmlns:a16="http://schemas.microsoft.com/office/drawing/2014/main" id="{421F5059-2719-0E98-AD55-B830496B5504}"/>
              </a:ext>
            </a:extLst>
          </p:cNvPr>
          <p:cNvSpPr txBox="1">
            <a:spLocks/>
          </p:cNvSpPr>
          <p:nvPr/>
        </p:nvSpPr>
        <p:spPr>
          <a:xfrm>
            <a:off x="391038" y="585003"/>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of passionate educators </a:t>
            </a:r>
            <a:r>
              <a:rPr lang="en-US" altLang="ja-JP" sz="3200" dirty="0">
                <a:solidFill>
                  <a:srgbClr val="C00000"/>
                </a:solidFill>
              </a:rPr>
              <a:t>who are constantly learning, growing and working together </a:t>
            </a:r>
            <a:r>
              <a:rPr lang="en-US" altLang="ja-JP" sz="3200" dirty="0">
                <a:solidFill>
                  <a:schemeClr val="bg1">
                    <a:lumMod val="50000"/>
                  </a:schemeClr>
                </a:solidFill>
              </a:rPr>
              <a:t>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8" name="コンテンツ プレースホルダー 4">
            <a:extLst>
              <a:ext uri="{FF2B5EF4-FFF2-40B4-BE49-F238E27FC236}">
                <a16:creationId xmlns:a16="http://schemas.microsoft.com/office/drawing/2014/main" id="{BE24E4C5-D5FD-2167-88A6-A143FE63A93C}"/>
              </a:ext>
            </a:extLst>
          </p:cNvPr>
          <p:cNvSpPr txBox="1">
            <a:spLocks/>
          </p:cNvSpPr>
          <p:nvPr/>
        </p:nvSpPr>
        <p:spPr>
          <a:xfrm>
            <a:off x="394150" y="588115"/>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of passionate educators who are constantly learning, growing and working together </a:t>
            </a:r>
            <a:r>
              <a:rPr lang="en-US" altLang="ja-JP" sz="3200" dirty="0">
                <a:solidFill>
                  <a:srgbClr val="C00000"/>
                </a:solidFill>
              </a:rPr>
              <a:t>to change students’</a:t>
            </a:r>
            <a:r>
              <a:rPr lang="ja-JP" altLang="en-US" sz="3200" dirty="0">
                <a:solidFill>
                  <a:srgbClr val="C00000"/>
                </a:solidFill>
              </a:rPr>
              <a:t> </a:t>
            </a:r>
            <a:r>
              <a:rPr lang="en-US" altLang="ja-JP" sz="3200" dirty="0">
                <a:solidFill>
                  <a:srgbClr val="C00000"/>
                </a:solidFill>
              </a:rPr>
              <a:t>lives </a:t>
            </a:r>
            <a:r>
              <a:rPr lang="en-US" altLang="ja-JP" sz="3200" dirty="0">
                <a:solidFill>
                  <a:schemeClr val="bg1">
                    <a:lumMod val="50000"/>
                  </a:schemeClr>
                </a:solidFill>
              </a:rPr>
              <a:t>and build a better world. </a:t>
            </a:r>
            <a:endParaRPr lang="ja-JP" altLang="en-US" sz="3200" dirty="0">
              <a:solidFill>
                <a:schemeClr val="bg1">
                  <a:lumMod val="50000"/>
                </a:schemeClr>
              </a:solidFill>
            </a:endParaRPr>
          </a:p>
        </p:txBody>
      </p:sp>
      <p:sp>
        <p:nvSpPr>
          <p:cNvPr id="9" name="コンテンツ プレースホルダー 4">
            <a:extLst>
              <a:ext uri="{FF2B5EF4-FFF2-40B4-BE49-F238E27FC236}">
                <a16:creationId xmlns:a16="http://schemas.microsoft.com/office/drawing/2014/main" id="{3F54E969-1EDB-21A9-2C47-CB8A3C9AD92B}"/>
              </a:ext>
            </a:extLst>
          </p:cNvPr>
          <p:cNvSpPr txBox="1">
            <a:spLocks/>
          </p:cNvSpPr>
          <p:nvPr/>
        </p:nvSpPr>
        <p:spPr>
          <a:xfrm>
            <a:off x="397262" y="591227"/>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of passionate educators who are constantly learning, growing and working together to change students’</a:t>
            </a:r>
            <a:r>
              <a:rPr lang="ja-JP" altLang="en-US" sz="3200" dirty="0"/>
              <a:t> </a:t>
            </a:r>
            <a:r>
              <a:rPr lang="en-US" altLang="ja-JP" sz="3200" dirty="0"/>
              <a:t>lives</a:t>
            </a:r>
            <a:r>
              <a:rPr lang="en-US" altLang="ja-JP" sz="3200" dirty="0">
                <a:solidFill>
                  <a:srgbClr val="C00000"/>
                </a:solidFill>
              </a:rPr>
              <a:t> and build a better world. </a:t>
            </a:r>
            <a:endParaRPr lang="ja-JP" altLang="en-US" sz="3200" dirty="0">
              <a:solidFill>
                <a:srgbClr val="C00000"/>
              </a:solidFill>
            </a:endParaRPr>
          </a:p>
        </p:txBody>
      </p:sp>
      <p:sp>
        <p:nvSpPr>
          <p:cNvPr id="10" name="テキスト ボックス 9">
            <a:extLst>
              <a:ext uri="{FF2B5EF4-FFF2-40B4-BE49-F238E27FC236}">
                <a16:creationId xmlns:a16="http://schemas.microsoft.com/office/drawing/2014/main" id="{055526DA-96AD-A212-0EFD-BD307C264B59}"/>
              </a:ext>
            </a:extLst>
          </p:cNvPr>
          <p:cNvSpPr txBox="1"/>
          <p:nvPr/>
        </p:nvSpPr>
        <p:spPr>
          <a:xfrm>
            <a:off x="387927" y="5952943"/>
            <a:ext cx="7041573" cy="523220"/>
          </a:xfrm>
          <a:prstGeom prst="rect">
            <a:avLst/>
          </a:prstGeom>
          <a:noFill/>
        </p:spPr>
        <p:txBody>
          <a:bodyPr wrap="square" rtlCol="0">
            <a:spAutoFit/>
          </a:bodyPr>
          <a:lstStyle/>
          <a:p>
            <a:r>
              <a:rPr lang="ja-JP" altLang="en-US" sz="1600" dirty="0"/>
              <a:t>英文の出典</a:t>
            </a:r>
            <a:r>
              <a:rPr lang="en-US" altLang="ja-JP" sz="1600" dirty="0"/>
              <a:t>: Microsoft Innovative Educator Expert (MIEE)</a:t>
            </a:r>
          </a:p>
          <a:p>
            <a:r>
              <a:rPr lang="en-US" altLang="ja-JP" sz="1200" dirty="0"/>
              <a:t>https://docs.microsoft.com/en-us/learn/educator-center/programs/microsoft-educator/expert</a:t>
            </a:r>
            <a:endParaRPr kumimoji="1" lang="ja-JP" altLang="en-US" sz="1200" dirty="0"/>
          </a:p>
        </p:txBody>
      </p:sp>
    </p:spTree>
    <p:extLst>
      <p:ext uri="{BB962C8B-B14F-4D97-AF65-F5344CB8AC3E}">
        <p14:creationId xmlns:p14="http://schemas.microsoft.com/office/powerpoint/2010/main" val="33709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1000"/>
                                        <p:tgtEl>
                                          <p:spTgt spid="6">
                                            <p:txEl>
                                              <p:pRg st="2" end="2"/>
                                            </p:txEl>
                                          </p:spTgt>
                                        </p:tgtEl>
                                      </p:cBhvr>
                                    </p:animEffect>
                                    <p:anim calcmode="lin" valueType="num">
                                      <p:cBhvr>
                                        <p:cTn id="3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fade">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1000"/>
                                        <p:tgtEl>
                                          <p:spTgt spid="6">
                                            <p:txEl>
                                              <p:pRg st="4" end="4"/>
                                            </p:txEl>
                                          </p:spTgt>
                                        </p:tgtEl>
                                      </p:cBhvr>
                                    </p:animEffect>
                                    <p:anim calcmode="lin" valueType="num">
                                      <p:cBhvr>
                                        <p:cTn id="6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7" grpId="0" build="p"/>
      <p:bldP spid="8"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A91C9424-D7C0-6645-C47D-7BEDD88E79E5}"/>
              </a:ext>
            </a:extLst>
          </p:cNvPr>
          <p:cNvSpPr>
            <a:spLocks noGrp="1"/>
          </p:cNvSpPr>
          <p:nvPr>
            <p:ph type="title"/>
          </p:nvPr>
        </p:nvSpPr>
        <p:spPr>
          <a:xfrm>
            <a:off x="641180" y="223913"/>
            <a:ext cx="10909640" cy="1272479"/>
          </a:xfrm>
        </p:spPr>
        <p:txBody>
          <a:bodyPr vert="horz" lIns="91440" tIns="45720" rIns="91440" bIns="45720" rtlCol="0" anchor="ctr">
            <a:normAutofit/>
          </a:bodyPr>
          <a:lstStyle/>
          <a:p>
            <a:pPr algn="ctr"/>
            <a:r>
              <a:rPr kumimoji="1" lang="en-US" altLang="ja-JP" sz="4800" kern="1200" dirty="0">
                <a:solidFill>
                  <a:srgbClr val="FFFFFF"/>
                </a:solidFill>
                <a:latin typeface="+mj-lt"/>
                <a:ea typeface="+mj-ea"/>
                <a:cs typeface="+mj-cs"/>
              </a:rPr>
              <a:t>Step 2-4</a:t>
            </a:r>
            <a:r>
              <a:rPr kumimoji="1" lang="ja-JP" altLang="en-US" sz="4800" kern="1200" dirty="0">
                <a:solidFill>
                  <a:srgbClr val="FFFFFF"/>
                </a:solidFill>
                <a:latin typeface="+mj-lt"/>
                <a:ea typeface="+mj-ea"/>
                <a:cs typeface="+mj-cs"/>
              </a:rPr>
              <a:t>の作業デモ動画</a:t>
            </a:r>
          </a:p>
        </p:txBody>
      </p:sp>
      <p:sp>
        <p:nvSpPr>
          <p:cNvPr id="2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パワポR教材作成デモ2">
            <a:hlinkClick r:id="" action="ppaction://media"/>
            <a:extLst>
              <a:ext uri="{FF2B5EF4-FFF2-40B4-BE49-F238E27FC236}">
                <a16:creationId xmlns:a16="http://schemas.microsoft.com/office/drawing/2014/main" id="{1A76638F-D881-CDB8-1C06-82E430A39A6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21264" y="1142694"/>
            <a:ext cx="9762697" cy="5491393"/>
          </a:xfrm>
        </p:spPr>
      </p:pic>
      <p:sp>
        <p:nvSpPr>
          <p:cNvPr id="12" name="テキスト ボックス 11">
            <a:extLst>
              <a:ext uri="{FF2B5EF4-FFF2-40B4-BE49-F238E27FC236}">
                <a16:creationId xmlns:a16="http://schemas.microsoft.com/office/drawing/2014/main" id="{B7F8033C-071A-E79E-23B2-CFFA998C9A13}"/>
              </a:ext>
            </a:extLst>
          </p:cNvPr>
          <p:cNvSpPr txBox="1"/>
          <p:nvPr/>
        </p:nvSpPr>
        <p:spPr>
          <a:xfrm>
            <a:off x="3668399" y="6025020"/>
            <a:ext cx="7025001" cy="523220"/>
          </a:xfrm>
          <a:prstGeom prst="rect">
            <a:avLst/>
          </a:prstGeom>
          <a:noFill/>
        </p:spPr>
        <p:txBody>
          <a:bodyPr wrap="square" rtlCol="0">
            <a:spAutoFit/>
          </a:bodyPr>
          <a:lstStyle/>
          <a:p>
            <a:r>
              <a:rPr lang="ja-JP" altLang="en-US" sz="1600" dirty="0"/>
              <a:t>英文の出典</a:t>
            </a:r>
            <a:r>
              <a:rPr lang="en-US" altLang="ja-JP" sz="1600" dirty="0"/>
              <a:t>: Microsoft Innovative Educator Expert (MIEE)</a:t>
            </a:r>
          </a:p>
          <a:p>
            <a:r>
              <a:rPr lang="en-US" altLang="ja-JP" sz="1200" dirty="0"/>
              <a:t>https://docs.microsoft.com/en-us/learn/educator-center/programs/microsoft-educator/expert</a:t>
            </a:r>
            <a:endParaRPr kumimoji="1" lang="ja-JP" altLang="en-US" sz="1200" dirty="0"/>
          </a:p>
        </p:txBody>
      </p:sp>
    </p:spTree>
    <p:extLst>
      <p:ext uri="{BB962C8B-B14F-4D97-AF65-F5344CB8AC3E}">
        <p14:creationId xmlns:p14="http://schemas.microsoft.com/office/powerpoint/2010/main" val="17072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16172659-AC70-AAD3-930F-C5B0A54F7820}"/>
              </a:ext>
            </a:extLst>
          </p:cNvPr>
          <p:cNvSpPr>
            <a:spLocks noGrp="1"/>
          </p:cNvSpPr>
          <p:nvPr>
            <p:ph type="title"/>
          </p:nvPr>
        </p:nvSpPr>
        <p:spPr>
          <a:xfrm>
            <a:off x="4937191" y="4792807"/>
            <a:ext cx="4933172" cy="1464432"/>
          </a:xfrm>
        </p:spPr>
        <p:txBody>
          <a:bodyPr vert="horz" lIns="91440" tIns="45720" rIns="91440" bIns="45720" rtlCol="0" anchor="b">
            <a:normAutofit/>
          </a:bodyPr>
          <a:lstStyle/>
          <a:p>
            <a:pPr algn="ctr"/>
            <a:r>
              <a:rPr kumimoji="1" lang="en-US" altLang="ja-JP" sz="5200" kern="1200" dirty="0">
                <a:solidFill>
                  <a:schemeClr val="tx2"/>
                </a:solidFill>
                <a:latin typeface="Fairwater Script" panose="02000507000000020003" pitchFamily="2" charset="0"/>
              </a:rPr>
              <a:t>Fin.</a:t>
            </a:r>
          </a:p>
        </p:txBody>
      </p:sp>
      <p:grpSp>
        <p:nvGrpSpPr>
          <p:cNvPr id="11" name="Group 1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8" name="Freeform: Shape 1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271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E7FD1BA-970B-C3BD-E560-9CB8AB81B4C5}"/>
              </a:ext>
            </a:extLst>
          </p:cNvPr>
          <p:cNvSpPr>
            <a:spLocks noGrp="1"/>
          </p:cNvSpPr>
          <p:nvPr>
            <p:ph type="title"/>
          </p:nvPr>
        </p:nvSpPr>
        <p:spPr>
          <a:xfrm>
            <a:off x="838200" y="365125"/>
            <a:ext cx="10515600" cy="1325563"/>
          </a:xfrm>
        </p:spPr>
        <p:txBody>
          <a:bodyPr>
            <a:normAutofit/>
          </a:bodyPr>
          <a:lstStyle/>
          <a:p>
            <a:r>
              <a:rPr kumimoji="1" lang="ja-JP" altLang="en-US" sz="5400"/>
              <a:t>はじめに</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3FF75155-C7BB-9F23-1A24-E7A9F594D2B5}"/>
              </a:ext>
            </a:extLst>
          </p:cNvPr>
          <p:cNvSpPr>
            <a:spLocks noGrp="1"/>
          </p:cNvSpPr>
          <p:nvPr>
            <p:ph idx="1"/>
          </p:nvPr>
        </p:nvSpPr>
        <p:spPr>
          <a:xfrm>
            <a:off x="838200" y="1929383"/>
            <a:ext cx="10515600" cy="4563491"/>
          </a:xfrm>
        </p:spPr>
        <p:txBody>
          <a:bodyPr>
            <a:normAutofit/>
          </a:bodyPr>
          <a:lstStyle/>
          <a:p>
            <a:r>
              <a:rPr kumimoji="1" lang="ja-JP" altLang="en-US" sz="2200" dirty="0"/>
              <a:t>日本語話者にとって英文読解は、和訳することなく、</a:t>
            </a:r>
            <a:r>
              <a:rPr kumimoji="1" lang="ja-JP" altLang="en-US" sz="2200" u="sng" dirty="0">
                <a:solidFill>
                  <a:srgbClr val="002060"/>
                </a:solidFill>
              </a:rPr>
              <a:t>意味の句切れごとに、左から右に読み進められることが理想</a:t>
            </a:r>
            <a:r>
              <a:rPr kumimoji="1" lang="ja-JP" altLang="en-US" sz="2200" dirty="0"/>
              <a:t>であるが、このリーディング技能を学習させるには、理屈的な説明を覚えさせるのではなく、</a:t>
            </a:r>
            <a:r>
              <a:rPr kumimoji="1" lang="ja-JP" altLang="en-US" sz="2200" u="sng" dirty="0">
                <a:solidFill>
                  <a:srgbClr val="002060"/>
                </a:solidFill>
              </a:rPr>
              <a:t>体験ベースで読む感覚</a:t>
            </a:r>
            <a:r>
              <a:rPr kumimoji="1" lang="ja-JP" altLang="en-US" sz="2200" dirty="0"/>
              <a:t>を身につけさせる必要がある。現在、こうした英文を読む感覚を視覚的に養うための教材が市販されているが、英文の素材は、パッケージ販売されているものに限られるため、教師が自由に選ぶことができない。そこで、本パワポテンプレートを使えば、タイミングが重要となる英字新聞の記事や紙版でしか扱われていない教科書の英文などを題材にしたいとき、市販製品と同等の視覚的に読む感覚を養う教材が作成可能になる。</a:t>
            </a:r>
            <a:endParaRPr kumimoji="1" lang="en-US" altLang="ja-JP" sz="2200" dirty="0"/>
          </a:p>
          <a:p>
            <a:pPr marL="0" indent="0">
              <a:buNone/>
            </a:pPr>
            <a:r>
              <a:rPr lang="ja-JP" altLang="en-US" sz="2200" dirty="0">
                <a:solidFill>
                  <a:srgbClr val="002060"/>
                </a:solidFill>
              </a:rPr>
              <a:t>　</a:t>
            </a:r>
            <a:r>
              <a:rPr lang="ja-JP" altLang="en-US" sz="2200" b="1" u="sng" dirty="0">
                <a:solidFill>
                  <a:srgbClr val="002060"/>
                </a:solidFill>
                <a:effectLst>
                  <a:outerShdw blurRad="38100" dist="38100" dir="2700000" algn="tl">
                    <a:srgbClr val="000000">
                      <a:alpha val="43137"/>
                    </a:srgbClr>
                  </a:outerShdw>
                </a:effectLst>
              </a:rPr>
              <a:t>アウトライン</a:t>
            </a:r>
            <a:endParaRPr lang="en-US" altLang="ja-JP" sz="2200" b="1" u="sng" dirty="0">
              <a:solidFill>
                <a:srgbClr val="002060"/>
              </a:solidFill>
              <a:effectLst>
                <a:outerShdw blurRad="38100" dist="38100" dir="2700000" algn="tl">
                  <a:srgbClr val="000000">
                    <a:alpha val="43137"/>
                  </a:srgbClr>
                </a:outerShdw>
              </a:effectLst>
            </a:endParaRPr>
          </a:p>
          <a:p>
            <a:r>
              <a:rPr kumimoji="1" lang="ja-JP" altLang="en-US" sz="2200" dirty="0">
                <a:solidFill>
                  <a:srgbClr val="002060"/>
                </a:solidFill>
              </a:rPr>
              <a:t>完成教材サンプル</a:t>
            </a:r>
            <a:endParaRPr kumimoji="1" lang="en-US" altLang="ja-JP" sz="2200" dirty="0">
              <a:solidFill>
                <a:srgbClr val="002060"/>
              </a:solidFill>
            </a:endParaRPr>
          </a:p>
          <a:p>
            <a:r>
              <a:rPr lang="ja-JP" altLang="en-US" sz="2200" dirty="0">
                <a:solidFill>
                  <a:srgbClr val="002060"/>
                </a:solidFill>
              </a:rPr>
              <a:t>作成</a:t>
            </a:r>
            <a:r>
              <a:rPr lang="en-US" altLang="ja-JP" sz="2200" dirty="0">
                <a:solidFill>
                  <a:srgbClr val="002060"/>
                </a:solidFill>
              </a:rPr>
              <a:t>Step</a:t>
            </a:r>
            <a:r>
              <a:rPr lang="ja-JP" altLang="en-US" sz="2200" dirty="0">
                <a:solidFill>
                  <a:srgbClr val="002060"/>
                </a:solidFill>
              </a:rPr>
              <a:t> </a:t>
            </a:r>
            <a:r>
              <a:rPr lang="en-US" altLang="ja-JP" sz="2200" dirty="0">
                <a:solidFill>
                  <a:srgbClr val="002060"/>
                </a:solidFill>
              </a:rPr>
              <a:t>1-4</a:t>
            </a:r>
          </a:p>
          <a:p>
            <a:r>
              <a:rPr kumimoji="1" lang="ja-JP" altLang="en-US" sz="2200" dirty="0">
                <a:solidFill>
                  <a:srgbClr val="002060"/>
                </a:solidFill>
              </a:rPr>
              <a:t>作成</a:t>
            </a:r>
            <a:r>
              <a:rPr kumimoji="1" lang="en-US" altLang="ja-JP" sz="2200" dirty="0">
                <a:solidFill>
                  <a:srgbClr val="002060"/>
                </a:solidFill>
              </a:rPr>
              <a:t>Step 2-4</a:t>
            </a:r>
            <a:r>
              <a:rPr kumimoji="1" lang="ja-JP" altLang="en-US" sz="2200" dirty="0">
                <a:solidFill>
                  <a:srgbClr val="002060"/>
                </a:solidFill>
              </a:rPr>
              <a:t>デモ動画</a:t>
            </a:r>
          </a:p>
        </p:txBody>
      </p:sp>
    </p:spTree>
    <p:extLst>
      <p:ext uri="{BB962C8B-B14F-4D97-AF65-F5344CB8AC3E}">
        <p14:creationId xmlns:p14="http://schemas.microsoft.com/office/powerpoint/2010/main" val="23723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57271381-252F-D5CD-1C2E-57261461EC5C}"/>
              </a:ext>
            </a:extLst>
          </p:cNvPr>
          <p:cNvSpPr>
            <a:spLocks noGrp="1"/>
          </p:cNvSpPr>
          <p:nvPr>
            <p:ph type="title"/>
          </p:nvPr>
        </p:nvSpPr>
        <p:spPr>
          <a:xfrm>
            <a:off x="753925" y="1321056"/>
            <a:ext cx="10684151" cy="1991979"/>
          </a:xfrm>
        </p:spPr>
        <p:txBody>
          <a:bodyPr vert="horz" lIns="91440" tIns="45720" rIns="91440" bIns="45720" rtlCol="0" anchor="b">
            <a:normAutofit/>
          </a:bodyPr>
          <a:lstStyle/>
          <a:p>
            <a:pPr algn="ctr"/>
            <a:r>
              <a:rPr kumimoji="1" lang="ja-JP" altLang="en-US" sz="5200" kern="1200">
                <a:solidFill>
                  <a:schemeClr val="tx2"/>
                </a:solidFill>
                <a:latin typeface="+mj-lt"/>
                <a:ea typeface="+mj-ea"/>
                <a:cs typeface="+mj-cs"/>
              </a:rPr>
              <a:t>完成教材サンプル（日から英）</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019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A3EEB7C-6C10-BC3D-2FBB-869B1085F08E}"/>
              </a:ext>
            </a:extLst>
          </p:cNvPr>
          <p:cNvSpPr>
            <a:spLocks noGrp="1"/>
          </p:cNvSpPr>
          <p:nvPr>
            <p:ph sz="half" idx="1"/>
          </p:nvPr>
        </p:nvSpPr>
        <p:spPr>
          <a:xfrm>
            <a:off x="387927" y="581891"/>
            <a:ext cx="5971309" cy="5902036"/>
          </a:xfrm>
        </p:spPr>
        <p:txBody>
          <a:bodyPr>
            <a:normAutofit/>
          </a:bodyPr>
          <a:lstStyle/>
          <a:p>
            <a:r>
              <a:rPr lang="en-US" altLang="ja-JP" sz="3200" dirty="0">
                <a:solidFill>
                  <a:srgbClr val="C00000"/>
                </a:solidFill>
              </a:rPr>
              <a:t>Microsoft supports a thriving community </a:t>
            </a:r>
            <a:r>
              <a:rPr lang="en-US" altLang="ja-JP" sz="3200" dirty="0">
                <a:solidFill>
                  <a:schemeClr val="bg1">
                    <a:lumMod val="50000"/>
                  </a:schemeClr>
                </a:solidFill>
              </a:rPr>
              <a:t>of passionate educators 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6" name="コンテンツ プレースホルダー 5">
            <a:extLst>
              <a:ext uri="{FF2B5EF4-FFF2-40B4-BE49-F238E27FC236}">
                <a16:creationId xmlns:a16="http://schemas.microsoft.com/office/drawing/2014/main" id="{BB9069A9-81B4-9FD7-0A7B-D46C06F08E74}"/>
              </a:ext>
            </a:extLst>
          </p:cNvPr>
          <p:cNvSpPr>
            <a:spLocks noGrp="1"/>
          </p:cNvSpPr>
          <p:nvPr>
            <p:ph sz="half" idx="2"/>
          </p:nvPr>
        </p:nvSpPr>
        <p:spPr>
          <a:xfrm>
            <a:off x="6774872" y="581891"/>
            <a:ext cx="4578927" cy="5595072"/>
          </a:xfrm>
        </p:spPr>
        <p:txBody>
          <a:bodyPr>
            <a:normAutofit/>
          </a:bodyPr>
          <a:lstStyle/>
          <a:p>
            <a:r>
              <a:rPr lang="ja-JP" altLang="en-US" dirty="0">
                <a:solidFill>
                  <a:srgbClr val="0070C0"/>
                </a:solidFill>
              </a:rPr>
              <a:t>マイクロソフトは 支援する 発展しつつあるコミュニティを</a:t>
            </a:r>
            <a:endParaRPr lang="en-US" altLang="ja-JP" dirty="0">
              <a:solidFill>
                <a:srgbClr val="0070C0"/>
              </a:solidFill>
            </a:endParaRPr>
          </a:p>
          <a:p>
            <a:r>
              <a:rPr lang="ja-JP" altLang="en-US" dirty="0">
                <a:solidFill>
                  <a:srgbClr val="0070C0"/>
                </a:solidFill>
              </a:rPr>
              <a:t>熱心な教育者の</a:t>
            </a:r>
            <a:endParaRPr lang="en-US" altLang="ja-JP" dirty="0">
              <a:solidFill>
                <a:srgbClr val="0070C0"/>
              </a:solidFill>
            </a:endParaRPr>
          </a:p>
          <a:p>
            <a:r>
              <a:rPr lang="en-US" altLang="ja-JP" dirty="0">
                <a:solidFill>
                  <a:srgbClr val="0070C0"/>
                </a:solidFill>
              </a:rPr>
              <a:t>(</a:t>
            </a:r>
            <a:r>
              <a:rPr lang="ja-JP" altLang="en-US" dirty="0">
                <a:solidFill>
                  <a:srgbClr val="0070C0"/>
                </a:solidFill>
              </a:rPr>
              <a:t>関代</a:t>
            </a:r>
            <a:r>
              <a:rPr lang="en-US" altLang="ja-JP" dirty="0">
                <a:solidFill>
                  <a:srgbClr val="0070C0"/>
                </a:solidFill>
              </a:rPr>
              <a:t>)</a:t>
            </a:r>
            <a:r>
              <a:rPr lang="ja-JP" altLang="en-US" dirty="0">
                <a:solidFill>
                  <a:srgbClr val="0070C0"/>
                </a:solidFill>
              </a:rPr>
              <a:t>常に学び、成長し、協働している</a:t>
            </a:r>
            <a:endParaRPr lang="en-US" altLang="ja-JP" dirty="0">
              <a:solidFill>
                <a:srgbClr val="0070C0"/>
              </a:solidFill>
            </a:endParaRPr>
          </a:p>
          <a:p>
            <a:r>
              <a:rPr lang="ja-JP" altLang="en-US" dirty="0">
                <a:solidFill>
                  <a:srgbClr val="0070C0"/>
                </a:solidFill>
              </a:rPr>
              <a:t>学習者たちの生活を変化させ、</a:t>
            </a:r>
            <a:endParaRPr lang="en-US" altLang="ja-JP" dirty="0">
              <a:solidFill>
                <a:srgbClr val="0070C0"/>
              </a:solidFill>
            </a:endParaRPr>
          </a:p>
          <a:p>
            <a:r>
              <a:rPr lang="ja-JP" altLang="en-US" dirty="0">
                <a:solidFill>
                  <a:srgbClr val="0070C0"/>
                </a:solidFill>
              </a:rPr>
              <a:t>より良い世界を構築するために</a:t>
            </a:r>
            <a:endParaRPr lang="en-US" altLang="ja-JP" dirty="0">
              <a:solidFill>
                <a:srgbClr val="0070C0"/>
              </a:solidFill>
            </a:endParaRPr>
          </a:p>
        </p:txBody>
      </p:sp>
      <p:sp>
        <p:nvSpPr>
          <p:cNvPr id="4" name="コンテンツ プレースホルダー 4">
            <a:extLst>
              <a:ext uri="{FF2B5EF4-FFF2-40B4-BE49-F238E27FC236}">
                <a16:creationId xmlns:a16="http://schemas.microsoft.com/office/drawing/2014/main" id="{87EC816C-3480-47A0-3F98-757759F0F9CC}"/>
              </a:ext>
            </a:extLst>
          </p:cNvPr>
          <p:cNvSpPr txBox="1">
            <a:spLocks/>
          </p:cNvSpPr>
          <p:nvPr/>
        </p:nvSpPr>
        <p:spPr>
          <a:xfrm>
            <a:off x="387927" y="581891"/>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a:t>
            </a:r>
            <a:r>
              <a:rPr lang="en-US" altLang="ja-JP" sz="3200" dirty="0">
                <a:solidFill>
                  <a:srgbClr val="C00000"/>
                </a:solidFill>
              </a:rPr>
              <a:t>of passionate educators</a:t>
            </a:r>
            <a:r>
              <a:rPr lang="en-US" altLang="ja-JP" sz="3200" dirty="0">
                <a:solidFill>
                  <a:schemeClr val="bg1">
                    <a:lumMod val="50000"/>
                  </a:schemeClr>
                </a:solidFill>
              </a:rPr>
              <a:t> 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7" name="コンテンツ プレースホルダー 4">
            <a:extLst>
              <a:ext uri="{FF2B5EF4-FFF2-40B4-BE49-F238E27FC236}">
                <a16:creationId xmlns:a16="http://schemas.microsoft.com/office/drawing/2014/main" id="{D430C04B-5D3F-E4FF-84A1-437149DAABF2}"/>
              </a:ext>
            </a:extLst>
          </p:cNvPr>
          <p:cNvSpPr txBox="1">
            <a:spLocks/>
          </p:cNvSpPr>
          <p:nvPr/>
        </p:nvSpPr>
        <p:spPr>
          <a:xfrm>
            <a:off x="387927" y="581891"/>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of passionate educators </a:t>
            </a:r>
            <a:r>
              <a:rPr lang="en-US" altLang="ja-JP" sz="3200" dirty="0">
                <a:solidFill>
                  <a:srgbClr val="C00000"/>
                </a:solidFill>
              </a:rPr>
              <a:t>who are constantly learning, growing and working together </a:t>
            </a:r>
            <a:r>
              <a:rPr lang="en-US" altLang="ja-JP" sz="3200" dirty="0">
                <a:solidFill>
                  <a:schemeClr val="bg1">
                    <a:lumMod val="50000"/>
                  </a:schemeClr>
                </a:solidFill>
              </a:rPr>
              <a:t>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8" name="コンテンツ プレースホルダー 4">
            <a:extLst>
              <a:ext uri="{FF2B5EF4-FFF2-40B4-BE49-F238E27FC236}">
                <a16:creationId xmlns:a16="http://schemas.microsoft.com/office/drawing/2014/main" id="{DB485892-164E-8E9B-D227-54B2090631AC}"/>
              </a:ext>
            </a:extLst>
          </p:cNvPr>
          <p:cNvSpPr txBox="1">
            <a:spLocks/>
          </p:cNvSpPr>
          <p:nvPr/>
        </p:nvSpPr>
        <p:spPr>
          <a:xfrm>
            <a:off x="387927" y="581891"/>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of passionate educators who are constantly learning, growing and working together </a:t>
            </a:r>
            <a:r>
              <a:rPr lang="en-US" altLang="ja-JP" sz="3200" dirty="0">
                <a:solidFill>
                  <a:srgbClr val="C00000"/>
                </a:solidFill>
              </a:rPr>
              <a:t>to change students’</a:t>
            </a:r>
            <a:r>
              <a:rPr lang="ja-JP" altLang="en-US" sz="3200" dirty="0">
                <a:solidFill>
                  <a:srgbClr val="C00000"/>
                </a:solidFill>
              </a:rPr>
              <a:t> </a:t>
            </a:r>
            <a:r>
              <a:rPr lang="en-US" altLang="ja-JP" sz="3200" dirty="0">
                <a:solidFill>
                  <a:srgbClr val="C00000"/>
                </a:solidFill>
              </a:rPr>
              <a:t>lives </a:t>
            </a:r>
            <a:r>
              <a:rPr lang="en-US" altLang="ja-JP" sz="3200" dirty="0">
                <a:solidFill>
                  <a:schemeClr val="bg1">
                    <a:lumMod val="50000"/>
                  </a:schemeClr>
                </a:solidFill>
              </a:rPr>
              <a:t>and build a better world. </a:t>
            </a:r>
            <a:endParaRPr lang="ja-JP" altLang="en-US" sz="3200" dirty="0">
              <a:solidFill>
                <a:schemeClr val="bg1">
                  <a:lumMod val="50000"/>
                </a:schemeClr>
              </a:solidFill>
            </a:endParaRPr>
          </a:p>
        </p:txBody>
      </p:sp>
      <p:sp>
        <p:nvSpPr>
          <p:cNvPr id="9" name="コンテンツ プレースホルダー 4">
            <a:extLst>
              <a:ext uri="{FF2B5EF4-FFF2-40B4-BE49-F238E27FC236}">
                <a16:creationId xmlns:a16="http://schemas.microsoft.com/office/drawing/2014/main" id="{65B6280E-8804-EF76-71C4-49E6CD3002FB}"/>
              </a:ext>
            </a:extLst>
          </p:cNvPr>
          <p:cNvSpPr txBox="1">
            <a:spLocks/>
          </p:cNvSpPr>
          <p:nvPr/>
        </p:nvSpPr>
        <p:spPr>
          <a:xfrm>
            <a:off x="387927" y="581891"/>
            <a:ext cx="5971309" cy="5902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Microsoft supports a thriving community of passionate educators who are constantly learning, growing and working together to change students’</a:t>
            </a:r>
            <a:r>
              <a:rPr lang="ja-JP" altLang="en-US" sz="3200" dirty="0"/>
              <a:t> </a:t>
            </a:r>
            <a:r>
              <a:rPr lang="en-US" altLang="ja-JP" sz="3200" dirty="0"/>
              <a:t>lives </a:t>
            </a:r>
            <a:r>
              <a:rPr lang="en-US" altLang="ja-JP" sz="3200" dirty="0">
                <a:solidFill>
                  <a:srgbClr val="C00000"/>
                </a:solidFill>
              </a:rPr>
              <a:t>and build a better world. </a:t>
            </a:r>
            <a:endParaRPr lang="ja-JP" altLang="en-US" sz="3200" dirty="0">
              <a:solidFill>
                <a:srgbClr val="C00000"/>
              </a:solidFill>
            </a:endParaRPr>
          </a:p>
        </p:txBody>
      </p:sp>
      <p:sp>
        <p:nvSpPr>
          <p:cNvPr id="10" name="テキスト ボックス 9">
            <a:extLst>
              <a:ext uri="{FF2B5EF4-FFF2-40B4-BE49-F238E27FC236}">
                <a16:creationId xmlns:a16="http://schemas.microsoft.com/office/drawing/2014/main" id="{D02A2F42-C602-CB7E-B83B-9376CD88E768}"/>
              </a:ext>
            </a:extLst>
          </p:cNvPr>
          <p:cNvSpPr txBox="1"/>
          <p:nvPr/>
        </p:nvSpPr>
        <p:spPr>
          <a:xfrm>
            <a:off x="387927" y="5952943"/>
            <a:ext cx="7041573" cy="523220"/>
          </a:xfrm>
          <a:prstGeom prst="rect">
            <a:avLst/>
          </a:prstGeom>
          <a:noFill/>
        </p:spPr>
        <p:txBody>
          <a:bodyPr wrap="square" rtlCol="0">
            <a:spAutoFit/>
          </a:bodyPr>
          <a:lstStyle/>
          <a:p>
            <a:r>
              <a:rPr lang="ja-JP" altLang="en-US" sz="1600" dirty="0"/>
              <a:t>英文の出典</a:t>
            </a:r>
            <a:r>
              <a:rPr lang="en-US" altLang="ja-JP" sz="1600" dirty="0"/>
              <a:t>: Microsoft Innovative Educator Expert (MIEE)</a:t>
            </a:r>
          </a:p>
          <a:p>
            <a:r>
              <a:rPr lang="en-US" altLang="ja-JP" sz="1200" dirty="0"/>
              <a:t>https://docs.microsoft.com/en-us/learn/educator-center/programs/microsoft-educator/expert</a:t>
            </a:r>
            <a:endParaRPr kumimoji="1" lang="ja-JP" altLang="en-US" sz="1200" dirty="0"/>
          </a:p>
        </p:txBody>
      </p:sp>
    </p:spTree>
    <p:extLst>
      <p:ext uri="{BB962C8B-B14F-4D97-AF65-F5344CB8AC3E}">
        <p14:creationId xmlns:p14="http://schemas.microsoft.com/office/powerpoint/2010/main" val="29597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1000"/>
                                        <p:tgtEl>
                                          <p:spTgt spid="6">
                                            <p:txEl>
                                              <p:pRg st="2" end="2"/>
                                            </p:txEl>
                                          </p:spTgt>
                                        </p:tgtEl>
                                      </p:cBhvr>
                                    </p:animEffect>
                                    <p:anim calcmode="lin" valueType="num">
                                      <p:cBhvr>
                                        <p:cTn id="3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fade">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1000"/>
                                        <p:tgtEl>
                                          <p:spTgt spid="6">
                                            <p:txEl>
                                              <p:pRg st="4" end="4"/>
                                            </p:txEl>
                                          </p:spTgt>
                                        </p:tgtEl>
                                      </p:cBhvr>
                                    </p:animEffect>
                                    <p:anim calcmode="lin" valueType="num">
                                      <p:cBhvr>
                                        <p:cTn id="6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7" grpId="0" build="p"/>
      <p:bldP spid="8"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A91C9424-D7C0-6645-C47D-7BEDD88E79E5}"/>
              </a:ext>
            </a:extLst>
          </p:cNvPr>
          <p:cNvSpPr>
            <a:spLocks noGrp="1"/>
          </p:cNvSpPr>
          <p:nvPr>
            <p:ph type="title"/>
          </p:nvPr>
        </p:nvSpPr>
        <p:spPr>
          <a:xfrm>
            <a:off x="1179226" y="1594707"/>
            <a:ext cx="9833548" cy="1325563"/>
          </a:xfrm>
        </p:spPr>
        <p:txBody>
          <a:bodyPr anchor="b">
            <a:normAutofit/>
          </a:bodyPr>
          <a:lstStyle/>
          <a:p>
            <a:pPr algn="ctr"/>
            <a:r>
              <a:rPr kumimoji="1" lang="ja-JP" altLang="en-US" sz="3600">
                <a:solidFill>
                  <a:schemeClr val="tx2"/>
                </a:solidFill>
              </a:rPr>
              <a:t>作成 </a:t>
            </a:r>
            <a:r>
              <a:rPr kumimoji="1" lang="en-US" altLang="ja-JP" sz="3600">
                <a:solidFill>
                  <a:schemeClr val="tx2"/>
                </a:solidFill>
              </a:rPr>
              <a:t>Step 1</a:t>
            </a:r>
            <a:endParaRPr kumimoji="1" lang="ja-JP" altLang="en-US" sz="36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3D242154-9D01-7134-25AE-3AA7631B83A7}"/>
              </a:ext>
            </a:extLst>
          </p:cNvPr>
          <p:cNvSpPr>
            <a:spLocks noGrp="1"/>
          </p:cNvSpPr>
          <p:nvPr>
            <p:ph idx="1"/>
          </p:nvPr>
        </p:nvSpPr>
        <p:spPr>
          <a:xfrm>
            <a:off x="1179226" y="3329677"/>
            <a:ext cx="9833548" cy="2457269"/>
          </a:xfrm>
        </p:spPr>
        <p:txBody>
          <a:bodyPr>
            <a:normAutofit/>
          </a:bodyPr>
          <a:lstStyle/>
          <a:p>
            <a:r>
              <a:rPr lang="ja-JP" altLang="en-US" sz="2000" dirty="0">
                <a:solidFill>
                  <a:schemeClr val="tx2"/>
                </a:solidFill>
              </a:rPr>
              <a:t>左右に書き込み可能なスライドを選択</a:t>
            </a:r>
            <a:endParaRPr lang="en-US" altLang="ja-JP" sz="2000" dirty="0">
              <a:solidFill>
                <a:schemeClr val="tx2"/>
              </a:solidFill>
            </a:endParaRPr>
          </a:p>
          <a:p>
            <a:endParaRPr kumimoji="1" lang="en-US" altLang="ja-JP" sz="2000" dirty="0">
              <a:solidFill>
                <a:schemeClr val="tx2"/>
              </a:solidFill>
            </a:endParaRPr>
          </a:p>
          <a:p>
            <a:r>
              <a:rPr lang="ja-JP" altLang="en-US" sz="2000" dirty="0">
                <a:solidFill>
                  <a:schemeClr val="tx2"/>
                </a:solidFill>
              </a:rPr>
              <a:t>左側に英文、右側に意味の句切れ毎の和訳を準備</a:t>
            </a:r>
            <a:endParaRPr lang="en-US" altLang="ja-JP" sz="2000" dirty="0">
              <a:solidFill>
                <a:schemeClr val="tx2"/>
              </a:solidFill>
            </a:endParaRPr>
          </a:p>
          <a:p>
            <a:pPr marL="0" indent="0">
              <a:buNone/>
            </a:pPr>
            <a:endParaRPr kumimoji="1" lang="en-US" altLang="ja-JP"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08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A3EEB7C-6C10-BC3D-2FBB-869B1085F08E}"/>
              </a:ext>
            </a:extLst>
          </p:cNvPr>
          <p:cNvSpPr>
            <a:spLocks noGrp="1"/>
          </p:cNvSpPr>
          <p:nvPr>
            <p:ph sz="half" idx="1"/>
          </p:nvPr>
        </p:nvSpPr>
        <p:spPr>
          <a:xfrm>
            <a:off x="387927" y="581891"/>
            <a:ext cx="5971309" cy="5902036"/>
          </a:xfrm>
        </p:spPr>
        <p:txBody>
          <a:bodyPr>
            <a:normAutofit/>
          </a:bodyPr>
          <a:lstStyle/>
          <a:p>
            <a:r>
              <a:rPr lang="en-US" altLang="ja-JP" sz="3200" dirty="0"/>
              <a:t>Microsoft supports a thriving community of passionate educators who are constantly learning, growing and working together to change students’</a:t>
            </a:r>
            <a:r>
              <a:rPr lang="ja-JP" altLang="en-US" sz="3200" dirty="0"/>
              <a:t> </a:t>
            </a:r>
            <a:r>
              <a:rPr lang="en-US" altLang="ja-JP" sz="3200" dirty="0"/>
              <a:t>lives and build a better world. </a:t>
            </a:r>
            <a:endParaRPr lang="ja-JP" altLang="en-US" sz="3200" dirty="0"/>
          </a:p>
        </p:txBody>
      </p:sp>
      <p:sp>
        <p:nvSpPr>
          <p:cNvPr id="6" name="コンテンツ プレースホルダー 5">
            <a:extLst>
              <a:ext uri="{FF2B5EF4-FFF2-40B4-BE49-F238E27FC236}">
                <a16:creationId xmlns:a16="http://schemas.microsoft.com/office/drawing/2014/main" id="{BB9069A9-81B4-9FD7-0A7B-D46C06F08E74}"/>
              </a:ext>
            </a:extLst>
          </p:cNvPr>
          <p:cNvSpPr>
            <a:spLocks noGrp="1"/>
          </p:cNvSpPr>
          <p:nvPr>
            <p:ph sz="half" idx="2"/>
          </p:nvPr>
        </p:nvSpPr>
        <p:spPr>
          <a:xfrm>
            <a:off x="6774872" y="581891"/>
            <a:ext cx="4578927" cy="5595072"/>
          </a:xfrm>
        </p:spPr>
        <p:txBody>
          <a:bodyPr>
            <a:normAutofit/>
          </a:bodyPr>
          <a:lstStyle/>
          <a:p>
            <a:r>
              <a:rPr lang="ja-JP" altLang="en-US" dirty="0">
                <a:solidFill>
                  <a:srgbClr val="0070C0"/>
                </a:solidFill>
              </a:rPr>
              <a:t>マイクロソフトは 支援する 発展しつつあるコミュニティを</a:t>
            </a:r>
            <a:endParaRPr lang="en-US" altLang="ja-JP" dirty="0">
              <a:solidFill>
                <a:srgbClr val="0070C0"/>
              </a:solidFill>
            </a:endParaRPr>
          </a:p>
          <a:p>
            <a:r>
              <a:rPr lang="ja-JP" altLang="en-US" dirty="0">
                <a:solidFill>
                  <a:srgbClr val="0070C0"/>
                </a:solidFill>
              </a:rPr>
              <a:t>熱心な教育者の</a:t>
            </a:r>
            <a:endParaRPr lang="en-US" altLang="ja-JP" dirty="0">
              <a:solidFill>
                <a:srgbClr val="0070C0"/>
              </a:solidFill>
            </a:endParaRPr>
          </a:p>
          <a:p>
            <a:r>
              <a:rPr lang="en-US" altLang="ja-JP" dirty="0">
                <a:solidFill>
                  <a:srgbClr val="0070C0"/>
                </a:solidFill>
              </a:rPr>
              <a:t>(</a:t>
            </a:r>
            <a:r>
              <a:rPr lang="ja-JP" altLang="en-US" dirty="0">
                <a:solidFill>
                  <a:srgbClr val="0070C0"/>
                </a:solidFill>
              </a:rPr>
              <a:t>関代</a:t>
            </a:r>
            <a:r>
              <a:rPr lang="en-US" altLang="ja-JP" dirty="0">
                <a:solidFill>
                  <a:srgbClr val="0070C0"/>
                </a:solidFill>
              </a:rPr>
              <a:t>)</a:t>
            </a:r>
            <a:r>
              <a:rPr lang="ja-JP" altLang="en-US" dirty="0">
                <a:solidFill>
                  <a:srgbClr val="0070C0"/>
                </a:solidFill>
              </a:rPr>
              <a:t>常に学び、成長し、協働している</a:t>
            </a:r>
            <a:endParaRPr lang="en-US" altLang="ja-JP" dirty="0">
              <a:solidFill>
                <a:srgbClr val="0070C0"/>
              </a:solidFill>
            </a:endParaRPr>
          </a:p>
          <a:p>
            <a:r>
              <a:rPr lang="ja-JP" altLang="en-US" dirty="0">
                <a:solidFill>
                  <a:srgbClr val="0070C0"/>
                </a:solidFill>
              </a:rPr>
              <a:t>生徒たちの生活を変化させ、より良い世界を構築するために</a:t>
            </a:r>
            <a:endParaRPr lang="en-US" altLang="ja-JP" dirty="0">
              <a:solidFill>
                <a:srgbClr val="0070C0"/>
              </a:solidFill>
            </a:endParaRPr>
          </a:p>
        </p:txBody>
      </p:sp>
      <p:sp>
        <p:nvSpPr>
          <p:cNvPr id="8" name="テキスト ボックス 7">
            <a:extLst>
              <a:ext uri="{FF2B5EF4-FFF2-40B4-BE49-F238E27FC236}">
                <a16:creationId xmlns:a16="http://schemas.microsoft.com/office/drawing/2014/main" id="{4B445796-E7A1-8C2E-EFB0-17F395FDE022}"/>
              </a:ext>
            </a:extLst>
          </p:cNvPr>
          <p:cNvSpPr txBox="1"/>
          <p:nvPr/>
        </p:nvSpPr>
        <p:spPr>
          <a:xfrm>
            <a:off x="387927" y="5952943"/>
            <a:ext cx="7041573" cy="523220"/>
          </a:xfrm>
          <a:prstGeom prst="rect">
            <a:avLst/>
          </a:prstGeom>
          <a:noFill/>
        </p:spPr>
        <p:txBody>
          <a:bodyPr wrap="square" rtlCol="0">
            <a:spAutoFit/>
          </a:bodyPr>
          <a:lstStyle/>
          <a:p>
            <a:r>
              <a:rPr lang="ja-JP" altLang="en-US" sz="1600" dirty="0"/>
              <a:t>英文の出典</a:t>
            </a:r>
            <a:r>
              <a:rPr lang="en-US" altLang="ja-JP" sz="1600" dirty="0"/>
              <a:t>: Microsoft Innovative Educator Expert (MIEE)</a:t>
            </a:r>
          </a:p>
          <a:p>
            <a:r>
              <a:rPr lang="en-US" altLang="ja-JP" sz="1200" dirty="0"/>
              <a:t>https://docs.microsoft.com/en-us/learn/educator-center/programs/microsoft-educator/expert</a:t>
            </a:r>
            <a:endParaRPr kumimoji="1" lang="ja-JP" altLang="en-US" sz="1200" dirty="0"/>
          </a:p>
        </p:txBody>
      </p:sp>
    </p:spTree>
    <p:extLst>
      <p:ext uri="{BB962C8B-B14F-4D97-AF65-F5344CB8AC3E}">
        <p14:creationId xmlns:p14="http://schemas.microsoft.com/office/powerpoint/2010/main" val="383426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91C9424-D7C0-6645-C47D-7BEDD88E79E5}"/>
              </a:ext>
            </a:extLst>
          </p:cNvPr>
          <p:cNvSpPr>
            <a:spLocks noGrp="1"/>
          </p:cNvSpPr>
          <p:nvPr>
            <p:ph type="title"/>
          </p:nvPr>
        </p:nvSpPr>
        <p:spPr>
          <a:xfrm>
            <a:off x="3027924" y="991261"/>
            <a:ext cx="5754696" cy="1837349"/>
          </a:xfrm>
        </p:spPr>
        <p:txBody>
          <a:bodyPr>
            <a:normAutofit/>
          </a:bodyPr>
          <a:lstStyle/>
          <a:p>
            <a:pPr algn="ctr"/>
            <a:r>
              <a:rPr kumimoji="1" lang="ja-JP" altLang="en-US" sz="3600">
                <a:solidFill>
                  <a:schemeClr val="tx2"/>
                </a:solidFill>
              </a:rPr>
              <a:t>作成 </a:t>
            </a:r>
            <a:r>
              <a:rPr kumimoji="1" lang="en-US" altLang="ja-JP" sz="3600">
                <a:solidFill>
                  <a:schemeClr val="tx2"/>
                </a:solidFill>
              </a:rPr>
              <a:t>Step 2</a:t>
            </a:r>
            <a:endParaRPr kumimoji="1" lang="ja-JP" altLang="en-US" sz="3600">
              <a:solidFill>
                <a:schemeClr val="tx2"/>
              </a:solidFill>
            </a:endParaRP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3D242154-9D01-7134-25AE-3AA7631B83A7}"/>
              </a:ext>
            </a:extLst>
          </p:cNvPr>
          <p:cNvSpPr>
            <a:spLocks noGrp="1"/>
          </p:cNvSpPr>
          <p:nvPr>
            <p:ph idx="1"/>
          </p:nvPr>
        </p:nvSpPr>
        <p:spPr>
          <a:xfrm>
            <a:off x="3050412" y="2979336"/>
            <a:ext cx="7452488" cy="3180164"/>
          </a:xfrm>
        </p:spPr>
        <p:txBody>
          <a:bodyPr anchor="t">
            <a:normAutofit/>
          </a:bodyPr>
          <a:lstStyle/>
          <a:p>
            <a:r>
              <a:rPr lang="ja-JP" altLang="en-US" sz="2000" dirty="0">
                <a:solidFill>
                  <a:schemeClr val="tx2"/>
                </a:solidFill>
              </a:rPr>
              <a:t>左側の英文で最初の意味の句切れを赤にする</a:t>
            </a:r>
            <a:endParaRPr lang="en-US" altLang="ja-JP" sz="2000" dirty="0">
              <a:solidFill>
                <a:schemeClr val="tx2"/>
              </a:solidFill>
            </a:endParaRPr>
          </a:p>
          <a:p>
            <a:endParaRPr kumimoji="1" lang="en-US" altLang="ja-JP" sz="2000" dirty="0">
              <a:solidFill>
                <a:schemeClr val="tx2"/>
              </a:solidFill>
            </a:endParaRPr>
          </a:p>
          <a:p>
            <a:r>
              <a:rPr kumimoji="1" lang="ja-JP" altLang="en-US" sz="2000" dirty="0">
                <a:solidFill>
                  <a:schemeClr val="tx2"/>
                </a:solidFill>
              </a:rPr>
              <a:t>左側の英文の入力スペースをレイヤーとして理解する</a:t>
            </a:r>
            <a:endParaRPr kumimoji="1" lang="en-US" altLang="ja-JP" sz="2000" dirty="0">
              <a:solidFill>
                <a:schemeClr val="tx2"/>
              </a:solidFill>
            </a:endParaRPr>
          </a:p>
          <a:p>
            <a:endParaRPr lang="en-US" altLang="ja-JP" sz="2000" dirty="0">
              <a:solidFill>
                <a:schemeClr val="tx2"/>
              </a:solidFill>
            </a:endParaRPr>
          </a:p>
          <a:p>
            <a:r>
              <a:rPr kumimoji="1" lang="ja-JP" altLang="en-US" sz="2000" dirty="0">
                <a:solidFill>
                  <a:schemeClr val="tx2"/>
                </a:solidFill>
              </a:rPr>
              <a:t>英文レイヤーに「アニメーション＞開始</a:t>
            </a:r>
            <a:r>
              <a:rPr kumimoji="1" lang="en-US" altLang="ja-JP" sz="2000" dirty="0">
                <a:solidFill>
                  <a:schemeClr val="tx2"/>
                </a:solidFill>
              </a:rPr>
              <a:t>(</a:t>
            </a:r>
            <a:r>
              <a:rPr kumimoji="1" lang="ja-JP" altLang="en-US" sz="2000" dirty="0">
                <a:solidFill>
                  <a:schemeClr val="tx2"/>
                </a:solidFill>
              </a:rPr>
              <a:t>フェード</a:t>
            </a:r>
            <a:r>
              <a:rPr lang="en-US" altLang="ja-JP" sz="2000" dirty="0">
                <a:solidFill>
                  <a:schemeClr val="tx2"/>
                </a:solidFill>
              </a:rPr>
              <a:t>)</a:t>
            </a:r>
            <a:r>
              <a:rPr kumimoji="1" lang="ja-JP" altLang="en-US" sz="2000" dirty="0">
                <a:solidFill>
                  <a:schemeClr val="tx2"/>
                </a:solidFill>
              </a:rPr>
              <a:t>」を設定</a:t>
            </a:r>
            <a:endParaRPr kumimoji="1" lang="en-US" altLang="ja-JP" sz="2000" dirty="0">
              <a:solidFill>
                <a:schemeClr val="tx2"/>
              </a:solidFill>
            </a:endParaRPr>
          </a:p>
          <a:p>
            <a:endParaRPr lang="en-US" altLang="ja-JP" sz="2000" dirty="0">
              <a:solidFill>
                <a:schemeClr val="tx2"/>
              </a:solidFill>
            </a:endParaRPr>
          </a:p>
          <a:p>
            <a:r>
              <a:rPr kumimoji="1" lang="ja-JP" altLang="en-US" sz="2000" dirty="0">
                <a:solidFill>
                  <a:schemeClr val="tx2"/>
                </a:solidFill>
              </a:rPr>
              <a:t>和文の第</a:t>
            </a:r>
            <a:r>
              <a:rPr kumimoji="1" lang="en-US" altLang="ja-JP" sz="2000" dirty="0">
                <a:solidFill>
                  <a:schemeClr val="tx2"/>
                </a:solidFill>
              </a:rPr>
              <a:t>1</a:t>
            </a:r>
            <a:r>
              <a:rPr kumimoji="1" lang="ja-JP" altLang="en-US" sz="2000" dirty="0">
                <a:solidFill>
                  <a:schemeClr val="tx2"/>
                </a:solidFill>
              </a:rPr>
              <a:t>句切れに「アニメーション＞開始</a:t>
            </a:r>
            <a:r>
              <a:rPr kumimoji="1" lang="en-US" altLang="ja-JP" sz="2000" dirty="0">
                <a:solidFill>
                  <a:schemeClr val="tx2"/>
                </a:solidFill>
              </a:rPr>
              <a:t>(</a:t>
            </a:r>
            <a:r>
              <a:rPr kumimoji="1" lang="ja-JP" altLang="en-US" sz="2000" dirty="0">
                <a:solidFill>
                  <a:schemeClr val="tx2"/>
                </a:solidFill>
              </a:rPr>
              <a:t>フロートイン</a:t>
            </a:r>
            <a:r>
              <a:rPr kumimoji="1" lang="en-US" altLang="ja-JP" sz="2000" dirty="0">
                <a:solidFill>
                  <a:schemeClr val="tx2"/>
                </a:solidFill>
              </a:rPr>
              <a:t>)</a:t>
            </a:r>
            <a:r>
              <a:rPr kumimoji="1" lang="ja-JP" altLang="en-US" sz="2000" dirty="0">
                <a:solidFill>
                  <a:schemeClr val="tx2"/>
                </a:solidFill>
              </a:rPr>
              <a:t>」</a:t>
            </a:r>
            <a:endParaRPr kumimoji="1" lang="en-US" altLang="ja-JP" sz="20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360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A3EEB7C-6C10-BC3D-2FBB-869B1085F08E}"/>
              </a:ext>
            </a:extLst>
          </p:cNvPr>
          <p:cNvSpPr>
            <a:spLocks noGrp="1"/>
          </p:cNvSpPr>
          <p:nvPr>
            <p:ph sz="half" idx="1"/>
          </p:nvPr>
        </p:nvSpPr>
        <p:spPr>
          <a:xfrm>
            <a:off x="387927" y="581891"/>
            <a:ext cx="5971309" cy="5902036"/>
          </a:xfrm>
        </p:spPr>
        <p:txBody>
          <a:bodyPr>
            <a:normAutofit/>
          </a:bodyPr>
          <a:lstStyle/>
          <a:p>
            <a:r>
              <a:rPr lang="en-US" altLang="ja-JP" sz="3200" dirty="0">
                <a:solidFill>
                  <a:srgbClr val="C00000"/>
                </a:solidFill>
              </a:rPr>
              <a:t>Microsoft supports a thriving community </a:t>
            </a:r>
            <a:r>
              <a:rPr lang="en-US" altLang="ja-JP" sz="3200" dirty="0">
                <a:solidFill>
                  <a:schemeClr val="bg1">
                    <a:lumMod val="50000"/>
                  </a:schemeClr>
                </a:solidFill>
              </a:rPr>
              <a:t>of passionate educators who are constantly learning, growing and working together to change students’</a:t>
            </a:r>
            <a:r>
              <a:rPr lang="ja-JP" altLang="en-US" sz="3200" dirty="0">
                <a:solidFill>
                  <a:schemeClr val="bg1">
                    <a:lumMod val="50000"/>
                  </a:schemeClr>
                </a:solidFill>
              </a:rPr>
              <a:t> </a:t>
            </a:r>
            <a:r>
              <a:rPr lang="en-US" altLang="ja-JP" sz="3200" dirty="0">
                <a:solidFill>
                  <a:schemeClr val="bg1">
                    <a:lumMod val="50000"/>
                  </a:schemeClr>
                </a:solidFill>
              </a:rPr>
              <a:t>lives and build a better world. </a:t>
            </a:r>
            <a:endParaRPr lang="ja-JP" altLang="en-US" sz="3200" dirty="0">
              <a:solidFill>
                <a:schemeClr val="bg1">
                  <a:lumMod val="50000"/>
                </a:schemeClr>
              </a:solidFill>
            </a:endParaRPr>
          </a:p>
        </p:txBody>
      </p:sp>
      <p:sp>
        <p:nvSpPr>
          <p:cNvPr id="6" name="コンテンツ プレースホルダー 5">
            <a:extLst>
              <a:ext uri="{FF2B5EF4-FFF2-40B4-BE49-F238E27FC236}">
                <a16:creationId xmlns:a16="http://schemas.microsoft.com/office/drawing/2014/main" id="{BB9069A9-81B4-9FD7-0A7B-D46C06F08E74}"/>
              </a:ext>
            </a:extLst>
          </p:cNvPr>
          <p:cNvSpPr>
            <a:spLocks noGrp="1"/>
          </p:cNvSpPr>
          <p:nvPr>
            <p:ph sz="half" idx="2"/>
          </p:nvPr>
        </p:nvSpPr>
        <p:spPr>
          <a:xfrm>
            <a:off x="6774872" y="581891"/>
            <a:ext cx="4578927" cy="5595072"/>
          </a:xfrm>
        </p:spPr>
        <p:txBody>
          <a:bodyPr>
            <a:normAutofit/>
          </a:bodyPr>
          <a:lstStyle/>
          <a:p>
            <a:r>
              <a:rPr lang="ja-JP" altLang="en-US" dirty="0">
                <a:solidFill>
                  <a:srgbClr val="0070C0"/>
                </a:solidFill>
              </a:rPr>
              <a:t>マイクロソフトは 支援する 発展しつつあるコミュニティを</a:t>
            </a:r>
            <a:endParaRPr lang="en-US" altLang="ja-JP" dirty="0">
              <a:solidFill>
                <a:srgbClr val="0070C0"/>
              </a:solidFill>
            </a:endParaRPr>
          </a:p>
          <a:p>
            <a:r>
              <a:rPr lang="ja-JP" altLang="en-US" dirty="0">
                <a:solidFill>
                  <a:srgbClr val="0070C0"/>
                </a:solidFill>
              </a:rPr>
              <a:t>熱心な教育者の</a:t>
            </a:r>
            <a:endParaRPr lang="en-US" altLang="ja-JP" dirty="0">
              <a:solidFill>
                <a:srgbClr val="0070C0"/>
              </a:solidFill>
            </a:endParaRPr>
          </a:p>
          <a:p>
            <a:r>
              <a:rPr lang="en-US" altLang="ja-JP" dirty="0">
                <a:solidFill>
                  <a:srgbClr val="0070C0"/>
                </a:solidFill>
              </a:rPr>
              <a:t>(</a:t>
            </a:r>
            <a:r>
              <a:rPr lang="ja-JP" altLang="en-US" dirty="0">
                <a:solidFill>
                  <a:srgbClr val="0070C0"/>
                </a:solidFill>
              </a:rPr>
              <a:t>関代</a:t>
            </a:r>
            <a:r>
              <a:rPr lang="en-US" altLang="ja-JP" dirty="0">
                <a:solidFill>
                  <a:srgbClr val="0070C0"/>
                </a:solidFill>
              </a:rPr>
              <a:t>)</a:t>
            </a:r>
            <a:r>
              <a:rPr lang="ja-JP" altLang="en-US" dirty="0">
                <a:solidFill>
                  <a:srgbClr val="0070C0"/>
                </a:solidFill>
              </a:rPr>
              <a:t>常に学び、成長し、協働している</a:t>
            </a:r>
            <a:endParaRPr lang="en-US" altLang="ja-JP" dirty="0">
              <a:solidFill>
                <a:srgbClr val="0070C0"/>
              </a:solidFill>
            </a:endParaRPr>
          </a:p>
          <a:p>
            <a:r>
              <a:rPr lang="ja-JP" altLang="en-US" dirty="0">
                <a:solidFill>
                  <a:srgbClr val="0070C0"/>
                </a:solidFill>
              </a:rPr>
              <a:t>学習者たちの生活を変化させ、より良い世界を構築するために</a:t>
            </a:r>
            <a:endParaRPr lang="en-US" altLang="ja-JP" dirty="0">
              <a:solidFill>
                <a:srgbClr val="0070C0"/>
              </a:solidFill>
            </a:endParaRPr>
          </a:p>
        </p:txBody>
      </p:sp>
      <p:sp>
        <p:nvSpPr>
          <p:cNvPr id="7" name="テキスト ボックス 6">
            <a:extLst>
              <a:ext uri="{FF2B5EF4-FFF2-40B4-BE49-F238E27FC236}">
                <a16:creationId xmlns:a16="http://schemas.microsoft.com/office/drawing/2014/main" id="{A2947455-7A90-9692-64A6-826DC7F44ABA}"/>
              </a:ext>
            </a:extLst>
          </p:cNvPr>
          <p:cNvSpPr txBox="1"/>
          <p:nvPr/>
        </p:nvSpPr>
        <p:spPr>
          <a:xfrm>
            <a:off x="387927" y="5952943"/>
            <a:ext cx="7041573" cy="523220"/>
          </a:xfrm>
          <a:prstGeom prst="rect">
            <a:avLst/>
          </a:prstGeom>
          <a:noFill/>
        </p:spPr>
        <p:txBody>
          <a:bodyPr wrap="square" rtlCol="0">
            <a:spAutoFit/>
          </a:bodyPr>
          <a:lstStyle/>
          <a:p>
            <a:r>
              <a:rPr lang="ja-JP" altLang="en-US" sz="1600" dirty="0"/>
              <a:t>英文の出典</a:t>
            </a:r>
            <a:r>
              <a:rPr lang="en-US" altLang="ja-JP" sz="1600" dirty="0"/>
              <a:t>: Microsoft Innovative Educator Expert (MIEE)</a:t>
            </a:r>
          </a:p>
          <a:p>
            <a:r>
              <a:rPr lang="en-US" altLang="ja-JP" sz="1200" dirty="0"/>
              <a:t>https://docs.microsoft.com/en-us/learn/educator-center/programs/microsoft-educator/expert</a:t>
            </a:r>
            <a:endParaRPr kumimoji="1" lang="ja-JP" altLang="en-US" sz="1200" dirty="0"/>
          </a:p>
        </p:txBody>
      </p:sp>
    </p:spTree>
    <p:extLst>
      <p:ext uri="{BB962C8B-B14F-4D97-AF65-F5344CB8AC3E}">
        <p14:creationId xmlns:p14="http://schemas.microsoft.com/office/powerpoint/2010/main" val="33950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A91C9424-D7C0-6645-C47D-7BEDD88E79E5}"/>
              </a:ext>
            </a:extLst>
          </p:cNvPr>
          <p:cNvSpPr>
            <a:spLocks noGrp="1"/>
          </p:cNvSpPr>
          <p:nvPr>
            <p:ph type="title"/>
          </p:nvPr>
        </p:nvSpPr>
        <p:spPr>
          <a:xfrm>
            <a:off x="1179226" y="1594707"/>
            <a:ext cx="9833548" cy="1325563"/>
          </a:xfrm>
        </p:spPr>
        <p:txBody>
          <a:bodyPr anchor="b">
            <a:normAutofit/>
          </a:bodyPr>
          <a:lstStyle/>
          <a:p>
            <a:pPr algn="ctr"/>
            <a:r>
              <a:rPr kumimoji="1" lang="ja-JP" altLang="en-US" sz="3600">
                <a:solidFill>
                  <a:schemeClr val="tx2"/>
                </a:solidFill>
              </a:rPr>
              <a:t>作成 </a:t>
            </a:r>
            <a:r>
              <a:rPr kumimoji="1" lang="en-US" altLang="ja-JP" sz="3600">
                <a:solidFill>
                  <a:schemeClr val="tx2"/>
                </a:solidFill>
              </a:rPr>
              <a:t>Step 3</a:t>
            </a:r>
            <a:endParaRPr kumimoji="1" lang="ja-JP" altLang="en-US" sz="36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3D242154-9D01-7134-25AE-3AA7631B83A7}"/>
              </a:ext>
            </a:extLst>
          </p:cNvPr>
          <p:cNvSpPr>
            <a:spLocks noGrp="1"/>
          </p:cNvSpPr>
          <p:nvPr>
            <p:ph idx="1"/>
          </p:nvPr>
        </p:nvSpPr>
        <p:spPr>
          <a:xfrm>
            <a:off x="698500" y="3015355"/>
            <a:ext cx="10642600" cy="2771592"/>
          </a:xfrm>
        </p:spPr>
        <p:txBody>
          <a:bodyPr>
            <a:normAutofit lnSpcReduction="10000"/>
          </a:bodyPr>
          <a:lstStyle/>
          <a:p>
            <a:r>
              <a:rPr lang="ja-JP" altLang="en-US" sz="2000" dirty="0">
                <a:solidFill>
                  <a:schemeClr val="tx2"/>
                </a:solidFill>
              </a:rPr>
              <a:t>左側の英文レイヤー</a:t>
            </a:r>
            <a:r>
              <a:rPr lang="en-US" altLang="ja-JP" sz="2000" dirty="0">
                <a:solidFill>
                  <a:schemeClr val="tx2"/>
                </a:solidFill>
              </a:rPr>
              <a:t>(</a:t>
            </a:r>
            <a:r>
              <a:rPr lang="ja-JP" altLang="en-US" sz="2000" dirty="0">
                <a:solidFill>
                  <a:schemeClr val="tx2"/>
                </a:solidFill>
              </a:rPr>
              <a:t>アニメーション付</a:t>
            </a:r>
            <a:r>
              <a:rPr lang="en-US" altLang="ja-JP" sz="2000" dirty="0">
                <a:solidFill>
                  <a:schemeClr val="tx2"/>
                </a:solidFill>
              </a:rPr>
              <a:t>)</a:t>
            </a:r>
            <a:r>
              <a:rPr lang="ja-JP" altLang="en-US" sz="2000" dirty="0">
                <a:solidFill>
                  <a:schemeClr val="tx2"/>
                </a:solidFill>
              </a:rPr>
              <a:t>をコピーして重ねる</a:t>
            </a:r>
            <a:endParaRPr lang="en-US" altLang="ja-JP" sz="2000" dirty="0">
              <a:solidFill>
                <a:schemeClr val="tx2"/>
              </a:solidFill>
            </a:endParaRPr>
          </a:p>
          <a:p>
            <a:endParaRPr lang="en-US" altLang="ja-JP" sz="2000" dirty="0">
              <a:solidFill>
                <a:schemeClr val="tx2"/>
              </a:solidFill>
            </a:endParaRPr>
          </a:p>
          <a:p>
            <a:r>
              <a:rPr lang="en-US" altLang="ja-JP" sz="2000" dirty="0">
                <a:solidFill>
                  <a:schemeClr val="tx2"/>
                </a:solidFill>
              </a:rPr>
              <a:t>2</a:t>
            </a:r>
            <a:r>
              <a:rPr lang="ja-JP" altLang="en-US" sz="2000" dirty="0">
                <a:solidFill>
                  <a:schemeClr val="tx2"/>
                </a:solidFill>
              </a:rPr>
              <a:t>枚目の英文レイヤー上で次の意味の句切れを赤にする</a:t>
            </a:r>
            <a:endParaRPr lang="en-US" altLang="ja-JP" sz="2000" dirty="0">
              <a:solidFill>
                <a:schemeClr val="tx2"/>
              </a:solidFill>
            </a:endParaRPr>
          </a:p>
          <a:p>
            <a:pPr marL="0" indent="0">
              <a:buNone/>
            </a:pPr>
            <a:endParaRPr lang="en-US" altLang="ja-JP" sz="2000" dirty="0">
              <a:solidFill>
                <a:schemeClr val="tx2"/>
              </a:solidFill>
            </a:endParaRPr>
          </a:p>
          <a:p>
            <a:r>
              <a:rPr kumimoji="1" lang="ja-JP" altLang="en-US" sz="2000" dirty="0">
                <a:solidFill>
                  <a:schemeClr val="tx2"/>
                </a:solidFill>
              </a:rPr>
              <a:t>和文の第</a:t>
            </a:r>
            <a:r>
              <a:rPr lang="en-US" altLang="ja-JP" sz="2000" dirty="0">
                <a:solidFill>
                  <a:schemeClr val="tx2"/>
                </a:solidFill>
              </a:rPr>
              <a:t>2</a:t>
            </a:r>
            <a:r>
              <a:rPr kumimoji="1" lang="ja-JP" altLang="en-US" sz="2000" dirty="0">
                <a:solidFill>
                  <a:schemeClr val="tx2"/>
                </a:solidFill>
              </a:rPr>
              <a:t>句切れに「アニメーション＞開始</a:t>
            </a:r>
            <a:r>
              <a:rPr kumimoji="1" lang="en-US" altLang="ja-JP" sz="2000" dirty="0">
                <a:solidFill>
                  <a:schemeClr val="tx2"/>
                </a:solidFill>
              </a:rPr>
              <a:t>(</a:t>
            </a:r>
            <a:r>
              <a:rPr kumimoji="1" lang="ja-JP" altLang="en-US" sz="2000" dirty="0">
                <a:solidFill>
                  <a:schemeClr val="tx2"/>
                </a:solidFill>
              </a:rPr>
              <a:t>フロートイン</a:t>
            </a:r>
            <a:r>
              <a:rPr kumimoji="1" lang="en-US" altLang="ja-JP" sz="2000" dirty="0">
                <a:solidFill>
                  <a:schemeClr val="tx2"/>
                </a:solidFill>
              </a:rPr>
              <a:t>)</a:t>
            </a:r>
            <a:r>
              <a:rPr kumimoji="1" lang="ja-JP" altLang="en-US" sz="2000" dirty="0">
                <a:solidFill>
                  <a:schemeClr val="tx2"/>
                </a:solidFill>
              </a:rPr>
              <a:t>」</a:t>
            </a:r>
            <a:endParaRPr kumimoji="1" lang="en-US" altLang="ja-JP" sz="2000" dirty="0">
              <a:solidFill>
                <a:schemeClr val="tx2"/>
              </a:solidFill>
            </a:endParaRPr>
          </a:p>
          <a:p>
            <a:pPr marL="0" indent="0">
              <a:buNone/>
            </a:pPr>
            <a:r>
              <a:rPr lang="en-US" altLang="ja-JP" sz="2000" dirty="0">
                <a:solidFill>
                  <a:schemeClr val="tx2"/>
                </a:solidFill>
              </a:rPr>
              <a:t> </a:t>
            </a:r>
            <a:r>
              <a:rPr lang="ja-JP" altLang="en-US" sz="2000" dirty="0">
                <a:solidFill>
                  <a:schemeClr val="tx2"/>
                </a:solidFill>
              </a:rPr>
              <a:t> </a:t>
            </a:r>
            <a:r>
              <a:rPr lang="en-US" altLang="ja-JP" sz="2000" dirty="0">
                <a:solidFill>
                  <a:schemeClr val="tx2"/>
                </a:solidFill>
              </a:rPr>
              <a:t>(</a:t>
            </a:r>
            <a:r>
              <a:rPr lang="ja-JP" altLang="en-US" sz="2000" dirty="0">
                <a:solidFill>
                  <a:schemeClr val="tx2"/>
                </a:solidFill>
              </a:rPr>
              <a:t>次スライドで第</a:t>
            </a:r>
            <a:r>
              <a:rPr lang="en-US" altLang="ja-JP" sz="2000" dirty="0">
                <a:solidFill>
                  <a:schemeClr val="tx2"/>
                </a:solidFill>
              </a:rPr>
              <a:t>2</a:t>
            </a:r>
            <a:r>
              <a:rPr lang="ja-JP" altLang="en-US" sz="2000" dirty="0">
                <a:solidFill>
                  <a:schemeClr val="tx2"/>
                </a:solidFill>
              </a:rPr>
              <a:t>句切れまで完成、</a:t>
            </a:r>
            <a:endParaRPr lang="en-US" altLang="ja-JP" sz="2000" dirty="0">
              <a:solidFill>
                <a:schemeClr val="tx2"/>
              </a:solidFill>
            </a:endParaRPr>
          </a:p>
          <a:p>
            <a:pPr marL="0" indent="0">
              <a:buNone/>
            </a:pPr>
            <a:r>
              <a:rPr lang="ja-JP" altLang="en-US" sz="2000" dirty="0">
                <a:solidFill>
                  <a:schemeClr val="tx2"/>
                </a:solidFill>
              </a:rPr>
              <a:t>　次々スライドは故意に</a:t>
            </a:r>
            <a:r>
              <a:rPr lang="en-US" altLang="ja-JP" sz="2000" dirty="0">
                <a:solidFill>
                  <a:schemeClr val="tx2"/>
                </a:solidFill>
              </a:rPr>
              <a:t>1</a:t>
            </a:r>
            <a:r>
              <a:rPr lang="ja-JP" altLang="en-US" sz="2000" dirty="0">
                <a:solidFill>
                  <a:schemeClr val="tx2"/>
                </a:solidFill>
              </a:rPr>
              <a:t>枚目と</a:t>
            </a:r>
            <a:r>
              <a:rPr lang="en-US" altLang="ja-JP" sz="2000" dirty="0">
                <a:solidFill>
                  <a:schemeClr val="tx2"/>
                </a:solidFill>
              </a:rPr>
              <a:t>2</a:t>
            </a:r>
            <a:r>
              <a:rPr lang="ja-JP" altLang="en-US" sz="2000" dirty="0">
                <a:solidFill>
                  <a:schemeClr val="tx2"/>
                </a:solidFill>
              </a:rPr>
              <a:t>枚目のレイヤーをずらしたもの）</a:t>
            </a:r>
            <a:endParaRPr lang="en-US" altLang="ja-JP" sz="2000" dirty="0">
              <a:solidFill>
                <a:schemeClr val="tx2"/>
              </a:solidFill>
            </a:endParaRPr>
          </a:p>
          <a:p>
            <a:endParaRPr kumimoji="1" lang="en-US" altLang="ja-JP"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44473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1307</Words>
  <PresentationFormat>ワイド画面</PresentationFormat>
  <Paragraphs>94</Paragraphs>
  <Slides>15</Slides>
  <Notes>0</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游ゴシック</vt:lpstr>
      <vt:lpstr>游ゴシック Light</vt:lpstr>
      <vt:lpstr>Arial</vt:lpstr>
      <vt:lpstr>Fairwater Script</vt:lpstr>
      <vt:lpstr>Office テーマ</vt:lpstr>
      <vt:lpstr>英文直読直解の 教材作成 パワポテンプレ</vt:lpstr>
      <vt:lpstr>はじめに</vt:lpstr>
      <vt:lpstr>完成教材サンプル（日から英）</vt:lpstr>
      <vt:lpstr>PowerPoint プレゼンテーション</vt:lpstr>
      <vt:lpstr>作成 Step 1</vt:lpstr>
      <vt:lpstr>PowerPoint プレゼンテーション</vt:lpstr>
      <vt:lpstr>作成 Step 2</vt:lpstr>
      <vt:lpstr>PowerPoint プレゼンテーション</vt:lpstr>
      <vt:lpstr>作成 Step 3</vt:lpstr>
      <vt:lpstr>PowerPoint プレゼンテーション</vt:lpstr>
      <vt:lpstr>PowerPoint プレゼンテーション</vt:lpstr>
      <vt:lpstr>作成 Step 4</vt:lpstr>
      <vt:lpstr>PowerPoint プレゼンテーション</vt:lpstr>
      <vt:lpstr>Step 2-4の作業デモ動画</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2022-06-29T11:34:01Z</dcterms:created>
  <dcterms:modified xsi:type="dcterms:W3CDTF">2022-06-30T08:25:02Z</dcterms:modified>
</cp:coreProperties>
</file>