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68" r:id="rId7"/>
    <p:sldId id="271" r:id="rId8"/>
    <p:sldId id="272" r:id="rId9"/>
    <p:sldId id="270" r:id="rId10"/>
    <p:sldId id="273" r:id="rId11"/>
    <p:sldId id="274" r:id="rId12"/>
    <p:sldId id="276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4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FFBE2AAA-2CC7-4F9C-A8C6-8B9F2A3E9EF0}" type="datetimeFigureOut">
              <a:rPr kumimoji="1" lang="en-US" altLang="ja-JP" smtClean="0">
                <a:ea typeface="Meiryo UI" panose="020B0604030504040204" pitchFamily="50" charset="-128"/>
              </a:rPr>
              <a:t>6/29/2022</a:t>
            </a:fld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950AD62A-9EE1-43E3-A7E5-D268F71DF3EB}" type="slidenum">
              <a:rPr kumimoji="1" lang="ja-JP" smtClean="0">
                <a:ea typeface="Meiryo UI" panose="020B0604030504040204" pitchFamily="50" charset="-128"/>
              </a:rPr>
              <a:t>‹#›</a:t>
            </a:fld>
            <a:endParaRPr kumimoji="1" lang="ja-JP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2B37ADBA-1AC7-4CD6-8AFF-4E8087BA5487}" type="datetimeFigureOut">
              <a:rPr lang="en-US" altLang="ja-JP" smtClean="0"/>
              <a:pPr/>
              <a:t>6/29/2022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dirty="0"/>
              <a:t>マスター テキストの書式設定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ea typeface="Meiryo UI" panose="020B0604030504040204" pitchFamily="50" charset="-128"/>
              </a:defRPr>
            </a:lvl1pPr>
          </a:lstStyle>
          <a:p>
            <a:fld id="{5534C2EF-8A97-4DAF-B099-E567883644D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7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kumimoji="1" lang="ja-JP" sz="4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kumimoji="1" lang="ja-JP" sz="2400">
                <a:latin typeface="+mj-lt"/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つの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フリーフォーム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8" name="フリーフォーム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0" indent="0" latinLnBrk="0">
              <a:spcBef>
                <a:spcPts val="1200"/>
              </a:spcBef>
              <a:buNone/>
              <a:defRPr kumimoji="1" lang="ja-JP" sz="1800"/>
            </a:lvl2pPr>
            <a:lvl3pPr marL="0" indent="0" latinLnBrk="0">
              <a:spcBef>
                <a:spcPts val="1200"/>
              </a:spcBef>
              <a:buNone/>
              <a:defRPr kumimoji="1" lang="ja-JP" sz="1800"/>
            </a:lvl3pPr>
            <a:lvl4pPr marL="0" indent="0" latinLnBrk="0">
              <a:spcBef>
                <a:spcPts val="1200"/>
              </a:spcBef>
              <a:buNone/>
              <a:defRPr kumimoji="1" lang="ja-JP" sz="1800"/>
            </a:lvl4pPr>
            <a:lvl5pPr marL="0" indent="0" latinLnBrk="0">
              <a:spcBef>
                <a:spcPts val="1200"/>
              </a:spcBef>
              <a:buNone/>
              <a:defRPr kumimoji="1" lang="ja-JP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20" name="テキスト プレースホルダー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0" indent="0" latinLnBrk="0">
              <a:spcBef>
                <a:spcPts val="1200"/>
              </a:spcBef>
              <a:buNone/>
              <a:defRPr kumimoji="1" lang="ja-JP" sz="1800"/>
            </a:lvl2pPr>
            <a:lvl3pPr marL="0" indent="0" latinLnBrk="0">
              <a:spcBef>
                <a:spcPts val="1200"/>
              </a:spcBef>
              <a:buNone/>
              <a:defRPr kumimoji="1" lang="ja-JP" sz="1800"/>
            </a:lvl3pPr>
            <a:lvl4pPr marL="0" indent="0" latinLnBrk="0">
              <a:spcBef>
                <a:spcPts val="1200"/>
              </a:spcBef>
              <a:buNone/>
              <a:defRPr kumimoji="1" lang="ja-JP" sz="1800"/>
            </a:lvl4pPr>
            <a:lvl5pPr marL="0" indent="0" latinLnBrk="0">
              <a:spcBef>
                <a:spcPts val="1200"/>
              </a:spcBef>
              <a:buNone/>
              <a:defRPr kumimoji="1" lang="ja-JP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つの画像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フリーフォーム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8" name="フリーフォーム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0" indent="0" latinLnBrk="0">
              <a:spcBef>
                <a:spcPts val="1200"/>
              </a:spcBef>
              <a:buNone/>
              <a:defRPr kumimoji="1" lang="ja-JP" sz="1800"/>
            </a:lvl2pPr>
            <a:lvl3pPr marL="0" indent="0" latinLnBrk="0">
              <a:spcBef>
                <a:spcPts val="1200"/>
              </a:spcBef>
              <a:buNone/>
              <a:defRPr kumimoji="1" lang="ja-JP" sz="1800"/>
            </a:lvl3pPr>
            <a:lvl4pPr marL="0" indent="0" latinLnBrk="0">
              <a:spcBef>
                <a:spcPts val="1200"/>
              </a:spcBef>
              <a:buNone/>
              <a:defRPr kumimoji="1" lang="ja-JP" sz="1800"/>
            </a:lvl4pPr>
            <a:lvl5pPr marL="0" indent="0" latinLnBrk="0">
              <a:spcBef>
                <a:spcPts val="1200"/>
              </a:spcBef>
              <a:buNone/>
              <a:defRPr kumimoji="1" lang="ja-JP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フリーフォーム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kumimoji="1" lang="ja-JP" sz="2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フリーフォーム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0" name="フリーフォーム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2" name="フリーフォーム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14" name="フリーフォーム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20" name="フリーフォーム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図プレースホルダー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kumimoji="1" lang="ja-JP" sz="4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2400">
                <a:solidFill>
                  <a:schemeClr val="tx1"/>
                </a:solidFill>
                <a:latin typeface="+mj-lt"/>
              </a:defRPr>
            </a:lvl1pPr>
            <a:lvl2pPr marL="457200" indent="0" latinLnBrk="0">
              <a:buNone/>
              <a:defRPr kumimoji="1" lang="ja-JP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2000"/>
            </a:lvl6pPr>
            <a:lvl7pPr latinLnBrk="0">
              <a:defRPr kumimoji="1" lang="ja-JP" sz="2000"/>
            </a:lvl7pPr>
            <a:lvl8pPr latinLnBrk="0">
              <a:defRPr kumimoji="1" lang="ja-JP" sz="2000"/>
            </a:lvl8pPr>
            <a:lvl9pPr latinLnBrk="0">
              <a:defRPr kumimoji="1" lang="ja-JP"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2022/6/29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kumimoji="1" lang="ja-JP"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7FC8593D-7C47-471E-A8DF-97AC4FFD13F5}" type="datetimeFigureOut">
              <a:rPr lang="en-US" altLang="ja-JP" smtClean="0"/>
              <a:pPr/>
              <a:t>6/29/2022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89D71E3-7D81-4C24-B9D8-6B108755C64C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8" name="フリーフォーム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kumimoji="1" lang="ja-JP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7FC8593D-7C47-471E-A8DF-97AC4FFD13F5}" type="datetimeFigureOut">
              <a:rPr lang="en-US" altLang="ja-JP" smtClean="0"/>
              <a:pPr/>
              <a:t>6/29/2022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89D71E3-7D81-4C24-B9D8-6B108755C64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ja-jp/microsoft-365/admin/add-users/add-users?view=o365-worldwi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ja-jp/microsoft-365/enterprise/connect-to-microsoft-365-powershell?view=o365-worldwide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650288" cy="1828800"/>
          </a:xfrm>
        </p:spPr>
        <p:txBody>
          <a:bodyPr/>
          <a:lstStyle/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365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アカウントを一括処理で管理しよう</a:t>
            </a:r>
            <a:endParaRPr kumimoji="1" 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管理者向けスクリプトの提案</a:t>
            </a:r>
            <a:endParaRPr kumimoji="1" 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262941" y="328109"/>
            <a:ext cx="601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（おまけ）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の状況監視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415929" y="885503"/>
            <a:ext cx="8871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Teams</a:t>
            </a:r>
            <a:r>
              <a:rPr kumimoji="1" lang="ja-JP" altLang="en-US" sz="1200" dirty="0"/>
              <a:t>で</a:t>
            </a:r>
            <a:r>
              <a:rPr kumimoji="1" lang="en-US" altLang="ja-JP" sz="1200" dirty="0"/>
              <a:t>『</a:t>
            </a:r>
            <a:r>
              <a:rPr kumimoji="1" lang="ja-JP" altLang="en-US" sz="1200" dirty="0"/>
              <a:t>先生と生徒が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対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になっているチーム</a:t>
            </a:r>
            <a:r>
              <a:rPr kumimoji="1" lang="en-US" altLang="ja-JP" sz="1200" dirty="0"/>
              <a:t>』</a:t>
            </a:r>
            <a:r>
              <a:rPr kumimoji="1" lang="ja-JP" altLang="en-US" sz="1200" dirty="0"/>
              <a:t>や</a:t>
            </a:r>
            <a:r>
              <a:rPr kumimoji="1" lang="en-US" altLang="ja-JP" sz="1200" dirty="0"/>
              <a:t>『</a:t>
            </a:r>
            <a:r>
              <a:rPr kumimoji="1" lang="ja-JP" altLang="en-US" sz="1200" dirty="0"/>
              <a:t>パブリック設定になっていて、生徒が勝手にチームに参加できるようになっている</a:t>
            </a:r>
            <a:r>
              <a:rPr kumimoji="1" lang="en-US" altLang="ja-JP" sz="1200" dirty="0"/>
              <a:t>』</a:t>
            </a:r>
          </a:p>
          <a:p>
            <a:r>
              <a:rPr kumimoji="1" lang="ja-JP" altLang="en-US" sz="1200" dirty="0"/>
              <a:t>ような状況は管理者にとってうれしくない状況と思われます。</a:t>
            </a:r>
            <a:endParaRPr kumimoji="1" lang="en-US" altLang="ja-JP" sz="1200" dirty="0"/>
          </a:p>
          <a:p>
            <a:r>
              <a:rPr kumimoji="1" lang="ja-JP" altLang="en-US" sz="1200" dirty="0"/>
              <a:t>毎日管理テナントでチェックするのが大変なので、生徒と先生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対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とパブリックチームを見つけて</a:t>
            </a:r>
            <a:r>
              <a:rPr kumimoji="1" lang="en-US" altLang="ja-JP" sz="1200" dirty="0"/>
              <a:t>CSV</a:t>
            </a:r>
            <a:r>
              <a:rPr kumimoji="1" lang="ja-JP" altLang="en-US" sz="1200" dirty="0"/>
              <a:t>ファイルに書き出すスクリプトを</a:t>
            </a:r>
            <a:endParaRPr kumimoji="1" lang="en-US" altLang="ja-JP" sz="1200" dirty="0"/>
          </a:p>
          <a:p>
            <a:r>
              <a:rPr kumimoji="1" lang="ja-JP" altLang="en-US" sz="1200" dirty="0"/>
              <a:t>作成しました。２ページに渡りますがご確認ください。コピペして頂く際は、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ページ目に続けて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ページ目を貼り付けしてください。</a:t>
            </a:r>
            <a:endParaRPr kumimoji="1" lang="en-US" altLang="ja-JP" sz="1200" dirty="0"/>
          </a:p>
          <a:p>
            <a:r>
              <a:rPr kumimoji="1" lang="en-US" altLang="ja-JP" sz="1200" dirty="0"/>
              <a:t>1</a:t>
            </a:r>
            <a:r>
              <a:rPr kumimoji="1" lang="ja-JP" altLang="en-US" sz="1200" dirty="0"/>
              <a:t>ページ目はテナントの全ての</a:t>
            </a:r>
            <a:r>
              <a:rPr kumimoji="1" lang="en-US" altLang="ja-JP" sz="1200" dirty="0"/>
              <a:t>Teams</a:t>
            </a:r>
            <a:r>
              <a:rPr kumimoji="1" lang="ja-JP" altLang="en-US" sz="1200" dirty="0"/>
              <a:t>の状況を取得する段階です。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3A4FD2-7220-1718-19D9-45771318BCB7}"/>
              </a:ext>
            </a:extLst>
          </p:cNvPr>
          <p:cNvSpPr txBox="1"/>
          <p:nvPr/>
        </p:nvSpPr>
        <p:spPr>
          <a:xfrm>
            <a:off x="1559496" y="-7372200"/>
            <a:ext cx="986509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"syncadmin@gifunet.onmicrosoft.com"</a:t>
            </a:r>
          </a:p>
          <a:p>
            <a:r>
              <a:rPr lang="ja-JP" altLang="en-US" sz="900" dirty="0"/>
              <a:t>$PWord = ConvertTo-SecureString -String "2oi5Office" –AsPlainText -Force</a:t>
            </a:r>
          </a:p>
          <a:p>
            <a:r>
              <a:rPr lang="ja-JP" altLang="en-US" sz="900" dirty="0"/>
              <a:t>$Cred = New-Object –TypeName System.Management.Automation.PSCredential –ArgumentList $User, $PWord</a:t>
            </a:r>
          </a:p>
          <a:p>
            <a:r>
              <a:rPr lang="ja-JP" altLang="en-US" sz="900" dirty="0"/>
              <a:t>Connect-MsolService -Credential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#Microsoft Teams に接続</a:t>
            </a:r>
          </a:p>
          <a:p>
            <a:r>
              <a:rPr lang="ja-JP" altLang="en-US" sz="900" dirty="0"/>
              <a:t>$User2 = "kiban@gifu-net.ed.jp"</a:t>
            </a:r>
          </a:p>
          <a:p>
            <a:r>
              <a:rPr lang="ja-JP" altLang="en-US" sz="900" dirty="0"/>
              <a:t>$PWord2 = ConvertTo-SecureString -String "yabutadc17765" –AsPlainText -Force</a:t>
            </a:r>
          </a:p>
          <a:p>
            <a:r>
              <a:rPr lang="ja-JP" altLang="en-US" sz="900" dirty="0"/>
              <a:t>$Cred2 = New-Object –TypeName System.Management.Automation.PSCredential –ArgumentList $User2, $PWord2</a:t>
            </a:r>
          </a:p>
          <a:p>
            <a:r>
              <a:rPr lang="ja-JP" altLang="en-US" sz="900" dirty="0"/>
              <a:t>Connect-MicrosoftTeams -Credential $Cred2$now = Get-Date -Format "yyyy-MMdd-HHmmss“</a:t>
            </a:r>
            <a:endParaRPr lang="en-US" altLang="ja-JP" sz="900" dirty="0"/>
          </a:p>
          <a:p>
            <a:endParaRPr lang="ja-JP" altLang="en-US" sz="900" dirty="0"/>
          </a:p>
          <a:p>
            <a:r>
              <a:rPr lang="ja-JP" altLang="en-US" sz="900" dirty="0"/>
              <a:t>$teams = @()</a:t>
            </a:r>
          </a:p>
          <a:p>
            <a:r>
              <a:rPr lang="ja-JP" altLang="en-US" sz="900" dirty="0"/>
              <a:t>Get-Team | ForEach-Object {</a:t>
            </a:r>
          </a:p>
          <a:p>
            <a:r>
              <a:rPr lang="ja-JP" altLang="en-US" sz="900" dirty="0"/>
              <a:t>	$obj = New-Object object</a:t>
            </a:r>
          </a:p>
          <a:p>
            <a:r>
              <a:rPr lang="ja-JP" altLang="en-US" sz="900" dirty="0"/>
              <a:t>	$users = Get-TeamUser -GroupId $_.GroupId</a:t>
            </a:r>
          </a:p>
          <a:p>
            <a:r>
              <a:rPr lang="ja-JP" altLang="en-US" sz="900" dirty="0"/>
              <a:t>	$owners = $users | Where-Object { $_.Role -like "owner" }</a:t>
            </a:r>
          </a:p>
          <a:p>
            <a:r>
              <a:rPr lang="ja-JP" altLang="en-US" sz="900" dirty="0"/>
              <a:t>	$members = $users | Where-Object { $_.Role -like "member" }	</a:t>
            </a:r>
            <a:endParaRPr lang="en-US" altLang="ja-JP" sz="900" dirty="0"/>
          </a:p>
          <a:p>
            <a:r>
              <a:rPr lang="en-US" altLang="ja-JP" sz="900" dirty="0"/>
              <a:t>	</a:t>
            </a:r>
            <a:r>
              <a:rPr lang="ja-JP" altLang="en-US" sz="900" dirty="0"/>
              <a:t>$guests = $users | Where-Object { $_.Role -like "guest" } </a:t>
            </a:r>
          </a:p>
          <a:p>
            <a:r>
              <a:rPr lang="ja-JP" altLang="en-US" sz="900" dirty="0"/>
              <a:t>	$obj | Add-Member -NotePropertyMembers @{</a:t>
            </a:r>
          </a:p>
          <a:p>
            <a:r>
              <a:rPr lang="ja-JP" altLang="en-US" sz="900" dirty="0"/>
              <a:t>		"GroupId"       = $_.GroupId;		</a:t>
            </a:r>
            <a:endParaRPr lang="en-US" altLang="ja-JP" sz="900" dirty="0"/>
          </a:p>
          <a:p>
            <a:r>
              <a:rPr lang="en-US" altLang="ja-JP" sz="900" dirty="0"/>
              <a:t>		</a:t>
            </a:r>
            <a:r>
              <a:rPr lang="ja-JP" altLang="en-US" sz="900" dirty="0"/>
              <a:t>"DisplayName"   = $_.DisplayName;</a:t>
            </a:r>
          </a:p>
          <a:p>
            <a:r>
              <a:rPr lang="ja-JP" altLang="en-US" sz="900" dirty="0"/>
              <a:t>		"Visibility"    = $_.Visibility;</a:t>
            </a:r>
          </a:p>
          <a:p>
            <a:r>
              <a:rPr lang="ja-JP" altLang="en-US" sz="900" dirty="0"/>
              <a:t>		"Owners"        = $owners.count;</a:t>
            </a:r>
          </a:p>
          <a:p>
            <a:r>
              <a:rPr lang="ja-JP" altLang="en-US" sz="900" dirty="0"/>
              <a:t>		"OwnerIds"      = $owners.User -join "`r`n"</a:t>
            </a:r>
          </a:p>
          <a:p>
            <a:r>
              <a:rPr lang="ja-JP" altLang="en-US" sz="900" dirty="0"/>
              <a:t>		"Members"       = $members.count;</a:t>
            </a:r>
          </a:p>
          <a:p>
            <a:r>
              <a:rPr lang="ja-JP" altLang="en-US" sz="900" dirty="0"/>
              <a:t>		"MemberIds"     = $members.User -join "`r`n"</a:t>
            </a:r>
          </a:p>
          <a:p>
            <a:r>
              <a:rPr lang="ja-JP" altLang="en-US" sz="900" dirty="0"/>
              <a:t>		"Guests"        = $guests.count;</a:t>
            </a:r>
          </a:p>
          <a:p>
            <a:r>
              <a:rPr lang="ja-JP" altLang="en-US" sz="900" dirty="0"/>
              <a:t>		"GuestIds"      = $guests.User -join "`r`n";</a:t>
            </a:r>
          </a:p>
          <a:p>
            <a:r>
              <a:rPr lang="ja-JP" altLang="en-US" sz="900" dirty="0"/>
              <a:t>	}    </a:t>
            </a:r>
            <a:endParaRPr lang="en-US" altLang="ja-JP" sz="900" dirty="0"/>
          </a:p>
          <a:p>
            <a:r>
              <a:rPr lang="ja-JP" altLang="en-US" sz="900" dirty="0"/>
              <a:t>$teams += ($obj | Select-Object GroupId, DisplayName, Visibility, Owners, OwnerIds, Members, MemberIds, Guests, GuestIds) 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#全リスト生成   </a:t>
            </a:r>
            <a:endParaRPr lang="en-US" altLang="ja-JP" sz="900" dirty="0"/>
          </a:p>
          <a:p>
            <a:r>
              <a:rPr lang="ja-JP" altLang="en-US" sz="900" dirty="0"/>
              <a:t>$teams | Export-Csv C:\mnt\Teams-check\ALLdata\$now-teams.csv -Encoding UTF8 -NoTypeInformation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#先生と生徒１対１のチェックログの生成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</a:t>
            </a:r>
            <a:endParaRPr lang="en-US" altLang="ja-JP" sz="900" dirty="0"/>
          </a:p>
          <a:p>
            <a:r>
              <a:rPr lang="ja-JP" altLang="en-US" sz="900" dirty="0"/>
              <a:t>Export-Csv C:\mnt\Teams-check\1on1\$now-1on1.csv -Encoding UTF8 -NoTypeInformation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C:\mnt\AlertMail\Checkcsv\1on1.csv -Encoding UTF8 -NoTypeInformation</a:t>
            </a:r>
          </a:p>
          <a:p>
            <a:endParaRPr lang="en-US" altLang="ja-JP" sz="900" dirty="0"/>
          </a:p>
          <a:p>
            <a:r>
              <a:rPr lang="ja-JP" altLang="en-US" sz="900" dirty="0"/>
              <a:t>#パブリックチームのチェックログの生成</a:t>
            </a:r>
          </a:p>
          <a:p>
            <a:r>
              <a:rPr lang="ja-JP" altLang="en-US" sz="900" dirty="0"/>
              <a:t>$teams | Where-Object {$_.Visibility -match "^Public"} |</a:t>
            </a:r>
            <a:endParaRPr lang="en-US" altLang="ja-JP" sz="900" dirty="0"/>
          </a:p>
          <a:p>
            <a:r>
              <a:rPr lang="ja-JP" altLang="en-US" sz="900" dirty="0"/>
              <a:t>Export-Csv C:\mnt\Teams-check\private\$now-private.csv -Encoding UTF8 -NoTypeInformation</a:t>
            </a:r>
          </a:p>
          <a:p>
            <a:r>
              <a:rPr lang="ja-JP" altLang="en-US" sz="900" dirty="0"/>
              <a:t>$teams | Where-Object {$_.Visibility -match "^Public"} 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C:\mnt\AlertMail\Checkcsv\private.csv -Encoding UTF8 -NoTypeInformation</a:t>
            </a:r>
          </a:p>
          <a:p>
            <a:r>
              <a:rPr lang="ja-JP" altLang="en-US" sz="900" dirty="0"/>
              <a:t>}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5E2514-DB79-97BA-DBF2-E04F9ECCC155}"/>
              </a:ext>
            </a:extLst>
          </p:cNvPr>
          <p:cNvSpPr txBox="1"/>
          <p:nvPr/>
        </p:nvSpPr>
        <p:spPr>
          <a:xfrm>
            <a:off x="1608560" y="1901166"/>
            <a:ext cx="7439768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</a:t>
            </a:r>
          </a:p>
          <a:p>
            <a:r>
              <a:rPr lang="ja-JP" altLang="en-US" sz="900" dirty="0"/>
              <a:t>$P</a:t>
            </a:r>
            <a:r>
              <a:rPr lang="en-US" altLang="ja-JP" sz="900" dirty="0"/>
              <a:t>w</a:t>
            </a:r>
            <a:r>
              <a:rPr lang="ja-JP" altLang="en-US" sz="900" dirty="0"/>
              <a:t>ord = ConvertTo-SecureString –String “パスワード” –AsPlainText </a:t>
            </a:r>
            <a:r>
              <a:rPr lang="en-US" altLang="ja-JP" sz="900" dirty="0"/>
              <a:t>–</a:t>
            </a:r>
            <a:r>
              <a:rPr lang="ja-JP" altLang="en-US" sz="900" dirty="0"/>
              <a:t>Force</a:t>
            </a:r>
          </a:p>
          <a:p>
            <a:r>
              <a:rPr lang="ja-JP" altLang="en-US" sz="900" dirty="0"/>
              <a:t>$Cred = New-Object –TypeName System.Management.Automation.PSCredential –ArgumentList $User, $P</a:t>
            </a:r>
            <a:r>
              <a:rPr lang="en-US" altLang="ja-JP" sz="900" dirty="0"/>
              <a:t>w</a:t>
            </a:r>
            <a:r>
              <a:rPr lang="ja-JP" altLang="en-US" sz="900" dirty="0"/>
              <a:t>ord</a:t>
            </a:r>
          </a:p>
          <a:p>
            <a:r>
              <a:rPr lang="ja-JP" altLang="en-US" sz="900" dirty="0"/>
              <a:t>Connect-MsolService </a:t>
            </a:r>
            <a:r>
              <a:rPr lang="en-US" altLang="ja-JP" sz="900" dirty="0"/>
              <a:t>–</a:t>
            </a:r>
            <a:r>
              <a:rPr lang="ja-JP" altLang="en-US" sz="900" dirty="0"/>
              <a:t>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#Microsoft Teams に接続</a:t>
            </a:r>
          </a:p>
          <a:p>
            <a:r>
              <a:rPr lang="ja-JP" altLang="en-US" sz="900" dirty="0"/>
              <a:t>$User2 = “テナント管理者</a:t>
            </a:r>
            <a:r>
              <a:rPr lang="en-US" altLang="ja-JP" sz="900" dirty="0"/>
              <a:t>ID</a:t>
            </a:r>
            <a:r>
              <a:rPr lang="ja-JP" altLang="en-US" sz="900" dirty="0"/>
              <a:t>"</a:t>
            </a:r>
          </a:p>
          <a:p>
            <a:r>
              <a:rPr lang="ja-JP" altLang="en-US" sz="900" dirty="0"/>
              <a:t>$PWord2 = ConvertTo-SecureString -String “パスワード" –AsPlainText -Force</a:t>
            </a:r>
          </a:p>
          <a:p>
            <a:r>
              <a:rPr lang="ja-JP" altLang="en-US" sz="900" dirty="0"/>
              <a:t>$Cred2 = New-Object –TypeName System.Management.Automation.PSCredential –ArgumentList $User2, $PWord2</a:t>
            </a:r>
          </a:p>
          <a:p>
            <a:r>
              <a:rPr lang="ja-JP" altLang="en-US" sz="900" dirty="0"/>
              <a:t>Connect-MicrosoftTeams -Credential $Cred2$now = Get-Date -Format "yyyy-MMdd-HHmmss“</a:t>
            </a:r>
            <a:endParaRPr lang="en-US" altLang="ja-JP" sz="900" dirty="0"/>
          </a:p>
          <a:p>
            <a:endParaRPr lang="ja-JP" altLang="en-US" sz="900" dirty="0"/>
          </a:p>
          <a:p>
            <a:r>
              <a:rPr lang="ja-JP" altLang="en-US" sz="900" dirty="0"/>
              <a:t>$teams = @()</a:t>
            </a:r>
          </a:p>
          <a:p>
            <a:r>
              <a:rPr lang="ja-JP" altLang="en-US" sz="900" dirty="0"/>
              <a:t>Get-Team | ForEach-Object {</a:t>
            </a:r>
          </a:p>
          <a:p>
            <a:r>
              <a:rPr lang="ja-JP" altLang="en-US" sz="900" dirty="0"/>
              <a:t>	$obj = New-Object object</a:t>
            </a:r>
          </a:p>
          <a:p>
            <a:r>
              <a:rPr lang="ja-JP" altLang="en-US" sz="900" dirty="0"/>
              <a:t>	$users = Get-TeamUser -GroupId $_.GroupId</a:t>
            </a:r>
          </a:p>
          <a:p>
            <a:r>
              <a:rPr lang="ja-JP" altLang="en-US" sz="900" dirty="0"/>
              <a:t>	$owners = $users | Where-Object { $_.Role -like "owner" }</a:t>
            </a:r>
          </a:p>
          <a:p>
            <a:r>
              <a:rPr lang="ja-JP" altLang="en-US" sz="900" dirty="0"/>
              <a:t>	$members = $users | Where-Object { $_.Role -like "member" }	</a:t>
            </a:r>
            <a:endParaRPr lang="en-US" altLang="ja-JP" sz="900" dirty="0"/>
          </a:p>
          <a:p>
            <a:r>
              <a:rPr lang="en-US" altLang="ja-JP" sz="900" dirty="0"/>
              <a:t>	</a:t>
            </a:r>
            <a:r>
              <a:rPr lang="ja-JP" altLang="en-US" sz="900" dirty="0"/>
              <a:t>$guests = $users | Where-Object { $_.Role -like "guest" } </a:t>
            </a:r>
          </a:p>
          <a:p>
            <a:r>
              <a:rPr lang="ja-JP" altLang="en-US" sz="900" dirty="0"/>
              <a:t>	$obj | Add-Member -NotePropertyMembers @{</a:t>
            </a:r>
          </a:p>
          <a:p>
            <a:r>
              <a:rPr lang="ja-JP" altLang="en-US" sz="900" dirty="0"/>
              <a:t>		"GroupId"       = $_.GroupId;		</a:t>
            </a:r>
            <a:endParaRPr lang="en-US" altLang="ja-JP" sz="900" dirty="0"/>
          </a:p>
          <a:p>
            <a:r>
              <a:rPr lang="en-US" altLang="ja-JP" sz="900" dirty="0"/>
              <a:t>		</a:t>
            </a:r>
            <a:r>
              <a:rPr lang="ja-JP" altLang="en-US" sz="900" dirty="0"/>
              <a:t>"DisplayName"   = $_.DisplayName;</a:t>
            </a:r>
          </a:p>
          <a:p>
            <a:r>
              <a:rPr lang="ja-JP" altLang="en-US" sz="900" dirty="0"/>
              <a:t>		"Visibility"    = $_.Visibility;</a:t>
            </a:r>
          </a:p>
          <a:p>
            <a:r>
              <a:rPr lang="ja-JP" altLang="en-US" sz="900" dirty="0"/>
              <a:t>		"Owners"        = $owners.count;</a:t>
            </a:r>
          </a:p>
          <a:p>
            <a:r>
              <a:rPr lang="ja-JP" altLang="en-US" sz="900" dirty="0"/>
              <a:t>		"OwnerIds"      = $owners.User -join "`r`n"</a:t>
            </a:r>
          </a:p>
          <a:p>
            <a:r>
              <a:rPr lang="ja-JP" altLang="en-US" sz="900" dirty="0"/>
              <a:t>		"Members"       = $members.count;</a:t>
            </a:r>
          </a:p>
          <a:p>
            <a:r>
              <a:rPr lang="ja-JP" altLang="en-US" sz="900" dirty="0"/>
              <a:t>		"MemberIds"     = $members.User -join "`r`n"</a:t>
            </a:r>
          </a:p>
          <a:p>
            <a:r>
              <a:rPr lang="ja-JP" altLang="en-US" sz="900" dirty="0"/>
              <a:t>		"Guests"        = $guests.count;</a:t>
            </a:r>
          </a:p>
          <a:p>
            <a:r>
              <a:rPr lang="ja-JP" altLang="en-US" sz="900" dirty="0"/>
              <a:t>		"GuestIds"      = $guests.User -join "`r`n";</a:t>
            </a:r>
          </a:p>
          <a:p>
            <a:r>
              <a:rPr lang="ja-JP" altLang="en-US" sz="900" dirty="0"/>
              <a:t>	}    </a:t>
            </a:r>
            <a:endParaRPr lang="en-US" altLang="ja-JP" sz="900" dirty="0"/>
          </a:p>
          <a:p>
            <a:r>
              <a:rPr lang="ja-JP" altLang="en-US" sz="900" dirty="0"/>
              <a:t>$teams += ($obj | Select-Object GroupId, DisplayName, Visibility, Owners, OwnerIds, Members, MemberIds, Guests, GuestIds)    </a:t>
            </a:r>
            <a:endParaRPr lang="en-US" altLang="ja-JP" sz="9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31A3805-D880-2C9A-6AE2-7F632EC45936}"/>
              </a:ext>
            </a:extLst>
          </p:cNvPr>
          <p:cNvSpPr/>
          <p:nvPr/>
        </p:nvSpPr>
        <p:spPr>
          <a:xfrm>
            <a:off x="1440497" y="1888275"/>
            <a:ext cx="6264696" cy="646331"/>
          </a:xfrm>
          <a:custGeom>
            <a:avLst/>
            <a:gdLst>
              <a:gd name="connsiteX0" fmla="*/ 0 w 6264696"/>
              <a:gd name="connsiteY0" fmla="*/ 107724 h 646331"/>
              <a:gd name="connsiteX1" fmla="*/ 107724 w 6264696"/>
              <a:gd name="connsiteY1" fmla="*/ 0 h 646331"/>
              <a:gd name="connsiteX2" fmla="*/ 900848 w 6264696"/>
              <a:gd name="connsiteY2" fmla="*/ 0 h 646331"/>
              <a:gd name="connsiteX3" fmla="*/ 1512494 w 6264696"/>
              <a:gd name="connsiteY3" fmla="*/ 0 h 646331"/>
              <a:gd name="connsiteX4" fmla="*/ 2063648 w 6264696"/>
              <a:gd name="connsiteY4" fmla="*/ 0 h 646331"/>
              <a:gd name="connsiteX5" fmla="*/ 2796279 w 6264696"/>
              <a:gd name="connsiteY5" fmla="*/ 0 h 646331"/>
              <a:gd name="connsiteX6" fmla="*/ 3407925 w 6264696"/>
              <a:gd name="connsiteY6" fmla="*/ 0 h 646331"/>
              <a:gd name="connsiteX7" fmla="*/ 4201048 w 6264696"/>
              <a:gd name="connsiteY7" fmla="*/ 0 h 646331"/>
              <a:gd name="connsiteX8" fmla="*/ 4752202 w 6264696"/>
              <a:gd name="connsiteY8" fmla="*/ 0 h 646331"/>
              <a:gd name="connsiteX9" fmla="*/ 5545326 w 6264696"/>
              <a:gd name="connsiteY9" fmla="*/ 0 h 646331"/>
              <a:gd name="connsiteX10" fmla="*/ 6156972 w 6264696"/>
              <a:gd name="connsiteY10" fmla="*/ 0 h 646331"/>
              <a:gd name="connsiteX11" fmla="*/ 6264696 w 6264696"/>
              <a:gd name="connsiteY11" fmla="*/ 107724 h 646331"/>
              <a:gd name="connsiteX12" fmla="*/ 6264696 w 6264696"/>
              <a:gd name="connsiteY12" fmla="*/ 538607 h 646331"/>
              <a:gd name="connsiteX13" fmla="*/ 6156972 w 6264696"/>
              <a:gd name="connsiteY13" fmla="*/ 646331 h 646331"/>
              <a:gd name="connsiteX14" fmla="*/ 5484833 w 6264696"/>
              <a:gd name="connsiteY14" fmla="*/ 646331 h 646331"/>
              <a:gd name="connsiteX15" fmla="*/ 4812695 w 6264696"/>
              <a:gd name="connsiteY15" fmla="*/ 646331 h 646331"/>
              <a:gd name="connsiteX16" fmla="*/ 4019571 w 6264696"/>
              <a:gd name="connsiteY16" fmla="*/ 646331 h 646331"/>
              <a:gd name="connsiteX17" fmla="*/ 3347432 w 6264696"/>
              <a:gd name="connsiteY17" fmla="*/ 646331 h 646331"/>
              <a:gd name="connsiteX18" fmla="*/ 2856771 w 6264696"/>
              <a:gd name="connsiteY18" fmla="*/ 646331 h 646331"/>
              <a:gd name="connsiteX19" fmla="*/ 2305617 w 6264696"/>
              <a:gd name="connsiteY19" fmla="*/ 646331 h 646331"/>
              <a:gd name="connsiteX20" fmla="*/ 1512494 w 6264696"/>
              <a:gd name="connsiteY20" fmla="*/ 646331 h 646331"/>
              <a:gd name="connsiteX21" fmla="*/ 840355 w 6264696"/>
              <a:gd name="connsiteY21" fmla="*/ 646331 h 646331"/>
              <a:gd name="connsiteX22" fmla="*/ 107724 w 6264696"/>
              <a:gd name="connsiteY22" fmla="*/ 646331 h 646331"/>
              <a:gd name="connsiteX23" fmla="*/ 0 w 6264696"/>
              <a:gd name="connsiteY23" fmla="*/ 538607 h 646331"/>
              <a:gd name="connsiteX24" fmla="*/ 0 w 6264696"/>
              <a:gd name="connsiteY24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646331" extrusionOk="0">
                <a:moveTo>
                  <a:pt x="0" y="107724"/>
                </a:moveTo>
                <a:cubicBezTo>
                  <a:pt x="-12155" y="40733"/>
                  <a:pt x="44759" y="1303"/>
                  <a:pt x="107724" y="0"/>
                </a:cubicBezTo>
                <a:cubicBezTo>
                  <a:pt x="423884" y="13360"/>
                  <a:pt x="630098" y="-16926"/>
                  <a:pt x="900848" y="0"/>
                </a:cubicBezTo>
                <a:cubicBezTo>
                  <a:pt x="1171598" y="16926"/>
                  <a:pt x="1329797" y="6600"/>
                  <a:pt x="1512494" y="0"/>
                </a:cubicBezTo>
                <a:cubicBezTo>
                  <a:pt x="1695191" y="-6600"/>
                  <a:pt x="1895663" y="-11361"/>
                  <a:pt x="2063648" y="0"/>
                </a:cubicBezTo>
                <a:cubicBezTo>
                  <a:pt x="2231633" y="11361"/>
                  <a:pt x="2635309" y="-18245"/>
                  <a:pt x="2796279" y="0"/>
                </a:cubicBezTo>
                <a:cubicBezTo>
                  <a:pt x="2957249" y="18245"/>
                  <a:pt x="3181254" y="14105"/>
                  <a:pt x="3407925" y="0"/>
                </a:cubicBezTo>
                <a:cubicBezTo>
                  <a:pt x="3634596" y="-14105"/>
                  <a:pt x="3875751" y="34346"/>
                  <a:pt x="4201048" y="0"/>
                </a:cubicBezTo>
                <a:cubicBezTo>
                  <a:pt x="4526345" y="-34346"/>
                  <a:pt x="4551736" y="-18768"/>
                  <a:pt x="4752202" y="0"/>
                </a:cubicBezTo>
                <a:cubicBezTo>
                  <a:pt x="4952668" y="18768"/>
                  <a:pt x="5200805" y="29196"/>
                  <a:pt x="5545326" y="0"/>
                </a:cubicBezTo>
                <a:cubicBezTo>
                  <a:pt x="5889847" y="-29196"/>
                  <a:pt x="5909721" y="-17870"/>
                  <a:pt x="6156972" y="0"/>
                </a:cubicBezTo>
                <a:cubicBezTo>
                  <a:pt x="6210292" y="-353"/>
                  <a:pt x="6266371" y="43637"/>
                  <a:pt x="6264696" y="107724"/>
                </a:cubicBezTo>
                <a:cubicBezTo>
                  <a:pt x="6272199" y="318594"/>
                  <a:pt x="6244994" y="351744"/>
                  <a:pt x="6264696" y="538607"/>
                </a:cubicBezTo>
                <a:cubicBezTo>
                  <a:pt x="6268370" y="602602"/>
                  <a:pt x="6224727" y="639098"/>
                  <a:pt x="6156972" y="646331"/>
                </a:cubicBezTo>
                <a:cubicBezTo>
                  <a:pt x="5961186" y="651645"/>
                  <a:pt x="5682934" y="644644"/>
                  <a:pt x="5484833" y="646331"/>
                </a:cubicBezTo>
                <a:cubicBezTo>
                  <a:pt x="5286732" y="648018"/>
                  <a:pt x="5126062" y="664845"/>
                  <a:pt x="4812695" y="646331"/>
                </a:cubicBezTo>
                <a:cubicBezTo>
                  <a:pt x="4499328" y="627817"/>
                  <a:pt x="4205305" y="654098"/>
                  <a:pt x="4019571" y="646331"/>
                </a:cubicBezTo>
                <a:cubicBezTo>
                  <a:pt x="3833837" y="638564"/>
                  <a:pt x="3550718" y="652532"/>
                  <a:pt x="3347432" y="646331"/>
                </a:cubicBezTo>
                <a:cubicBezTo>
                  <a:pt x="3144146" y="640130"/>
                  <a:pt x="2982811" y="653487"/>
                  <a:pt x="2856771" y="646331"/>
                </a:cubicBezTo>
                <a:cubicBezTo>
                  <a:pt x="2730731" y="639175"/>
                  <a:pt x="2422015" y="652987"/>
                  <a:pt x="2305617" y="646331"/>
                </a:cubicBezTo>
                <a:cubicBezTo>
                  <a:pt x="2189219" y="639675"/>
                  <a:pt x="1696315" y="645052"/>
                  <a:pt x="1512494" y="646331"/>
                </a:cubicBezTo>
                <a:cubicBezTo>
                  <a:pt x="1328673" y="647610"/>
                  <a:pt x="1116226" y="677006"/>
                  <a:pt x="840355" y="646331"/>
                </a:cubicBezTo>
                <a:cubicBezTo>
                  <a:pt x="564484" y="615656"/>
                  <a:pt x="404220" y="625454"/>
                  <a:pt x="107724" y="646331"/>
                </a:cubicBezTo>
                <a:cubicBezTo>
                  <a:pt x="47808" y="634951"/>
                  <a:pt x="13666" y="600951"/>
                  <a:pt x="0" y="538607"/>
                </a:cubicBezTo>
                <a:cubicBezTo>
                  <a:pt x="13271" y="421779"/>
                  <a:pt x="11060" y="224302"/>
                  <a:pt x="0" y="107724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E3C60B6F-8122-9417-84CE-CC6B96A27106}"/>
              </a:ext>
            </a:extLst>
          </p:cNvPr>
          <p:cNvSpPr/>
          <p:nvPr/>
        </p:nvSpPr>
        <p:spPr>
          <a:xfrm>
            <a:off x="7968208" y="1812229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235514 w 4104456"/>
              <a:gd name="connsiteY1" fmla="*/ 27408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158225" y="177586"/>
                  <a:pt x="-194916" y="198100"/>
                  <a:pt x="-235514" y="274083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42406"/>
                      <a:gd name="adj4" fmla="val -57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F987212-B47F-E433-9B1A-5A8CCA5D4B5C}"/>
              </a:ext>
            </a:extLst>
          </p:cNvPr>
          <p:cNvSpPr/>
          <p:nvPr/>
        </p:nvSpPr>
        <p:spPr>
          <a:xfrm>
            <a:off x="1623136" y="2580772"/>
            <a:ext cx="6094562" cy="848228"/>
          </a:xfrm>
          <a:custGeom>
            <a:avLst/>
            <a:gdLst>
              <a:gd name="connsiteX0" fmla="*/ 0 w 6094562"/>
              <a:gd name="connsiteY0" fmla="*/ 141374 h 848228"/>
              <a:gd name="connsiteX1" fmla="*/ 141374 w 6094562"/>
              <a:gd name="connsiteY1" fmla="*/ 0 h 848228"/>
              <a:gd name="connsiteX2" fmla="*/ 903367 w 6094562"/>
              <a:gd name="connsiteY2" fmla="*/ 0 h 848228"/>
              <a:gd name="connsiteX3" fmla="*/ 1491006 w 6094562"/>
              <a:gd name="connsiteY3" fmla="*/ 0 h 848228"/>
              <a:gd name="connsiteX4" fmla="*/ 2020527 w 6094562"/>
              <a:gd name="connsiteY4" fmla="*/ 0 h 848228"/>
              <a:gd name="connsiteX5" fmla="*/ 2724402 w 6094562"/>
              <a:gd name="connsiteY5" fmla="*/ 0 h 848228"/>
              <a:gd name="connsiteX6" fmla="*/ 3312041 w 6094562"/>
              <a:gd name="connsiteY6" fmla="*/ 0 h 848228"/>
              <a:gd name="connsiteX7" fmla="*/ 4074035 w 6094562"/>
              <a:gd name="connsiteY7" fmla="*/ 0 h 848228"/>
              <a:gd name="connsiteX8" fmla="*/ 4603556 w 6094562"/>
              <a:gd name="connsiteY8" fmla="*/ 0 h 848228"/>
              <a:gd name="connsiteX9" fmla="*/ 5365549 w 6094562"/>
              <a:gd name="connsiteY9" fmla="*/ 0 h 848228"/>
              <a:gd name="connsiteX10" fmla="*/ 5953188 w 6094562"/>
              <a:gd name="connsiteY10" fmla="*/ 0 h 848228"/>
              <a:gd name="connsiteX11" fmla="*/ 6094562 w 6094562"/>
              <a:gd name="connsiteY11" fmla="*/ 141374 h 848228"/>
              <a:gd name="connsiteX12" fmla="*/ 6094562 w 6094562"/>
              <a:gd name="connsiteY12" fmla="*/ 706854 h 848228"/>
              <a:gd name="connsiteX13" fmla="*/ 5953188 w 6094562"/>
              <a:gd name="connsiteY13" fmla="*/ 848228 h 848228"/>
              <a:gd name="connsiteX14" fmla="*/ 5307431 w 6094562"/>
              <a:gd name="connsiteY14" fmla="*/ 848228 h 848228"/>
              <a:gd name="connsiteX15" fmla="*/ 4661674 w 6094562"/>
              <a:gd name="connsiteY15" fmla="*/ 848228 h 848228"/>
              <a:gd name="connsiteX16" fmla="*/ 3899680 w 6094562"/>
              <a:gd name="connsiteY16" fmla="*/ 848228 h 848228"/>
              <a:gd name="connsiteX17" fmla="*/ 3253923 w 6094562"/>
              <a:gd name="connsiteY17" fmla="*/ 848228 h 848228"/>
              <a:gd name="connsiteX18" fmla="*/ 2782521 w 6094562"/>
              <a:gd name="connsiteY18" fmla="*/ 848228 h 848228"/>
              <a:gd name="connsiteX19" fmla="*/ 2253000 w 6094562"/>
              <a:gd name="connsiteY19" fmla="*/ 848228 h 848228"/>
              <a:gd name="connsiteX20" fmla="*/ 1491006 w 6094562"/>
              <a:gd name="connsiteY20" fmla="*/ 848228 h 848228"/>
              <a:gd name="connsiteX21" fmla="*/ 845249 w 6094562"/>
              <a:gd name="connsiteY21" fmla="*/ 848228 h 848228"/>
              <a:gd name="connsiteX22" fmla="*/ 141374 w 6094562"/>
              <a:gd name="connsiteY22" fmla="*/ 848228 h 848228"/>
              <a:gd name="connsiteX23" fmla="*/ 0 w 6094562"/>
              <a:gd name="connsiteY23" fmla="*/ 706854 h 848228"/>
              <a:gd name="connsiteX24" fmla="*/ 0 w 6094562"/>
              <a:gd name="connsiteY24" fmla="*/ 141374 h 8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4562" h="848228" extrusionOk="0">
                <a:moveTo>
                  <a:pt x="0" y="141374"/>
                </a:moveTo>
                <a:cubicBezTo>
                  <a:pt x="-11893" y="55959"/>
                  <a:pt x="53968" y="3500"/>
                  <a:pt x="141374" y="0"/>
                </a:cubicBezTo>
                <a:cubicBezTo>
                  <a:pt x="303480" y="-2352"/>
                  <a:pt x="638203" y="6693"/>
                  <a:pt x="903367" y="0"/>
                </a:cubicBezTo>
                <a:cubicBezTo>
                  <a:pt x="1168531" y="-6693"/>
                  <a:pt x="1289084" y="4641"/>
                  <a:pt x="1491006" y="0"/>
                </a:cubicBezTo>
                <a:cubicBezTo>
                  <a:pt x="1692928" y="-4641"/>
                  <a:pt x="1802140" y="19503"/>
                  <a:pt x="2020527" y="0"/>
                </a:cubicBezTo>
                <a:cubicBezTo>
                  <a:pt x="2238914" y="-19503"/>
                  <a:pt x="2487533" y="18411"/>
                  <a:pt x="2724402" y="0"/>
                </a:cubicBezTo>
                <a:cubicBezTo>
                  <a:pt x="2961272" y="-18411"/>
                  <a:pt x="3056836" y="-4044"/>
                  <a:pt x="3312041" y="0"/>
                </a:cubicBezTo>
                <a:cubicBezTo>
                  <a:pt x="3567246" y="4044"/>
                  <a:pt x="3814227" y="-8962"/>
                  <a:pt x="4074035" y="0"/>
                </a:cubicBezTo>
                <a:cubicBezTo>
                  <a:pt x="4333843" y="8962"/>
                  <a:pt x="4444418" y="19909"/>
                  <a:pt x="4603556" y="0"/>
                </a:cubicBezTo>
                <a:cubicBezTo>
                  <a:pt x="4762694" y="-19909"/>
                  <a:pt x="5118127" y="7365"/>
                  <a:pt x="5365549" y="0"/>
                </a:cubicBezTo>
                <a:cubicBezTo>
                  <a:pt x="5612971" y="-7365"/>
                  <a:pt x="5722722" y="26612"/>
                  <a:pt x="5953188" y="0"/>
                </a:cubicBezTo>
                <a:cubicBezTo>
                  <a:pt x="6017154" y="-807"/>
                  <a:pt x="6098690" y="51976"/>
                  <a:pt x="6094562" y="141374"/>
                </a:cubicBezTo>
                <a:cubicBezTo>
                  <a:pt x="6076870" y="358674"/>
                  <a:pt x="6090762" y="501982"/>
                  <a:pt x="6094562" y="706854"/>
                </a:cubicBezTo>
                <a:cubicBezTo>
                  <a:pt x="6106196" y="799184"/>
                  <a:pt x="6036576" y="843580"/>
                  <a:pt x="5953188" y="848228"/>
                </a:cubicBezTo>
                <a:cubicBezTo>
                  <a:pt x="5674391" y="863530"/>
                  <a:pt x="5571411" y="845104"/>
                  <a:pt x="5307431" y="848228"/>
                </a:cubicBezTo>
                <a:cubicBezTo>
                  <a:pt x="5043451" y="851352"/>
                  <a:pt x="4840577" y="838210"/>
                  <a:pt x="4661674" y="848228"/>
                </a:cubicBezTo>
                <a:cubicBezTo>
                  <a:pt x="4482771" y="858246"/>
                  <a:pt x="4256775" y="815269"/>
                  <a:pt x="3899680" y="848228"/>
                </a:cubicBezTo>
                <a:cubicBezTo>
                  <a:pt x="3542585" y="881187"/>
                  <a:pt x="3569720" y="817154"/>
                  <a:pt x="3253923" y="848228"/>
                </a:cubicBezTo>
                <a:cubicBezTo>
                  <a:pt x="2938126" y="879302"/>
                  <a:pt x="3012937" y="864075"/>
                  <a:pt x="2782521" y="848228"/>
                </a:cubicBezTo>
                <a:cubicBezTo>
                  <a:pt x="2552105" y="832381"/>
                  <a:pt x="2409058" y="837055"/>
                  <a:pt x="2253000" y="848228"/>
                </a:cubicBezTo>
                <a:cubicBezTo>
                  <a:pt x="2096942" y="859401"/>
                  <a:pt x="1744970" y="882261"/>
                  <a:pt x="1491006" y="848228"/>
                </a:cubicBezTo>
                <a:cubicBezTo>
                  <a:pt x="1237042" y="814195"/>
                  <a:pt x="1162625" y="878243"/>
                  <a:pt x="845249" y="848228"/>
                </a:cubicBezTo>
                <a:cubicBezTo>
                  <a:pt x="527873" y="818213"/>
                  <a:pt x="344582" y="827454"/>
                  <a:pt x="141374" y="848228"/>
                </a:cubicBezTo>
                <a:cubicBezTo>
                  <a:pt x="62958" y="839139"/>
                  <a:pt x="8391" y="786683"/>
                  <a:pt x="0" y="706854"/>
                </a:cubicBezTo>
                <a:cubicBezTo>
                  <a:pt x="-9942" y="521059"/>
                  <a:pt x="25400" y="379205"/>
                  <a:pt x="0" y="141374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34F6C2EA-853F-AE63-C7F6-6B87E18979B0}"/>
              </a:ext>
            </a:extLst>
          </p:cNvPr>
          <p:cNvSpPr/>
          <p:nvPr/>
        </p:nvSpPr>
        <p:spPr>
          <a:xfrm>
            <a:off x="7968208" y="2681720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235514 w 4104456"/>
              <a:gd name="connsiteY1" fmla="*/ 27408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158225" y="177586"/>
                  <a:pt x="-194916" y="198100"/>
                  <a:pt x="-235514" y="274083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42406"/>
                      <a:gd name="adj4" fmla="val -57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</p:spTree>
    <p:extLst>
      <p:ext uri="{BB962C8B-B14F-4D97-AF65-F5344CB8AC3E}">
        <p14:creationId xmlns:p14="http://schemas.microsoft.com/office/powerpoint/2010/main" val="4722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262941" y="328109"/>
            <a:ext cx="601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（おまけ）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の状況監視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415929" y="885503"/>
            <a:ext cx="5846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２ページ目は先生と生徒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対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のチームと、パブリックチームを一覧に書き出す段階です。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3A4FD2-7220-1718-19D9-45771318BCB7}"/>
              </a:ext>
            </a:extLst>
          </p:cNvPr>
          <p:cNvSpPr txBox="1"/>
          <p:nvPr/>
        </p:nvSpPr>
        <p:spPr>
          <a:xfrm>
            <a:off x="-1176808" y="-7385089"/>
            <a:ext cx="1612979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"syncadmin@gifunet.onmicrosoft.com"</a:t>
            </a:r>
          </a:p>
          <a:p>
            <a:r>
              <a:rPr lang="ja-JP" altLang="en-US" sz="900" dirty="0"/>
              <a:t>$PWord = ConvertTo-SecureString -String "2oi5Office" –AsPlainText -Force</a:t>
            </a:r>
          </a:p>
          <a:p>
            <a:r>
              <a:rPr lang="ja-JP" altLang="en-US" sz="900" dirty="0"/>
              <a:t>$Cred = New-Object –TypeName System.Management.Automation.PSCredential –ArgumentList $User, $PWord</a:t>
            </a:r>
          </a:p>
          <a:p>
            <a:r>
              <a:rPr lang="ja-JP" altLang="en-US" sz="900" dirty="0"/>
              <a:t>Connect-MsolService -Credential $Cred</a:t>
            </a:r>
          </a:p>
          <a:p>
            <a:endParaRPr lang="ja-JP" altLang="en-US" sz="900" dirty="0"/>
          </a:p>
          <a:p>
            <a:endParaRPr lang="ja-JP" altLang="en-US" sz="900" dirty="0"/>
          </a:p>
          <a:p>
            <a:r>
              <a:rPr lang="ja-JP" altLang="en-US" sz="900" dirty="0"/>
              <a:t>&lt;##########################################</a:t>
            </a:r>
          </a:p>
          <a:p>
            <a:r>
              <a:rPr lang="ja-JP" altLang="en-US" sz="900" dirty="0"/>
              <a:t>        スクリプト本体</a:t>
            </a:r>
          </a:p>
          <a:p>
            <a:r>
              <a:rPr lang="ja-JP" altLang="en-US" sz="900" dirty="0"/>
              <a:t>###########################################&gt;</a:t>
            </a:r>
          </a:p>
          <a:p>
            <a:endParaRPr lang="ja-JP" altLang="en-US" sz="900" dirty="0"/>
          </a:p>
          <a:p>
            <a:r>
              <a:rPr lang="ja-JP" altLang="en-US" sz="900" dirty="0"/>
              <a:t>#Microsoft Teams に接続</a:t>
            </a:r>
          </a:p>
          <a:p>
            <a:r>
              <a:rPr lang="ja-JP" altLang="en-US" sz="900" dirty="0"/>
              <a:t>$User2 = "kiban@gifu-net.ed.jp"</a:t>
            </a:r>
          </a:p>
          <a:p>
            <a:r>
              <a:rPr lang="ja-JP" altLang="en-US" sz="900" dirty="0"/>
              <a:t>$PWord2 = ConvertTo-SecureString -String "yabutadc17765" –AsPlainText -Force</a:t>
            </a:r>
          </a:p>
          <a:p>
            <a:r>
              <a:rPr lang="ja-JP" altLang="en-US" sz="900" dirty="0"/>
              <a:t>$Cred2 = New-Object –TypeName System.Management.Automation.PSCredential –ArgumentList $User2, $PWord2</a:t>
            </a:r>
          </a:p>
          <a:p>
            <a:r>
              <a:rPr lang="ja-JP" altLang="en-US" sz="900" dirty="0"/>
              <a:t>Connect-MicrosoftTeams -Credential $Cred2$now = Get-Date -Format "yyyy-MMdd-HHmmss“</a:t>
            </a:r>
            <a:endParaRPr lang="en-US" altLang="ja-JP" sz="900" dirty="0"/>
          </a:p>
          <a:p>
            <a:endParaRPr lang="ja-JP" altLang="en-US" sz="900" dirty="0"/>
          </a:p>
          <a:p>
            <a:r>
              <a:rPr lang="ja-JP" altLang="en-US" sz="900" dirty="0"/>
              <a:t>$teams = @()</a:t>
            </a:r>
          </a:p>
          <a:p>
            <a:r>
              <a:rPr lang="ja-JP" altLang="en-US" sz="900" dirty="0"/>
              <a:t>Get-Team | ForEach-Object {</a:t>
            </a:r>
          </a:p>
          <a:p>
            <a:r>
              <a:rPr lang="ja-JP" altLang="en-US" sz="900" dirty="0"/>
              <a:t>	$obj = New-Object object</a:t>
            </a:r>
          </a:p>
          <a:p>
            <a:r>
              <a:rPr lang="ja-JP" altLang="en-US" sz="900" dirty="0"/>
              <a:t>	$users = Get-TeamUser -GroupId $_.GroupId</a:t>
            </a:r>
          </a:p>
          <a:p>
            <a:r>
              <a:rPr lang="ja-JP" altLang="en-US" sz="900" dirty="0"/>
              <a:t>	$owners = $users | Where-Object { $_.Role -like "owner" }</a:t>
            </a:r>
          </a:p>
          <a:p>
            <a:r>
              <a:rPr lang="ja-JP" altLang="en-US" sz="900" dirty="0"/>
              <a:t>	$members = $users | Where-Object { $_.Role -like "member" }	</a:t>
            </a:r>
            <a:endParaRPr lang="en-US" altLang="ja-JP" sz="900" dirty="0"/>
          </a:p>
          <a:p>
            <a:r>
              <a:rPr lang="en-US" altLang="ja-JP" sz="900" dirty="0"/>
              <a:t>	</a:t>
            </a:r>
            <a:r>
              <a:rPr lang="ja-JP" altLang="en-US" sz="900" dirty="0"/>
              <a:t>$guests = $users | Where-Object { $_.Role -like "guest" } </a:t>
            </a:r>
          </a:p>
          <a:p>
            <a:r>
              <a:rPr lang="ja-JP" altLang="en-US" sz="900" dirty="0"/>
              <a:t>	$obj | Add-Member -NotePropertyMembers @{</a:t>
            </a:r>
          </a:p>
          <a:p>
            <a:r>
              <a:rPr lang="ja-JP" altLang="en-US" sz="900" dirty="0"/>
              <a:t>		"GroupId"       = $_.GroupId;		</a:t>
            </a:r>
            <a:endParaRPr lang="en-US" altLang="ja-JP" sz="900" dirty="0"/>
          </a:p>
          <a:p>
            <a:r>
              <a:rPr lang="en-US" altLang="ja-JP" sz="900" dirty="0"/>
              <a:t>		</a:t>
            </a:r>
            <a:r>
              <a:rPr lang="ja-JP" altLang="en-US" sz="900" dirty="0"/>
              <a:t>"DisplayName"   = $_.DisplayName;</a:t>
            </a:r>
          </a:p>
          <a:p>
            <a:r>
              <a:rPr lang="ja-JP" altLang="en-US" sz="900" dirty="0"/>
              <a:t>		"Visibility"    = $_.Visibility;</a:t>
            </a:r>
          </a:p>
          <a:p>
            <a:r>
              <a:rPr lang="ja-JP" altLang="en-US" sz="900" dirty="0"/>
              <a:t>		"Owners"        = $owners.count;</a:t>
            </a:r>
          </a:p>
          <a:p>
            <a:r>
              <a:rPr lang="ja-JP" altLang="en-US" sz="900" dirty="0"/>
              <a:t>		"OwnerIds"      = $owners.User -join "`r`n"</a:t>
            </a:r>
          </a:p>
          <a:p>
            <a:r>
              <a:rPr lang="ja-JP" altLang="en-US" sz="900" dirty="0"/>
              <a:t>		"Members"       = $members.count;</a:t>
            </a:r>
          </a:p>
          <a:p>
            <a:r>
              <a:rPr lang="ja-JP" altLang="en-US" sz="900" dirty="0"/>
              <a:t>		"MemberIds"     = $members.User -join "`r`n"</a:t>
            </a:r>
          </a:p>
          <a:p>
            <a:r>
              <a:rPr lang="ja-JP" altLang="en-US" sz="900" dirty="0"/>
              <a:t>		"Guests"        = $guests.count;</a:t>
            </a:r>
          </a:p>
          <a:p>
            <a:r>
              <a:rPr lang="ja-JP" altLang="en-US" sz="900" dirty="0"/>
              <a:t>		"GuestIds"      = $guests.User -join "`r`n";</a:t>
            </a:r>
          </a:p>
          <a:p>
            <a:r>
              <a:rPr lang="ja-JP" altLang="en-US" sz="900" dirty="0"/>
              <a:t>	}    </a:t>
            </a:r>
            <a:endParaRPr lang="en-US" altLang="ja-JP" sz="900" dirty="0"/>
          </a:p>
          <a:p>
            <a:r>
              <a:rPr lang="ja-JP" altLang="en-US" sz="900" dirty="0"/>
              <a:t>$teams += ($obj | Select-Object GroupId, DisplayName, Visibility, Owners, OwnerIds, Members, MemberIds, Guests, GuestIds) 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#全リスト生成   </a:t>
            </a:r>
            <a:endParaRPr lang="en-US" altLang="ja-JP" sz="900" dirty="0"/>
          </a:p>
          <a:p>
            <a:r>
              <a:rPr lang="ja-JP" altLang="en-US" sz="900" dirty="0"/>
              <a:t>$teams | Export-Csv C:\mnt\Teams-check\ALLdata\$now-teams.csv -Encoding UTF8 -NoTypeInformation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#先生と生徒１対１のチェックログの生成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</a:t>
            </a:r>
            <a:endParaRPr lang="en-US" altLang="ja-JP" sz="900" dirty="0"/>
          </a:p>
          <a:p>
            <a:r>
              <a:rPr lang="ja-JP" altLang="en-US" sz="900" dirty="0"/>
              <a:t>Export-Csv C:\mnt\Teams-check\1on1\$now-1on1.csv -Encoding UTF8 -NoTypeInformation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C:\mnt\AlertMail\Checkcsv\1on1.csv -Encoding UTF8 -NoTypeInformation</a:t>
            </a:r>
          </a:p>
          <a:p>
            <a:endParaRPr lang="en-US" altLang="ja-JP" sz="900" dirty="0"/>
          </a:p>
          <a:p>
            <a:r>
              <a:rPr lang="ja-JP" altLang="en-US" sz="900" dirty="0"/>
              <a:t>#パブリックチームのチェックログの生成</a:t>
            </a:r>
          </a:p>
          <a:p>
            <a:r>
              <a:rPr lang="ja-JP" altLang="en-US" sz="900" dirty="0"/>
              <a:t>$teams | Where-Object {$_.Visibility -match "^Public"} |</a:t>
            </a:r>
            <a:endParaRPr lang="en-US" altLang="ja-JP" sz="900" dirty="0"/>
          </a:p>
          <a:p>
            <a:r>
              <a:rPr lang="ja-JP" altLang="en-US" sz="900" dirty="0"/>
              <a:t>Export-Csv C:\mnt\Teams-check\private\$now-private.csv -Encoding UTF8 -NoTypeInformation</a:t>
            </a:r>
          </a:p>
          <a:p>
            <a:r>
              <a:rPr lang="ja-JP" altLang="en-US" sz="900" dirty="0"/>
              <a:t>$teams | Where-Object {$_.Visibility -match "^Public"} 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C:\mnt\AlertMail\Checkcsv\private.csv -Encoding UTF8 -NoTypeInformation</a:t>
            </a:r>
          </a:p>
          <a:p>
            <a:r>
              <a:rPr lang="ja-JP" altLang="en-US" sz="900" dirty="0"/>
              <a:t>}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1672EF-48DA-5C97-86B6-38825F34CB7D}"/>
              </a:ext>
            </a:extLst>
          </p:cNvPr>
          <p:cNvSpPr txBox="1"/>
          <p:nvPr/>
        </p:nvSpPr>
        <p:spPr>
          <a:xfrm>
            <a:off x="623392" y="1813173"/>
            <a:ext cx="1044116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#全リスト生成   </a:t>
            </a:r>
            <a:endParaRPr lang="en-US" altLang="ja-JP" sz="900" dirty="0"/>
          </a:p>
          <a:p>
            <a:r>
              <a:rPr lang="ja-JP" altLang="en-US" sz="900" dirty="0"/>
              <a:t>$teams | Export-Csv C:\mnt\Teams-check\ALLdata\$now-teams.csv -Encoding UTF8 -NoTypeInformation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#先生と生徒１対１のチェックログの生成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</a:t>
            </a:r>
            <a:endParaRPr lang="en-US" altLang="ja-JP" sz="900" dirty="0"/>
          </a:p>
          <a:p>
            <a:r>
              <a:rPr lang="ja-JP" altLang="en-US" sz="900" dirty="0"/>
              <a:t>Export-Csv C:\mnt\Teams-check\1on1\$now-1on1.csv -Encoding UTF8 -NoTypeInformation 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#パブリックチームのチェックログの生成</a:t>
            </a:r>
          </a:p>
          <a:p>
            <a:r>
              <a:rPr lang="ja-JP" altLang="en-US" sz="900" dirty="0"/>
              <a:t>$teams | Where-Object {$_.Visibility -match "^Public"} |</a:t>
            </a:r>
            <a:endParaRPr lang="en-US" altLang="ja-JP" sz="900" dirty="0"/>
          </a:p>
          <a:p>
            <a:r>
              <a:rPr lang="ja-JP" altLang="en-US" sz="900" dirty="0"/>
              <a:t>Export-Csv C:\mnt\Teams-check\private\$now-private.csv -Encoding UTF8 -NoTypeInformation</a:t>
            </a:r>
          </a:p>
          <a:p>
            <a:r>
              <a:rPr lang="ja-JP" altLang="en-US" sz="900" dirty="0"/>
              <a:t>}</a:t>
            </a:r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BA91CEB7-2C54-62CB-DF91-71F66C7CD995}"/>
              </a:ext>
            </a:extLst>
          </p:cNvPr>
          <p:cNvSpPr/>
          <p:nvPr/>
        </p:nvSpPr>
        <p:spPr>
          <a:xfrm>
            <a:off x="6852292" y="1024002"/>
            <a:ext cx="5004348" cy="646331"/>
          </a:xfrm>
          <a:custGeom>
            <a:avLst/>
            <a:gdLst>
              <a:gd name="connsiteX0" fmla="*/ 0 w 5004348"/>
              <a:gd name="connsiteY0" fmla="*/ 0 h 646331"/>
              <a:gd name="connsiteX1" fmla="*/ 625544 w 5004348"/>
              <a:gd name="connsiteY1" fmla="*/ 0 h 646331"/>
              <a:gd name="connsiteX2" fmla="*/ 1251087 w 5004348"/>
              <a:gd name="connsiteY2" fmla="*/ 0 h 646331"/>
              <a:gd name="connsiteX3" fmla="*/ 1876631 w 5004348"/>
              <a:gd name="connsiteY3" fmla="*/ 0 h 646331"/>
              <a:gd name="connsiteX4" fmla="*/ 2502174 w 5004348"/>
              <a:gd name="connsiteY4" fmla="*/ 0 h 646331"/>
              <a:gd name="connsiteX5" fmla="*/ 2977587 w 5004348"/>
              <a:gd name="connsiteY5" fmla="*/ 0 h 646331"/>
              <a:gd name="connsiteX6" fmla="*/ 3453000 w 5004348"/>
              <a:gd name="connsiteY6" fmla="*/ 0 h 646331"/>
              <a:gd name="connsiteX7" fmla="*/ 4078544 w 5004348"/>
              <a:gd name="connsiteY7" fmla="*/ 0 h 646331"/>
              <a:gd name="connsiteX8" fmla="*/ 5004348 w 5004348"/>
              <a:gd name="connsiteY8" fmla="*/ 0 h 646331"/>
              <a:gd name="connsiteX9" fmla="*/ 5004348 w 5004348"/>
              <a:gd name="connsiteY9" fmla="*/ 646331 h 646331"/>
              <a:gd name="connsiteX10" fmla="*/ 4328761 w 5004348"/>
              <a:gd name="connsiteY10" fmla="*/ 646331 h 646331"/>
              <a:gd name="connsiteX11" fmla="*/ 3753261 w 5004348"/>
              <a:gd name="connsiteY11" fmla="*/ 646331 h 646331"/>
              <a:gd name="connsiteX12" fmla="*/ 3127718 w 5004348"/>
              <a:gd name="connsiteY12" fmla="*/ 646331 h 646331"/>
              <a:gd name="connsiteX13" fmla="*/ 2502174 w 5004348"/>
              <a:gd name="connsiteY13" fmla="*/ 646331 h 646331"/>
              <a:gd name="connsiteX14" fmla="*/ 2026761 w 5004348"/>
              <a:gd name="connsiteY14" fmla="*/ 646331 h 646331"/>
              <a:gd name="connsiteX15" fmla="*/ 1501304 w 5004348"/>
              <a:gd name="connsiteY15" fmla="*/ 646331 h 646331"/>
              <a:gd name="connsiteX16" fmla="*/ 975848 w 5004348"/>
              <a:gd name="connsiteY16" fmla="*/ 646331 h 646331"/>
              <a:gd name="connsiteX17" fmla="*/ 0 w 5004348"/>
              <a:gd name="connsiteY17" fmla="*/ 646331 h 646331"/>
              <a:gd name="connsiteX18" fmla="*/ 0 w 5004348"/>
              <a:gd name="connsiteY18" fmla="*/ 0 h 646331"/>
              <a:gd name="connsiteX0" fmla="*/ -102589 w 5004348"/>
              <a:gd name="connsiteY0" fmla="*/ 466910 h 646331"/>
              <a:gd name="connsiteX1" fmla="*/ -437285 w 5004348"/>
              <a:gd name="connsiteY1" fmla="*/ 686212 h 646331"/>
              <a:gd name="connsiteX2" fmla="*/ -814708 w 5004348"/>
              <a:gd name="connsiteY2" fmla="*/ 933509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4348" h="646331" extrusionOk="0">
                <a:moveTo>
                  <a:pt x="0" y="0"/>
                </a:moveTo>
                <a:cubicBezTo>
                  <a:pt x="140580" y="-6446"/>
                  <a:pt x="370090" y="-18502"/>
                  <a:pt x="625544" y="0"/>
                </a:cubicBezTo>
                <a:cubicBezTo>
                  <a:pt x="880998" y="18502"/>
                  <a:pt x="1123729" y="-4483"/>
                  <a:pt x="1251087" y="0"/>
                </a:cubicBezTo>
                <a:cubicBezTo>
                  <a:pt x="1378445" y="4483"/>
                  <a:pt x="1583936" y="17399"/>
                  <a:pt x="1876631" y="0"/>
                </a:cubicBezTo>
                <a:cubicBezTo>
                  <a:pt x="2169326" y="-17399"/>
                  <a:pt x="2208941" y="-27711"/>
                  <a:pt x="2502174" y="0"/>
                </a:cubicBezTo>
                <a:cubicBezTo>
                  <a:pt x="2795407" y="27711"/>
                  <a:pt x="2790164" y="7408"/>
                  <a:pt x="2977587" y="0"/>
                </a:cubicBezTo>
                <a:cubicBezTo>
                  <a:pt x="3165010" y="-7408"/>
                  <a:pt x="3256601" y="2659"/>
                  <a:pt x="3453000" y="0"/>
                </a:cubicBezTo>
                <a:cubicBezTo>
                  <a:pt x="3649399" y="-2659"/>
                  <a:pt x="3919210" y="25713"/>
                  <a:pt x="4078544" y="0"/>
                </a:cubicBezTo>
                <a:cubicBezTo>
                  <a:pt x="4237878" y="-25713"/>
                  <a:pt x="4549041" y="-10503"/>
                  <a:pt x="5004348" y="0"/>
                </a:cubicBezTo>
                <a:cubicBezTo>
                  <a:pt x="4998472" y="188122"/>
                  <a:pt x="5025608" y="509960"/>
                  <a:pt x="5004348" y="646331"/>
                </a:cubicBezTo>
                <a:cubicBezTo>
                  <a:pt x="4745494" y="677456"/>
                  <a:pt x="4665063" y="662477"/>
                  <a:pt x="4328761" y="646331"/>
                </a:cubicBezTo>
                <a:cubicBezTo>
                  <a:pt x="3992459" y="630185"/>
                  <a:pt x="3992941" y="666529"/>
                  <a:pt x="3753261" y="646331"/>
                </a:cubicBezTo>
                <a:cubicBezTo>
                  <a:pt x="3513581" y="626133"/>
                  <a:pt x="3262933" y="659521"/>
                  <a:pt x="3127718" y="646331"/>
                </a:cubicBezTo>
                <a:cubicBezTo>
                  <a:pt x="2992503" y="633141"/>
                  <a:pt x="2782320" y="645835"/>
                  <a:pt x="2502174" y="646331"/>
                </a:cubicBezTo>
                <a:cubicBezTo>
                  <a:pt x="2222028" y="646827"/>
                  <a:pt x="2153757" y="642283"/>
                  <a:pt x="2026761" y="646331"/>
                </a:cubicBezTo>
                <a:cubicBezTo>
                  <a:pt x="1899765" y="650379"/>
                  <a:pt x="1742643" y="642284"/>
                  <a:pt x="1501304" y="646331"/>
                </a:cubicBezTo>
                <a:cubicBezTo>
                  <a:pt x="1259965" y="650378"/>
                  <a:pt x="1173265" y="671807"/>
                  <a:pt x="975848" y="646331"/>
                </a:cubicBezTo>
                <a:cubicBezTo>
                  <a:pt x="778431" y="620855"/>
                  <a:pt x="404558" y="623639"/>
                  <a:pt x="0" y="646331"/>
                </a:cubicBezTo>
                <a:cubicBezTo>
                  <a:pt x="31107" y="379936"/>
                  <a:pt x="9113" y="231618"/>
                  <a:pt x="0" y="0"/>
                </a:cubicBezTo>
                <a:close/>
              </a:path>
              <a:path w="5004348" h="646331" fill="none" extrusionOk="0">
                <a:moveTo>
                  <a:pt x="-102589" y="466910"/>
                </a:moveTo>
                <a:cubicBezTo>
                  <a:pt x="-165625" y="523188"/>
                  <a:pt x="-370700" y="620372"/>
                  <a:pt x="-437285" y="686212"/>
                </a:cubicBezTo>
                <a:cubicBezTo>
                  <a:pt x="-503870" y="752052"/>
                  <a:pt x="-695705" y="851606"/>
                  <a:pt x="-814708" y="933509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72240"/>
                      <a:gd name="adj2" fmla="val -2050"/>
                      <a:gd name="adj3" fmla="val 144432"/>
                      <a:gd name="adj4" fmla="val -162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全ての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の情報を指定のフォルダに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として書き出す。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吹き出し: 線 19">
            <a:extLst>
              <a:ext uri="{FF2B5EF4-FFF2-40B4-BE49-F238E27FC236}">
                <a16:creationId xmlns:a16="http://schemas.microsoft.com/office/drawing/2014/main" id="{A534E489-6BD8-A7F6-25AD-8F3E04B4974E}"/>
              </a:ext>
            </a:extLst>
          </p:cNvPr>
          <p:cNvSpPr/>
          <p:nvPr/>
        </p:nvSpPr>
        <p:spPr>
          <a:xfrm>
            <a:off x="6744072" y="2925509"/>
            <a:ext cx="4176464" cy="646331"/>
          </a:xfrm>
          <a:custGeom>
            <a:avLst/>
            <a:gdLst>
              <a:gd name="connsiteX0" fmla="*/ 0 w 4176464"/>
              <a:gd name="connsiteY0" fmla="*/ 0 h 646331"/>
              <a:gd name="connsiteX1" fmla="*/ 696077 w 4176464"/>
              <a:gd name="connsiteY1" fmla="*/ 0 h 646331"/>
              <a:gd name="connsiteX2" fmla="*/ 1392155 w 4176464"/>
              <a:gd name="connsiteY2" fmla="*/ 0 h 646331"/>
              <a:gd name="connsiteX3" fmla="*/ 2088232 w 4176464"/>
              <a:gd name="connsiteY3" fmla="*/ 0 h 646331"/>
              <a:gd name="connsiteX4" fmla="*/ 2784309 w 4176464"/>
              <a:gd name="connsiteY4" fmla="*/ 0 h 646331"/>
              <a:gd name="connsiteX5" fmla="*/ 3355093 w 4176464"/>
              <a:gd name="connsiteY5" fmla="*/ 0 h 646331"/>
              <a:gd name="connsiteX6" fmla="*/ 4176464 w 4176464"/>
              <a:gd name="connsiteY6" fmla="*/ 0 h 646331"/>
              <a:gd name="connsiteX7" fmla="*/ 4176464 w 4176464"/>
              <a:gd name="connsiteY7" fmla="*/ 646331 h 646331"/>
              <a:gd name="connsiteX8" fmla="*/ 3438622 w 4176464"/>
              <a:gd name="connsiteY8" fmla="*/ 646331 h 646331"/>
              <a:gd name="connsiteX9" fmla="*/ 2867839 w 4176464"/>
              <a:gd name="connsiteY9" fmla="*/ 646331 h 646331"/>
              <a:gd name="connsiteX10" fmla="*/ 2297055 w 4176464"/>
              <a:gd name="connsiteY10" fmla="*/ 646331 h 646331"/>
              <a:gd name="connsiteX11" fmla="*/ 1642743 w 4176464"/>
              <a:gd name="connsiteY11" fmla="*/ 646331 h 646331"/>
              <a:gd name="connsiteX12" fmla="*/ 946665 w 4176464"/>
              <a:gd name="connsiteY12" fmla="*/ 646331 h 646331"/>
              <a:gd name="connsiteX13" fmla="*/ 0 w 4176464"/>
              <a:gd name="connsiteY13" fmla="*/ 646331 h 646331"/>
              <a:gd name="connsiteX14" fmla="*/ 0 w 4176464"/>
              <a:gd name="connsiteY14" fmla="*/ 0 h 646331"/>
              <a:gd name="connsiteX0" fmla="*/ -103200 w 4176464"/>
              <a:gd name="connsiteY0" fmla="*/ 159178 h 646331"/>
              <a:gd name="connsiteX1" fmla="*/ -487037 w 4176464"/>
              <a:gd name="connsiteY1" fmla="*/ -78251 h 646331"/>
              <a:gd name="connsiteX2" fmla="*/ -841349 w 4176464"/>
              <a:gd name="connsiteY2" fmla="*/ -297416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6464" h="646331" extrusionOk="0">
                <a:moveTo>
                  <a:pt x="0" y="0"/>
                </a:moveTo>
                <a:cubicBezTo>
                  <a:pt x="207657" y="30759"/>
                  <a:pt x="358742" y="-18367"/>
                  <a:pt x="696077" y="0"/>
                </a:cubicBezTo>
                <a:cubicBezTo>
                  <a:pt x="1033412" y="18367"/>
                  <a:pt x="1084353" y="-8766"/>
                  <a:pt x="1392155" y="0"/>
                </a:cubicBezTo>
                <a:cubicBezTo>
                  <a:pt x="1699957" y="8766"/>
                  <a:pt x="1868979" y="-33853"/>
                  <a:pt x="2088232" y="0"/>
                </a:cubicBezTo>
                <a:cubicBezTo>
                  <a:pt x="2307485" y="33853"/>
                  <a:pt x="2613139" y="19727"/>
                  <a:pt x="2784309" y="0"/>
                </a:cubicBezTo>
                <a:cubicBezTo>
                  <a:pt x="2955479" y="-19727"/>
                  <a:pt x="3130384" y="25409"/>
                  <a:pt x="3355093" y="0"/>
                </a:cubicBezTo>
                <a:cubicBezTo>
                  <a:pt x="3579802" y="-25409"/>
                  <a:pt x="3936076" y="-21690"/>
                  <a:pt x="4176464" y="0"/>
                </a:cubicBezTo>
                <a:cubicBezTo>
                  <a:pt x="4189444" y="282893"/>
                  <a:pt x="4206309" y="494924"/>
                  <a:pt x="4176464" y="646331"/>
                </a:cubicBezTo>
                <a:cubicBezTo>
                  <a:pt x="3883606" y="623509"/>
                  <a:pt x="3628923" y="643778"/>
                  <a:pt x="3438622" y="646331"/>
                </a:cubicBezTo>
                <a:cubicBezTo>
                  <a:pt x="3248321" y="648884"/>
                  <a:pt x="3101783" y="628978"/>
                  <a:pt x="2867839" y="646331"/>
                </a:cubicBezTo>
                <a:cubicBezTo>
                  <a:pt x="2633895" y="663684"/>
                  <a:pt x="2467621" y="655670"/>
                  <a:pt x="2297055" y="646331"/>
                </a:cubicBezTo>
                <a:cubicBezTo>
                  <a:pt x="2126489" y="636992"/>
                  <a:pt x="1840204" y="654181"/>
                  <a:pt x="1642743" y="646331"/>
                </a:cubicBezTo>
                <a:cubicBezTo>
                  <a:pt x="1445282" y="638481"/>
                  <a:pt x="1158776" y="645155"/>
                  <a:pt x="946665" y="646331"/>
                </a:cubicBezTo>
                <a:cubicBezTo>
                  <a:pt x="734554" y="647507"/>
                  <a:pt x="301881" y="655176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76464" h="646331" fill="none" extrusionOk="0">
                <a:moveTo>
                  <a:pt x="-103200" y="159178"/>
                </a:moveTo>
                <a:cubicBezTo>
                  <a:pt x="-260596" y="54427"/>
                  <a:pt x="-377271" y="-36105"/>
                  <a:pt x="-487037" y="-78251"/>
                </a:cubicBezTo>
                <a:cubicBezTo>
                  <a:pt x="-596803" y="-120397"/>
                  <a:pt x="-751105" y="-238777"/>
                  <a:pt x="-841349" y="-297416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24628"/>
                      <a:gd name="adj2" fmla="val -2471"/>
                      <a:gd name="adj3" fmla="val -46016"/>
                      <a:gd name="adj4" fmla="val -2014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になっている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の情報を指定のフォルダに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として書き出す。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吹き出し: 線 20">
            <a:extLst>
              <a:ext uri="{FF2B5EF4-FFF2-40B4-BE49-F238E27FC236}">
                <a16:creationId xmlns:a16="http://schemas.microsoft.com/office/drawing/2014/main" id="{3AD2407C-A0A7-4181-63F3-F09076DE9C40}"/>
              </a:ext>
            </a:extLst>
          </p:cNvPr>
          <p:cNvSpPr/>
          <p:nvPr/>
        </p:nvSpPr>
        <p:spPr>
          <a:xfrm>
            <a:off x="6744072" y="3756505"/>
            <a:ext cx="4680520" cy="646331"/>
          </a:xfrm>
          <a:custGeom>
            <a:avLst/>
            <a:gdLst>
              <a:gd name="connsiteX0" fmla="*/ 0 w 4680520"/>
              <a:gd name="connsiteY0" fmla="*/ 0 h 646331"/>
              <a:gd name="connsiteX1" fmla="*/ 668646 w 4680520"/>
              <a:gd name="connsiteY1" fmla="*/ 0 h 646331"/>
              <a:gd name="connsiteX2" fmla="*/ 1337291 w 4680520"/>
              <a:gd name="connsiteY2" fmla="*/ 0 h 646331"/>
              <a:gd name="connsiteX3" fmla="*/ 2005937 w 4680520"/>
              <a:gd name="connsiteY3" fmla="*/ 0 h 646331"/>
              <a:gd name="connsiteX4" fmla="*/ 2674583 w 4680520"/>
              <a:gd name="connsiteY4" fmla="*/ 0 h 646331"/>
              <a:gd name="connsiteX5" fmla="*/ 3202813 w 4680520"/>
              <a:gd name="connsiteY5" fmla="*/ 0 h 646331"/>
              <a:gd name="connsiteX6" fmla="*/ 3731043 w 4680520"/>
              <a:gd name="connsiteY6" fmla="*/ 0 h 646331"/>
              <a:gd name="connsiteX7" fmla="*/ 4680520 w 4680520"/>
              <a:gd name="connsiteY7" fmla="*/ 0 h 646331"/>
              <a:gd name="connsiteX8" fmla="*/ 4680520 w 4680520"/>
              <a:gd name="connsiteY8" fmla="*/ 646331 h 646331"/>
              <a:gd name="connsiteX9" fmla="*/ 4058679 w 4680520"/>
              <a:gd name="connsiteY9" fmla="*/ 646331 h 646331"/>
              <a:gd name="connsiteX10" fmla="*/ 3530449 w 4680520"/>
              <a:gd name="connsiteY10" fmla="*/ 646331 h 646331"/>
              <a:gd name="connsiteX11" fmla="*/ 2908609 w 4680520"/>
              <a:gd name="connsiteY11" fmla="*/ 646331 h 646331"/>
              <a:gd name="connsiteX12" fmla="*/ 2239963 w 4680520"/>
              <a:gd name="connsiteY12" fmla="*/ 646331 h 646331"/>
              <a:gd name="connsiteX13" fmla="*/ 1571317 w 4680520"/>
              <a:gd name="connsiteY13" fmla="*/ 646331 h 646331"/>
              <a:gd name="connsiteX14" fmla="*/ 1043087 w 4680520"/>
              <a:gd name="connsiteY14" fmla="*/ 646331 h 646331"/>
              <a:gd name="connsiteX15" fmla="*/ 0 w 4680520"/>
              <a:gd name="connsiteY15" fmla="*/ 646331 h 646331"/>
              <a:gd name="connsiteX16" fmla="*/ 0 w 4680520"/>
              <a:gd name="connsiteY16" fmla="*/ 0 h 646331"/>
              <a:gd name="connsiteX0" fmla="*/ -115656 w 4680520"/>
              <a:gd name="connsiteY0" fmla="*/ 159178 h 646331"/>
              <a:gd name="connsiteX1" fmla="*/ -646545 w 4680520"/>
              <a:gd name="connsiteY1" fmla="*/ -150718 h 646331"/>
              <a:gd name="connsiteX2" fmla="*/ -1199102 w 4680520"/>
              <a:gd name="connsiteY2" fmla="*/ -473263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520" h="646331" extrusionOk="0">
                <a:moveTo>
                  <a:pt x="0" y="0"/>
                </a:moveTo>
                <a:cubicBezTo>
                  <a:pt x="331922" y="-33141"/>
                  <a:pt x="342423" y="-11602"/>
                  <a:pt x="668646" y="0"/>
                </a:cubicBezTo>
                <a:cubicBezTo>
                  <a:pt x="994869" y="11602"/>
                  <a:pt x="1150331" y="-28389"/>
                  <a:pt x="1337291" y="0"/>
                </a:cubicBezTo>
                <a:cubicBezTo>
                  <a:pt x="1524252" y="28389"/>
                  <a:pt x="1790553" y="26431"/>
                  <a:pt x="2005937" y="0"/>
                </a:cubicBezTo>
                <a:cubicBezTo>
                  <a:pt x="2221321" y="-26431"/>
                  <a:pt x="2438087" y="-20490"/>
                  <a:pt x="2674583" y="0"/>
                </a:cubicBezTo>
                <a:cubicBezTo>
                  <a:pt x="2911079" y="20490"/>
                  <a:pt x="3024873" y="19284"/>
                  <a:pt x="3202813" y="0"/>
                </a:cubicBezTo>
                <a:cubicBezTo>
                  <a:pt x="3380753" y="-19284"/>
                  <a:pt x="3605891" y="24252"/>
                  <a:pt x="3731043" y="0"/>
                </a:cubicBezTo>
                <a:cubicBezTo>
                  <a:pt x="3856195" y="-24252"/>
                  <a:pt x="4371416" y="39526"/>
                  <a:pt x="4680520" y="0"/>
                </a:cubicBezTo>
                <a:cubicBezTo>
                  <a:pt x="4670159" y="256441"/>
                  <a:pt x="4706229" y="490720"/>
                  <a:pt x="4680520" y="646331"/>
                </a:cubicBezTo>
                <a:cubicBezTo>
                  <a:pt x="4404451" y="634181"/>
                  <a:pt x="4247872" y="661651"/>
                  <a:pt x="4058679" y="646331"/>
                </a:cubicBezTo>
                <a:cubicBezTo>
                  <a:pt x="3869486" y="631011"/>
                  <a:pt x="3715824" y="633950"/>
                  <a:pt x="3530449" y="646331"/>
                </a:cubicBezTo>
                <a:cubicBezTo>
                  <a:pt x="3345074" y="658713"/>
                  <a:pt x="3084956" y="655704"/>
                  <a:pt x="2908609" y="646331"/>
                </a:cubicBezTo>
                <a:cubicBezTo>
                  <a:pt x="2732262" y="636958"/>
                  <a:pt x="2546533" y="627792"/>
                  <a:pt x="2239963" y="646331"/>
                </a:cubicBezTo>
                <a:cubicBezTo>
                  <a:pt x="1933393" y="664870"/>
                  <a:pt x="1847949" y="672401"/>
                  <a:pt x="1571317" y="646331"/>
                </a:cubicBezTo>
                <a:cubicBezTo>
                  <a:pt x="1294685" y="620261"/>
                  <a:pt x="1242963" y="648742"/>
                  <a:pt x="1043087" y="646331"/>
                </a:cubicBezTo>
                <a:cubicBezTo>
                  <a:pt x="843211" y="643921"/>
                  <a:pt x="233301" y="624738"/>
                  <a:pt x="0" y="646331"/>
                </a:cubicBezTo>
                <a:cubicBezTo>
                  <a:pt x="19935" y="344270"/>
                  <a:pt x="-25264" y="265668"/>
                  <a:pt x="0" y="0"/>
                </a:cubicBezTo>
                <a:close/>
              </a:path>
              <a:path w="4680520" h="646331" fill="none" extrusionOk="0">
                <a:moveTo>
                  <a:pt x="-115656" y="159178"/>
                </a:moveTo>
                <a:cubicBezTo>
                  <a:pt x="-358339" y="1428"/>
                  <a:pt x="-535559" y="-69106"/>
                  <a:pt x="-646545" y="-150718"/>
                </a:cubicBezTo>
                <a:cubicBezTo>
                  <a:pt x="-757531" y="-232330"/>
                  <a:pt x="-939586" y="-288594"/>
                  <a:pt x="-1199102" y="-473263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24628"/>
                      <a:gd name="adj2" fmla="val -2471"/>
                      <a:gd name="adj3" fmla="val -73223"/>
                      <a:gd name="adj4" fmla="val -256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パブリックになっている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の情報を指定のフォルダに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として書き出す。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7249B-797A-ABAF-C98B-15D5613F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45632" cy="1082674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資料の概要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11B8DA-8C5C-8595-3E78-15050F3CCD39}"/>
              </a:ext>
            </a:extLst>
          </p:cNvPr>
          <p:cNvSpPr txBox="1"/>
          <p:nvPr/>
        </p:nvSpPr>
        <p:spPr>
          <a:xfrm>
            <a:off x="767408" y="1628800"/>
            <a:ext cx="10524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Microsoft365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のライセンスを管理する上で様々な苦労があると思いますが、この資料ではライセンスの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付与・はく奪、利用サービスの変更を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スクリプトを使って一括管理する方法を提案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しています。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管理者向け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になると思いますがご参考になればと思います。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なお、</a:t>
            </a:r>
            <a:r>
              <a:rPr kumimoji="1" lang="ja-JP" altLang="en-US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管理テナントへのユーザー登録は別途完了していることが前提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です。学校などの大人数の組織では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ユーザー登録には、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で一括登録</a:t>
            </a:r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orAD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サーバーとの同期が良いと思います。（以下サイト参照）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hlinkClick r:id="rId2"/>
              </a:rPr>
              <a:t>Microsoft 365 </a:t>
            </a:r>
            <a:r>
              <a:rPr lang="ja-JP" altLang="en-US" dirty="0">
                <a:hlinkClick r:id="rId2"/>
              </a:rPr>
              <a:t>でユーザーを追加し、ライセンスを割り当てる </a:t>
            </a:r>
            <a:r>
              <a:rPr lang="en-US" altLang="ja-JP" dirty="0">
                <a:hlinkClick r:id="rId2"/>
              </a:rPr>
              <a:t>- Microsoft 365 admin | Microsoft Docs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0EBD56-69DE-C024-0A65-0631BA6466A5}"/>
              </a:ext>
            </a:extLst>
          </p:cNvPr>
          <p:cNvSpPr txBox="1"/>
          <p:nvPr/>
        </p:nvSpPr>
        <p:spPr>
          <a:xfrm>
            <a:off x="4792598" y="4365104"/>
            <a:ext cx="3535650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＜この資料の内容＞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①ライセンスの付与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②ライセンスのはく奪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③利用サービスの変更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（おまけ）Ｔｅａｍｓの状況監視</a:t>
            </a:r>
          </a:p>
        </p:txBody>
      </p:sp>
    </p:spTree>
    <p:extLst>
      <p:ext uri="{BB962C8B-B14F-4D97-AF65-F5344CB8AC3E}">
        <p14:creationId xmlns:p14="http://schemas.microsoft.com/office/powerpoint/2010/main" val="369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事前準備①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6CE571-9393-C00A-35B2-105F64B8BB08}"/>
              </a:ext>
            </a:extLst>
          </p:cNvPr>
          <p:cNvSpPr txBox="1"/>
          <p:nvPr/>
        </p:nvSpPr>
        <p:spPr>
          <a:xfrm>
            <a:off x="553085" y="1556792"/>
            <a:ext cx="9794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スクリプトを用いた一括処理には</a:t>
            </a:r>
            <a:r>
              <a:rPr kumimoji="1" lang="en-US" altLang="ja-JP" dirty="0"/>
              <a:t>『</a:t>
            </a:r>
            <a:r>
              <a:rPr kumimoji="1" lang="en-US" altLang="ja-JP" dirty="0" err="1"/>
              <a:t>Powershell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を使います。下記サイトを参考に環境を整えましょう。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>
                <a:hlinkClick r:id="rId2"/>
              </a:rPr>
              <a:t>PowerShell </a:t>
            </a:r>
            <a:r>
              <a:rPr lang="ja-JP" altLang="en-US" dirty="0">
                <a:hlinkClick r:id="rId2"/>
              </a:rPr>
              <a:t>を使用して </a:t>
            </a:r>
            <a:r>
              <a:rPr lang="en-US" altLang="ja-JP" dirty="0">
                <a:hlinkClick r:id="rId2"/>
              </a:rPr>
              <a:t>Microsoft 365 </a:t>
            </a:r>
            <a:r>
              <a:rPr lang="ja-JP" altLang="en-US" dirty="0">
                <a:hlinkClick r:id="rId2"/>
              </a:rPr>
              <a:t>に接続する </a:t>
            </a:r>
            <a:r>
              <a:rPr lang="en-US" altLang="ja-JP" dirty="0">
                <a:hlinkClick r:id="rId2"/>
              </a:rPr>
              <a:t>- Microsoft 365 Enterprise | Microsoft Docs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14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事前準備②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6CE571-9393-C00A-35B2-105F64B8BB08}"/>
              </a:ext>
            </a:extLst>
          </p:cNvPr>
          <p:cNvSpPr txBox="1"/>
          <p:nvPr/>
        </p:nvSpPr>
        <p:spPr>
          <a:xfrm>
            <a:off x="3287688" y="764704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環境が整ったかどうかコマンド（契約テナントの情報表示）を実行して確かめてみましょう。</a:t>
            </a:r>
            <a:endParaRPr lang="en-US" altLang="ja-JP" dirty="0"/>
          </a:p>
          <a:p>
            <a:endParaRPr kumimoji="1" lang="en-US" altLang="ja-JP" dirty="0"/>
          </a:p>
        </p:txBody>
      </p:sp>
      <p:pic>
        <p:nvPicPr>
          <p:cNvPr id="9" name="図 8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0A9974F-1016-A39C-9C50-757EB408A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6" y="3295709"/>
            <a:ext cx="5400600" cy="276140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7FB91A-751B-5098-289D-A269D46BC3EA}"/>
              </a:ext>
            </a:extLst>
          </p:cNvPr>
          <p:cNvSpPr txBox="1"/>
          <p:nvPr/>
        </p:nvSpPr>
        <p:spPr>
          <a:xfrm>
            <a:off x="418676" y="1658124"/>
            <a:ext cx="614985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"管理者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.onmicrosoft.com"</a:t>
            </a:r>
          </a:p>
          <a:p>
            <a:r>
              <a:rPr lang="ja-JP" altLang="en-US" sz="900" dirty="0"/>
              <a:t>$PWord = ConvertTo-SecureString –String "パスワード" –AsPlainText -Force</a:t>
            </a:r>
          </a:p>
          <a:p>
            <a:r>
              <a:rPr lang="ja-JP" altLang="en-US" sz="900" dirty="0"/>
              <a:t>$Cred = New-Object –TypeName System.Management.Automation.PSCredential –ArgumentList $User, $PWord</a:t>
            </a:r>
          </a:p>
          <a:p>
            <a:endParaRPr lang="ja-JP" altLang="en-US" sz="900" dirty="0"/>
          </a:p>
          <a:p>
            <a:r>
              <a:rPr lang="ja-JP" altLang="en-US" sz="900" dirty="0"/>
              <a:t>Connect-MsolService -Credential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Get-MsolAccountSku | select AccountSkuId,ActiveUnits,WarningUnits,ConsumedUnits</a:t>
            </a:r>
          </a:p>
          <a:p>
            <a:endParaRPr lang="ja-JP" altLang="en-US" sz="900" dirty="0"/>
          </a:p>
          <a:p>
            <a:r>
              <a:rPr lang="ja-JP" altLang="en-US" sz="900" dirty="0"/>
              <a:t>exit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302B358-3886-EC70-6F2A-2ADF726801EF}"/>
              </a:ext>
            </a:extLst>
          </p:cNvPr>
          <p:cNvSpPr/>
          <p:nvPr/>
        </p:nvSpPr>
        <p:spPr>
          <a:xfrm>
            <a:off x="298329" y="1628799"/>
            <a:ext cx="6264696" cy="835066"/>
          </a:xfrm>
          <a:custGeom>
            <a:avLst/>
            <a:gdLst>
              <a:gd name="connsiteX0" fmla="*/ 0 w 6264696"/>
              <a:gd name="connsiteY0" fmla="*/ 139180 h 835066"/>
              <a:gd name="connsiteX1" fmla="*/ 139180 w 6264696"/>
              <a:gd name="connsiteY1" fmla="*/ 0 h 835066"/>
              <a:gd name="connsiteX2" fmla="*/ 924055 w 6264696"/>
              <a:gd name="connsiteY2" fmla="*/ 0 h 835066"/>
              <a:gd name="connsiteX3" fmla="*/ 1529340 w 6264696"/>
              <a:gd name="connsiteY3" fmla="*/ 0 h 835066"/>
              <a:gd name="connsiteX4" fmla="*/ 2074762 w 6264696"/>
              <a:gd name="connsiteY4" fmla="*/ 0 h 835066"/>
              <a:gd name="connsiteX5" fmla="*/ 2799774 w 6264696"/>
              <a:gd name="connsiteY5" fmla="*/ 0 h 835066"/>
              <a:gd name="connsiteX6" fmla="*/ 3405059 w 6264696"/>
              <a:gd name="connsiteY6" fmla="*/ 0 h 835066"/>
              <a:gd name="connsiteX7" fmla="*/ 4189934 w 6264696"/>
              <a:gd name="connsiteY7" fmla="*/ 0 h 835066"/>
              <a:gd name="connsiteX8" fmla="*/ 4735356 w 6264696"/>
              <a:gd name="connsiteY8" fmla="*/ 0 h 835066"/>
              <a:gd name="connsiteX9" fmla="*/ 5520231 w 6264696"/>
              <a:gd name="connsiteY9" fmla="*/ 0 h 835066"/>
              <a:gd name="connsiteX10" fmla="*/ 6125516 w 6264696"/>
              <a:gd name="connsiteY10" fmla="*/ 0 h 835066"/>
              <a:gd name="connsiteX11" fmla="*/ 6264696 w 6264696"/>
              <a:gd name="connsiteY11" fmla="*/ 139180 h 835066"/>
              <a:gd name="connsiteX12" fmla="*/ 6264696 w 6264696"/>
              <a:gd name="connsiteY12" fmla="*/ 695886 h 835066"/>
              <a:gd name="connsiteX13" fmla="*/ 6125516 w 6264696"/>
              <a:gd name="connsiteY13" fmla="*/ 835066 h 835066"/>
              <a:gd name="connsiteX14" fmla="*/ 5460368 w 6264696"/>
              <a:gd name="connsiteY14" fmla="*/ 835066 h 835066"/>
              <a:gd name="connsiteX15" fmla="*/ 4795219 w 6264696"/>
              <a:gd name="connsiteY15" fmla="*/ 835066 h 835066"/>
              <a:gd name="connsiteX16" fmla="*/ 4010344 w 6264696"/>
              <a:gd name="connsiteY16" fmla="*/ 835066 h 835066"/>
              <a:gd name="connsiteX17" fmla="*/ 3345196 w 6264696"/>
              <a:gd name="connsiteY17" fmla="*/ 835066 h 835066"/>
              <a:gd name="connsiteX18" fmla="*/ 2859637 w 6264696"/>
              <a:gd name="connsiteY18" fmla="*/ 835066 h 835066"/>
              <a:gd name="connsiteX19" fmla="*/ 2314215 w 6264696"/>
              <a:gd name="connsiteY19" fmla="*/ 835066 h 835066"/>
              <a:gd name="connsiteX20" fmla="*/ 1529340 w 6264696"/>
              <a:gd name="connsiteY20" fmla="*/ 835066 h 835066"/>
              <a:gd name="connsiteX21" fmla="*/ 864192 w 6264696"/>
              <a:gd name="connsiteY21" fmla="*/ 835066 h 835066"/>
              <a:gd name="connsiteX22" fmla="*/ 139180 w 6264696"/>
              <a:gd name="connsiteY22" fmla="*/ 835066 h 835066"/>
              <a:gd name="connsiteX23" fmla="*/ 0 w 6264696"/>
              <a:gd name="connsiteY23" fmla="*/ 695886 h 835066"/>
              <a:gd name="connsiteX24" fmla="*/ 0 w 6264696"/>
              <a:gd name="connsiteY24" fmla="*/ 139180 h 8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835066" extrusionOk="0">
                <a:moveTo>
                  <a:pt x="0" y="139180"/>
                </a:moveTo>
                <a:cubicBezTo>
                  <a:pt x="-8481" y="57082"/>
                  <a:pt x="59702" y="980"/>
                  <a:pt x="139180" y="0"/>
                </a:cubicBezTo>
                <a:cubicBezTo>
                  <a:pt x="466296" y="25562"/>
                  <a:pt x="741613" y="21093"/>
                  <a:pt x="924055" y="0"/>
                </a:cubicBezTo>
                <a:cubicBezTo>
                  <a:pt x="1106497" y="-21093"/>
                  <a:pt x="1245915" y="23801"/>
                  <a:pt x="1529340" y="0"/>
                </a:cubicBezTo>
                <a:cubicBezTo>
                  <a:pt x="1812766" y="-23801"/>
                  <a:pt x="1856070" y="-25984"/>
                  <a:pt x="2074762" y="0"/>
                </a:cubicBezTo>
                <a:cubicBezTo>
                  <a:pt x="2293454" y="25984"/>
                  <a:pt x="2578215" y="3566"/>
                  <a:pt x="2799774" y="0"/>
                </a:cubicBezTo>
                <a:cubicBezTo>
                  <a:pt x="3021333" y="-3566"/>
                  <a:pt x="3120055" y="-3014"/>
                  <a:pt x="3405059" y="0"/>
                </a:cubicBezTo>
                <a:cubicBezTo>
                  <a:pt x="3690064" y="3014"/>
                  <a:pt x="3994185" y="-15140"/>
                  <a:pt x="4189934" y="0"/>
                </a:cubicBezTo>
                <a:cubicBezTo>
                  <a:pt x="4385683" y="15140"/>
                  <a:pt x="4597411" y="-26333"/>
                  <a:pt x="4735356" y="0"/>
                </a:cubicBezTo>
                <a:cubicBezTo>
                  <a:pt x="4873301" y="26333"/>
                  <a:pt x="5265611" y="3763"/>
                  <a:pt x="5520231" y="0"/>
                </a:cubicBezTo>
                <a:cubicBezTo>
                  <a:pt x="5774852" y="-3763"/>
                  <a:pt x="5968665" y="23701"/>
                  <a:pt x="6125516" y="0"/>
                </a:cubicBezTo>
                <a:cubicBezTo>
                  <a:pt x="6195402" y="-399"/>
                  <a:pt x="6265295" y="60671"/>
                  <a:pt x="6264696" y="139180"/>
                </a:cubicBezTo>
                <a:cubicBezTo>
                  <a:pt x="6250743" y="398200"/>
                  <a:pt x="6254866" y="525058"/>
                  <a:pt x="6264696" y="695886"/>
                </a:cubicBezTo>
                <a:cubicBezTo>
                  <a:pt x="6274612" y="784900"/>
                  <a:pt x="6213618" y="825229"/>
                  <a:pt x="6125516" y="835066"/>
                </a:cubicBezTo>
                <a:cubicBezTo>
                  <a:pt x="5887752" y="824399"/>
                  <a:pt x="5780733" y="865215"/>
                  <a:pt x="5460368" y="835066"/>
                </a:cubicBezTo>
                <a:cubicBezTo>
                  <a:pt x="5140003" y="804917"/>
                  <a:pt x="5092645" y="859550"/>
                  <a:pt x="4795219" y="835066"/>
                </a:cubicBezTo>
                <a:cubicBezTo>
                  <a:pt x="4497793" y="810582"/>
                  <a:pt x="4188765" y="863677"/>
                  <a:pt x="4010344" y="835066"/>
                </a:cubicBezTo>
                <a:cubicBezTo>
                  <a:pt x="3831923" y="806455"/>
                  <a:pt x="3502455" y="860166"/>
                  <a:pt x="3345196" y="835066"/>
                </a:cubicBezTo>
                <a:cubicBezTo>
                  <a:pt x="3187937" y="809966"/>
                  <a:pt x="3044381" y="819382"/>
                  <a:pt x="2859637" y="835066"/>
                </a:cubicBezTo>
                <a:cubicBezTo>
                  <a:pt x="2674893" y="850750"/>
                  <a:pt x="2559288" y="846827"/>
                  <a:pt x="2314215" y="835066"/>
                </a:cubicBezTo>
                <a:cubicBezTo>
                  <a:pt x="2069142" y="823305"/>
                  <a:pt x="1807861" y="851712"/>
                  <a:pt x="1529340" y="835066"/>
                </a:cubicBezTo>
                <a:cubicBezTo>
                  <a:pt x="1250819" y="818420"/>
                  <a:pt x="1081466" y="810290"/>
                  <a:pt x="864192" y="835066"/>
                </a:cubicBezTo>
                <a:cubicBezTo>
                  <a:pt x="646918" y="859842"/>
                  <a:pt x="389201" y="809057"/>
                  <a:pt x="139180" y="835066"/>
                </a:cubicBezTo>
                <a:cubicBezTo>
                  <a:pt x="61943" y="825079"/>
                  <a:pt x="13230" y="775512"/>
                  <a:pt x="0" y="695886"/>
                </a:cubicBezTo>
                <a:cubicBezTo>
                  <a:pt x="-18760" y="542548"/>
                  <a:pt x="-14333" y="272026"/>
                  <a:pt x="0" y="139180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C37613-CFE0-5525-8BC7-78A473C15F3F}"/>
              </a:ext>
            </a:extLst>
          </p:cNvPr>
          <p:cNvSpPr/>
          <p:nvPr/>
        </p:nvSpPr>
        <p:spPr>
          <a:xfrm>
            <a:off x="7692561" y="1441162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537599 w 4104456"/>
              <a:gd name="connsiteY1" fmla="*/ 221317 h 646331"/>
              <a:gd name="connsiteX2" fmla="*/ -942876 w 4104456"/>
              <a:gd name="connsiteY2" fmla="*/ 35172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308980" y="163300"/>
                  <a:pt x="-381812" y="177351"/>
                  <a:pt x="-537599" y="221317"/>
                </a:cubicBezTo>
                <a:cubicBezTo>
                  <a:pt x="-693386" y="265284"/>
                  <a:pt x="-828562" y="298329"/>
                  <a:pt x="-942876" y="351720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54418"/>
                      <a:gd name="adj4" fmla="val -22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1AFD5B-170E-3BAC-810C-E9A4CF3D14D6}"/>
              </a:ext>
            </a:extLst>
          </p:cNvPr>
          <p:cNvSpPr txBox="1"/>
          <p:nvPr/>
        </p:nvSpPr>
        <p:spPr>
          <a:xfrm>
            <a:off x="4871864" y="2854970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2126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事前準備③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6CE571-9393-C00A-35B2-105F64B8BB08}"/>
              </a:ext>
            </a:extLst>
          </p:cNvPr>
          <p:cNvSpPr txBox="1"/>
          <p:nvPr/>
        </p:nvSpPr>
        <p:spPr>
          <a:xfrm>
            <a:off x="3040136" y="759187"/>
            <a:ext cx="91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利用できるサービスの設定上の名称も取得しておきましょう。ライセンス付与等で利用します。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D6DD3C-8490-574B-EB4D-2FD6544F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28" y="2705144"/>
            <a:ext cx="3420961" cy="40558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AEBC9C-CB6E-44BB-095F-0100A6F33299}"/>
              </a:ext>
            </a:extLst>
          </p:cNvPr>
          <p:cNvSpPr txBox="1"/>
          <p:nvPr/>
        </p:nvSpPr>
        <p:spPr>
          <a:xfrm>
            <a:off x="419477" y="1675207"/>
            <a:ext cx="609485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"管理者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.onmicrosoft.com"</a:t>
            </a:r>
          </a:p>
          <a:p>
            <a:r>
              <a:rPr lang="ja-JP" altLang="en-US" sz="900" dirty="0"/>
              <a:t>$PWord = ConvertTo-SecureString –String "パスワード" –AsPlainText -Force</a:t>
            </a:r>
          </a:p>
          <a:p>
            <a:r>
              <a:rPr lang="ja-JP" altLang="en-US" sz="900" dirty="0"/>
              <a:t>$Cred = New-Object –TypeName System.Management.Automation.PSCredential –ArgumentList $User, $PWord</a:t>
            </a:r>
          </a:p>
          <a:p>
            <a:endParaRPr lang="ja-JP" altLang="en-US" sz="900" dirty="0"/>
          </a:p>
          <a:p>
            <a:r>
              <a:rPr lang="ja-JP" altLang="en-US" sz="900" dirty="0"/>
              <a:t>Connect-MsolService -Credential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Get-MsolAccountSku | ? {$_.SKUPartNumber -eq "M365EDU_A3_STUUSEBNFT"} | % {$_.ServiceStatus}</a:t>
            </a:r>
          </a:p>
          <a:p>
            <a:endParaRPr lang="ja-JP" altLang="en-US" sz="900" dirty="0"/>
          </a:p>
          <a:p>
            <a:r>
              <a:rPr lang="ja-JP" altLang="en-US" sz="900" dirty="0"/>
              <a:t>exit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EB29EFD-B2E1-BC38-F14B-634107E7ED8A}"/>
              </a:ext>
            </a:extLst>
          </p:cNvPr>
          <p:cNvSpPr/>
          <p:nvPr/>
        </p:nvSpPr>
        <p:spPr>
          <a:xfrm>
            <a:off x="298329" y="1628799"/>
            <a:ext cx="6264696" cy="862907"/>
          </a:xfrm>
          <a:custGeom>
            <a:avLst/>
            <a:gdLst>
              <a:gd name="connsiteX0" fmla="*/ 0 w 6264696"/>
              <a:gd name="connsiteY0" fmla="*/ 143821 h 862907"/>
              <a:gd name="connsiteX1" fmla="*/ 143821 w 6264696"/>
              <a:gd name="connsiteY1" fmla="*/ 0 h 862907"/>
              <a:gd name="connsiteX2" fmla="*/ 927479 w 6264696"/>
              <a:gd name="connsiteY2" fmla="*/ 0 h 862907"/>
              <a:gd name="connsiteX3" fmla="*/ 1531826 w 6264696"/>
              <a:gd name="connsiteY3" fmla="*/ 0 h 862907"/>
              <a:gd name="connsiteX4" fmla="*/ 2076402 w 6264696"/>
              <a:gd name="connsiteY4" fmla="*/ 0 h 862907"/>
              <a:gd name="connsiteX5" fmla="*/ 2800289 w 6264696"/>
              <a:gd name="connsiteY5" fmla="*/ 0 h 862907"/>
              <a:gd name="connsiteX6" fmla="*/ 3404636 w 6264696"/>
              <a:gd name="connsiteY6" fmla="*/ 0 h 862907"/>
              <a:gd name="connsiteX7" fmla="*/ 4188294 w 6264696"/>
              <a:gd name="connsiteY7" fmla="*/ 0 h 862907"/>
              <a:gd name="connsiteX8" fmla="*/ 4732870 w 6264696"/>
              <a:gd name="connsiteY8" fmla="*/ 0 h 862907"/>
              <a:gd name="connsiteX9" fmla="*/ 5516528 w 6264696"/>
              <a:gd name="connsiteY9" fmla="*/ 0 h 862907"/>
              <a:gd name="connsiteX10" fmla="*/ 6120875 w 6264696"/>
              <a:gd name="connsiteY10" fmla="*/ 0 h 862907"/>
              <a:gd name="connsiteX11" fmla="*/ 6264696 w 6264696"/>
              <a:gd name="connsiteY11" fmla="*/ 143821 h 862907"/>
              <a:gd name="connsiteX12" fmla="*/ 6264696 w 6264696"/>
              <a:gd name="connsiteY12" fmla="*/ 719086 h 862907"/>
              <a:gd name="connsiteX13" fmla="*/ 6120875 w 6264696"/>
              <a:gd name="connsiteY13" fmla="*/ 862907 h 862907"/>
              <a:gd name="connsiteX14" fmla="*/ 5456758 w 6264696"/>
              <a:gd name="connsiteY14" fmla="*/ 862907 h 862907"/>
              <a:gd name="connsiteX15" fmla="*/ 4792641 w 6264696"/>
              <a:gd name="connsiteY15" fmla="*/ 862907 h 862907"/>
              <a:gd name="connsiteX16" fmla="*/ 4008983 w 6264696"/>
              <a:gd name="connsiteY16" fmla="*/ 862907 h 862907"/>
              <a:gd name="connsiteX17" fmla="*/ 3344865 w 6264696"/>
              <a:gd name="connsiteY17" fmla="*/ 862907 h 862907"/>
              <a:gd name="connsiteX18" fmla="*/ 2860060 w 6264696"/>
              <a:gd name="connsiteY18" fmla="*/ 862907 h 862907"/>
              <a:gd name="connsiteX19" fmla="*/ 2315484 w 6264696"/>
              <a:gd name="connsiteY19" fmla="*/ 862907 h 862907"/>
              <a:gd name="connsiteX20" fmla="*/ 1531826 w 6264696"/>
              <a:gd name="connsiteY20" fmla="*/ 862907 h 862907"/>
              <a:gd name="connsiteX21" fmla="*/ 867709 w 6264696"/>
              <a:gd name="connsiteY21" fmla="*/ 862907 h 862907"/>
              <a:gd name="connsiteX22" fmla="*/ 143821 w 6264696"/>
              <a:gd name="connsiteY22" fmla="*/ 862907 h 862907"/>
              <a:gd name="connsiteX23" fmla="*/ 0 w 6264696"/>
              <a:gd name="connsiteY23" fmla="*/ 719086 h 862907"/>
              <a:gd name="connsiteX24" fmla="*/ 0 w 6264696"/>
              <a:gd name="connsiteY24" fmla="*/ 143821 h 86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862907" extrusionOk="0">
                <a:moveTo>
                  <a:pt x="0" y="143821"/>
                </a:moveTo>
                <a:cubicBezTo>
                  <a:pt x="-6259" y="60530"/>
                  <a:pt x="53664" y="4026"/>
                  <a:pt x="143821" y="0"/>
                </a:cubicBezTo>
                <a:cubicBezTo>
                  <a:pt x="477707" y="-26741"/>
                  <a:pt x="549377" y="11674"/>
                  <a:pt x="927479" y="0"/>
                </a:cubicBezTo>
                <a:cubicBezTo>
                  <a:pt x="1305581" y="-11674"/>
                  <a:pt x="1252076" y="-11667"/>
                  <a:pt x="1531826" y="0"/>
                </a:cubicBezTo>
                <a:cubicBezTo>
                  <a:pt x="1811576" y="11667"/>
                  <a:pt x="1874630" y="-17347"/>
                  <a:pt x="2076402" y="0"/>
                </a:cubicBezTo>
                <a:cubicBezTo>
                  <a:pt x="2278174" y="17347"/>
                  <a:pt x="2565217" y="-32144"/>
                  <a:pt x="2800289" y="0"/>
                </a:cubicBezTo>
                <a:cubicBezTo>
                  <a:pt x="3035361" y="32144"/>
                  <a:pt x="3124204" y="28423"/>
                  <a:pt x="3404636" y="0"/>
                </a:cubicBezTo>
                <a:cubicBezTo>
                  <a:pt x="3685068" y="-28423"/>
                  <a:pt x="3956486" y="19762"/>
                  <a:pt x="4188294" y="0"/>
                </a:cubicBezTo>
                <a:cubicBezTo>
                  <a:pt x="4420102" y="-19762"/>
                  <a:pt x="4489587" y="17719"/>
                  <a:pt x="4732870" y="0"/>
                </a:cubicBezTo>
                <a:cubicBezTo>
                  <a:pt x="4976153" y="-17719"/>
                  <a:pt x="5128315" y="-35522"/>
                  <a:pt x="5516528" y="0"/>
                </a:cubicBezTo>
                <a:cubicBezTo>
                  <a:pt x="5904741" y="35522"/>
                  <a:pt x="5968825" y="-26212"/>
                  <a:pt x="6120875" y="0"/>
                </a:cubicBezTo>
                <a:cubicBezTo>
                  <a:pt x="6186940" y="-764"/>
                  <a:pt x="6267816" y="55834"/>
                  <a:pt x="6264696" y="143821"/>
                </a:cubicBezTo>
                <a:cubicBezTo>
                  <a:pt x="6243179" y="334062"/>
                  <a:pt x="6280753" y="599913"/>
                  <a:pt x="6264696" y="719086"/>
                </a:cubicBezTo>
                <a:cubicBezTo>
                  <a:pt x="6276961" y="813540"/>
                  <a:pt x="6211292" y="853288"/>
                  <a:pt x="6120875" y="862907"/>
                </a:cubicBezTo>
                <a:cubicBezTo>
                  <a:pt x="5980982" y="873604"/>
                  <a:pt x="5699940" y="870976"/>
                  <a:pt x="5456758" y="862907"/>
                </a:cubicBezTo>
                <a:cubicBezTo>
                  <a:pt x="5213576" y="854838"/>
                  <a:pt x="5119055" y="887515"/>
                  <a:pt x="4792641" y="862907"/>
                </a:cubicBezTo>
                <a:cubicBezTo>
                  <a:pt x="4466227" y="838299"/>
                  <a:pt x="4241718" y="892553"/>
                  <a:pt x="4008983" y="862907"/>
                </a:cubicBezTo>
                <a:cubicBezTo>
                  <a:pt x="3776248" y="833261"/>
                  <a:pt x="3609245" y="857711"/>
                  <a:pt x="3344865" y="862907"/>
                </a:cubicBezTo>
                <a:cubicBezTo>
                  <a:pt x="3080485" y="868103"/>
                  <a:pt x="3014972" y="848874"/>
                  <a:pt x="2860060" y="862907"/>
                </a:cubicBezTo>
                <a:cubicBezTo>
                  <a:pt x="2705149" y="876940"/>
                  <a:pt x="2544319" y="886370"/>
                  <a:pt x="2315484" y="862907"/>
                </a:cubicBezTo>
                <a:cubicBezTo>
                  <a:pt x="2086649" y="839444"/>
                  <a:pt x="1692047" y="875093"/>
                  <a:pt x="1531826" y="862907"/>
                </a:cubicBezTo>
                <a:cubicBezTo>
                  <a:pt x="1371605" y="850721"/>
                  <a:pt x="1117966" y="859677"/>
                  <a:pt x="867709" y="862907"/>
                </a:cubicBezTo>
                <a:cubicBezTo>
                  <a:pt x="617452" y="866137"/>
                  <a:pt x="362796" y="856665"/>
                  <a:pt x="143821" y="862907"/>
                </a:cubicBezTo>
                <a:cubicBezTo>
                  <a:pt x="63987" y="852013"/>
                  <a:pt x="12384" y="801098"/>
                  <a:pt x="0" y="719086"/>
                </a:cubicBezTo>
                <a:cubicBezTo>
                  <a:pt x="24118" y="468590"/>
                  <a:pt x="19720" y="325578"/>
                  <a:pt x="0" y="143821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線 11">
            <a:extLst>
              <a:ext uri="{FF2B5EF4-FFF2-40B4-BE49-F238E27FC236}">
                <a16:creationId xmlns:a16="http://schemas.microsoft.com/office/drawing/2014/main" id="{3BA6CE7A-0A61-044B-5A5C-51A1245B92D7}"/>
              </a:ext>
            </a:extLst>
          </p:cNvPr>
          <p:cNvSpPr/>
          <p:nvPr/>
        </p:nvSpPr>
        <p:spPr>
          <a:xfrm>
            <a:off x="7692561" y="1441162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537599 w 4104456"/>
              <a:gd name="connsiteY1" fmla="*/ 221317 h 646331"/>
              <a:gd name="connsiteX2" fmla="*/ -942876 w 4104456"/>
              <a:gd name="connsiteY2" fmla="*/ 35172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308980" y="163300"/>
                  <a:pt x="-381812" y="177351"/>
                  <a:pt x="-537599" y="221317"/>
                </a:cubicBezTo>
                <a:cubicBezTo>
                  <a:pt x="-693386" y="265284"/>
                  <a:pt x="-828562" y="298329"/>
                  <a:pt x="-942876" y="351720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54418"/>
                      <a:gd name="adj4" fmla="val -22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EBD846-6C86-479C-AB23-A5DA4F0EBA55}"/>
              </a:ext>
            </a:extLst>
          </p:cNvPr>
          <p:cNvSpPr txBox="1"/>
          <p:nvPr/>
        </p:nvSpPr>
        <p:spPr>
          <a:xfrm>
            <a:off x="7480310" y="2270338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実行結果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0F77BE7-4BAD-ABA8-85A3-700D0DBB55AE}"/>
              </a:ext>
            </a:extLst>
          </p:cNvPr>
          <p:cNvSpPr/>
          <p:nvPr/>
        </p:nvSpPr>
        <p:spPr>
          <a:xfrm>
            <a:off x="1141165" y="2899894"/>
            <a:ext cx="4954835" cy="2356940"/>
          </a:xfrm>
          <a:custGeom>
            <a:avLst/>
            <a:gdLst>
              <a:gd name="connsiteX0" fmla="*/ 0 w 4954835"/>
              <a:gd name="connsiteY0" fmla="*/ 0 h 2356940"/>
              <a:gd name="connsiteX1" fmla="*/ 619354 w 4954835"/>
              <a:gd name="connsiteY1" fmla="*/ 0 h 2356940"/>
              <a:gd name="connsiteX2" fmla="*/ 1238709 w 4954835"/>
              <a:gd name="connsiteY2" fmla="*/ 0 h 2356940"/>
              <a:gd name="connsiteX3" fmla="*/ 1858063 w 4954835"/>
              <a:gd name="connsiteY3" fmla="*/ 0 h 2356940"/>
              <a:gd name="connsiteX4" fmla="*/ 2477418 w 4954835"/>
              <a:gd name="connsiteY4" fmla="*/ 0 h 2356940"/>
              <a:gd name="connsiteX5" fmla="*/ 2948127 w 4954835"/>
              <a:gd name="connsiteY5" fmla="*/ 0 h 2356940"/>
              <a:gd name="connsiteX6" fmla="*/ 3418836 w 4954835"/>
              <a:gd name="connsiteY6" fmla="*/ 0 h 2356940"/>
              <a:gd name="connsiteX7" fmla="*/ 4038191 w 4954835"/>
              <a:gd name="connsiteY7" fmla="*/ 0 h 2356940"/>
              <a:gd name="connsiteX8" fmla="*/ 4954835 w 4954835"/>
              <a:gd name="connsiteY8" fmla="*/ 0 h 2356940"/>
              <a:gd name="connsiteX9" fmla="*/ 4954835 w 4954835"/>
              <a:gd name="connsiteY9" fmla="*/ 518527 h 2356940"/>
              <a:gd name="connsiteX10" fmla="*/ 4954835 w 4954835"/>
              <a:gd name="connsiteY10" fmla="*/ 1131331 h 2356940"/>
              <a:gd name="connsiteX11" fmla="*/ 4954835 w 4954835"/>
              <a:gd name="connsiteY11" fmla="*/ 1744136 h 2356940"/>
              <a:gd name="connsiteX12" fmla="*/ 4954835 w 4954835"/>
              <a:gd name="connsiteY12" fmla="*/ 2356940 h 2356940"/>
              <a:gd name="connsiteX13" fmla="*/ 4335481 w 4954835"/>
              <a:gd name="connsiteY13" fmla="*/ 2356940 h 2356940"/>
              <a:gd name="connsiteX14" fmla="*/ 3864771 w 4954835"/>
              <a:gd name="connsiteY14" fmla="*/ 2356940 h 2356940"/>
              <a:gd name="connsiteX15" fmla="*/ 3344514 w 4954835"/>
              <a:gd name="connsiteY15" fmla="*/ 2356940 h 2356940"/>
              <a:gd name="connsiteX16" fmla="*/ 2824256 w 4954835"/>
              <a:gd name="connsiteY16" fmla="*/ 2356940 h 2356940"/>
              <a:gd name="connsiteX17" fmla="*/ 2204902 w 4954835"/>
              <a:gd name="connsiteY17" fmla="*/ 2356940 h 2356940"/>
              <a:gd name="connsiteX18" fmla="*/ 1684644 w 4954835"/>
              <a:gd name="connsiteY18" fmla="*/ 2356940 h 2356940"/>
              <a:gd name="connsiteX19" fmla="*/ 1164386 w 4954835"/>
              <a:gd name="connsiteY19" fmla="*/ 2356940 h 2356940"/>
              <a:gd name="connsiteX20" fmla="*/ 545032 w 4954835"/>
              <a:gd name="connsiteY20" fmla="*/ 2356940 h 2356940"/>
              <a:gd name="connsiteX21" fmla="*/ 0 w 4954835"/>
              <a:gd name="connsiteY21" fmla="*/ 2356940 h 2356940"/>
              <a:gd name="connsiteX22" fmla="*/ 0 w 4954835"/>
              <a:gd name="connsiteY22" fmla="*/ 1767705 h 2356940"/>
              <a:gd name="connsiteX23" fmla="*/ 0 w 4954835"/>
              <a:gd name="connsiteY23" fmla="*/ 1202039 h 2356940"/>
              <a:gd name="connsiteX24" fmla="*/ 0 w 4954835"/>
              <a:gd name="connsiteY24" fmla="*/ 659943 h 2356940"/>
              <a:gd name="connsiteX25" fmla="*/ 0 w 4954835"/>
              <a:gd name="connsiteY25" fmla="*/ 0 h 2356940"/>
              <a:gd name="connsiteX0" fmla="*/ 471453 w 4954835"/>
              <a:gd name="connsiteY0" fmla="*/ -4313 h 2356940"/>
              <a:gd name="connsiteX1" fmla="*/ 106479 w 4954835"/>
              <a:gd name="connsiteY1" fmla="*/ -233667 h 235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4835" h="2356940" extrusionOk="0">
                <a:moveTo>
                  <a:pt x="0" y="0"/>
                </a:moveTo>
                <a:cubicBezTo>
                  <a:pt x="231826" y="24620"/>
                  <a:pt x="325633" y="-6329"/>
                  <a:pt x="619354" y="0"/>
                </a:cubicBezTo>
                <a:cubicBezTo>
                  <a:pt x="913075" y="6329"/>
                  <a:pt x="1073799" y="1759"/>
                  <a:pt x="1238709" y="0"/>
                </a:cubicBezTo>
                <a:cubicBezTo>
                  <a:pt x="1403620" y="-1759"/>
                  <a:pt x="1580528" y="21969"/>
                  <a:pt x="1858063" y="0"/>
                </a:cubicBezTo>
                <a:cubicBezTo>
                  <a:pt x="2135598" y="-21969"/>
                  <a:pt x="2229585" y="-5939"/>
                  <a:pt x="2477418" y="0"/>
                </a:cubicBezTo>
                <a:cubicBezTo>
                  <a:pt x="2725252" y="5939"/>
                  <a:pt x="2781316" y="-4332"/>
                  <a:pt x="2948127" y="0"/>
                </a:cubicBezTo>
                <a:cubicBezTo>
                  <a:pt x="3114938" y="4332"/>
                  <a:pt x="3208644" y="-18584"/>
                  <a:pt x="3418836" y="0"/>
                </a:cubicBezTo>
                <a:cubicBezTo>
                  <a:pt x="3629028" y="18584"/>
                  <a:pt x="3842760" y="8797"/>
                  <a:pt x="4038191" y="0"/>
                </a:cubicBezTo>
                <a:cubicBezTo>
                  <a:pt x="4233622" y="-8797"/>
                  <a:pt x="4734416" y="30131"/>
                  <a:pt x="4954835" y="0"/>
                </a:cubicBezTo>
                <a:cubicBezTo>
                  <a:pt x="4934311" y="251950"/>
                  <a:pt x="4979702" y="382300"/>
                  <a:pt x="4954835" y="518527"/>
                </a:cubicBezTo>
                <a:cubicBezTo>
                  <a:pt x="4929968" y="654754"/>
                  <a:pt x="4966780" y="836443"/>
                  <a:pt x="4954835" y="1131331"/>
                </a:cubicBezTo>
                <a:cubicBezTo>
                  <a:pt x="4942890" y="1426219"/>
                  <a:pt x="4977770" y="1528561"/>
                  <a:pt x="4954835" y="1744136"/>
                </a:cubicBezTo>
                <a:cubicBezTo>
                  <a:pt x="4931900" y="1959712"/>
                  <a:pt x="4974535" y="2136839"/>
                  <a:pt x="4954835" y="2356940"/>
                </a:cubicBezTo>
                <a:cubicBezTo>
                  <a:pt x="4759328" y="2362380"/>
                  <a:pt x="4472804" y="2354700"/>
                  <a:pt x="4335481" y="2356940"/>
                </a:cubicBezTo>
                <a:cubicBezTo>
                  <a:pt x="4198158" y="2359180"/>
                  <a:pt x="4042363" y="2334359"/>
                  <a:pt x="3864771" y="2356940"/>
                </a:cubicBezTo>
                <a:cubicBezTo>
                  <a:pt x="3687179" y="2379522"/>
                  <a:pt x="3509552" y="2351827"/>
                  <a:pt x="3344514" y="2356940"/>
                </a:cubicBezTo>
                <a:cubicBezTo>
                  <a:pt x="3179476" y="2362053"/>
                  <a:pt x="3059858" y="2382444"/>
                  <a:pt x="2824256" y="2356940"/>
                </a:cubicBezTo>
                <a:cubicBezTo>
                  <a:pt x="2588654" y="2331436"/>
                  <a:pt x="2340552" y="2351875"/>
                  <a:pt x="2204902" y="2356940"/>
                </a:cubicBezTo>
                <a:cubicBezTo>
                  <a:pt x="2069252" y="2362005"/>
                  <a:pt x="1918087" y="2349376"/>
                  <a:pt x="1684644" y="2356940"/>
                </a:cubicBezTo>
                <a:cubicBezTo>
                  <a:pt x="1451201" y="2364504"/>
                  <a:pt x="1414946" y="2342575"/>
                  <a:pt x="1164386" y="2356940"/>
                </a:cubicBezTo>
                <a:cubicBezTo>
                  <a:pt x="913826" y="2371305"/>
                  <a:pt x="682849" y="2383327"/>
                  <a:pt x="545032" y="2356940"/>
                </a:cubicBezTo>
                <a:cubicBezTo>
                  <a:pt x="407215" y="2330553"/>
                  <a:pt x="141421" y="2374886"/>
                  <a:pt x="0" y="2356940"/>
                </a:cubicBezTo>
                <a:cubicBezTo>
                  <a:pt x="19582" y="2160690"/>
                  <a:pt x="-28324" y="1892935"/>
                  <a:pt x="0" y="1767705"/>
                </a:cubicBezTo>
                <a:cubicBezTo>
                  <a:pt x="28324" y="1642476"/>
                  <a:pt x="7911" y="1440244"/>
                  <a:pt x="0" y="1202039"/>
                </a:cubicBezTo>
                <a:cubicBezTo>
                  <a:pt x="-7911" y="963834"/>
                  <a:pt x="-9362" y="792160"/>
                  <a:pt x="0" y="659943"/>
                </a:cubicBezTo>
                <a:cubicBezTo>
                  <a:pt x="9362" y="527726"/>
                  <a:pt x="2119" y="135940"/>
                  <a:pt x="0" y="0"/>
                </a:cubicBezTo>
                <a:close/>
              </a:path>
              <a:path w="4954835" h="2356940" fill="none" extrusionOk="0">
                <a:moveTo>
                  <a:pt x="471453" y="-4313"/>
                </a:moveTo>
                <a:cubicBezTo>
                  <a:pt x="318658" y="-115289"/>
                  <a:pt x="229319" y="-164671"/>
                  <a:pt x="106479" y="-233667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-183"/>
                      <a:gd name="adj2" fmla="val 9515"/>
                      <a:gd name="adj3" fmla="val -9914"/>
                      <a:gd name="adj4" fmla="val 21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サービス名確認コマンド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例では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の生徒用ライセンスのサービス名一覧です。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-eq 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の後の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” “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内が確認したいライセンスによって変わります。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事前準備②で取得した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AccountSkuId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を参考に、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適する情報に書き換えてください。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　生徒用　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M365EDU_A3_STUUSEBNFT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先生用 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M365EDU_A3_FACULTY</a:t>
            </a:r>
          </a:p>
          <a:p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上記は、契約内容によって違いますので要確認のこと。</a:t>
            </a:r>
          </a:p>
        </p:txBody>
      </p:sp>
    </p:spTree>
    <p:extLst>
      <p:ext uri="{BB962C8B-B14F-4D97-AF65-F5344CB8AC3E}">
        <p14:creationId xmlns:p14="http://schemas.microsoft.com/office/powerpoint/2010/main" val="23831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①ライセンスの付与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6F522B-0860-C80D-9025-C3E4BC501E2B}"/>
              </a:ext>
            </a:extLst>
          </p:cNvPr>
          <p:cNvSpPr txBox="1"/>
          <p:nvPr/>
        </p:nvSpPr>
        <p:spPr>
          <a:xfrm>
            <a:off x="335361" y="1628800"/>
            <a:ext cx="110892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</a:t>
            </a:r>
          </a:p>
          <a:p>
            <a:r>
              <a:rPr lang="ja-JP" altLang="en-US" sz="900" dirty="0"/>
              <a:t>$P</a:t>
            </a:r>
            <a:r>
              <a:rPr lang="en-US" altLang="ja-JP" sz="900" dirty="0"/>
              <a:t>w</a:t>
            </a:r>
            <a:r>
              <a:rPr lang="ja-JP" altLang="en-US" sz="900" dirty="0"/>
              <a:t>ord = ConvertTo-SecureString –String “パスワード” –AsPlainText </a:t>
            </a:r>
            <a:r>
              <a:rPr lang="en-US" altLang="ja-JP" sz="900" dirty="0"/>
              <a:t>–</a:t>
            </a:r>
            <a:r>
              <a:rPr lang="ja-JP" altLang="en-US" sz="900" dirty="0"/>
              <a:t>Force</a:t>
            </a:r>
          </a:p>
          <a:p>
            <a:r>
              <a:rPr lang="ja-JP" altLang="en-US" sz="900" dirty="0"/>
              <a:t>$Cred = New-Object –TypeName System.Management.Automation.PSCredential –ArgumentList $User, $P</a:t>
            </a:r>
            <a:r>
              <a:rPr lang="en-US" altLang="ja-JP" sz="900" dirty="0"/>
              <a:t>w</a:t>
            </a:r>
            <a:r>
              <a:rPr lang="ja-JP" altLang="en-US" sz="900" dirty="0"/>
              <a:t>ord</a:t>
            </a:r>
          </a:p>
          <a:p>
            <a:r>
              <a:rPr lang="ja-JP" altLang="en-US" sz="900" dirty="0"/>
              <a:t>Connect-MsolService </a:t>
            </a:r>
            <a:r>
              <a:rPr lang="en-US" altLang="ja-JP" sz="900" dirty="0"/>
              <a:t>–</a:t>
            </a:r>
            <a:r>
              <a:rPr lang="ja-JP" altLang="en-US" sz="900" dirty="0"/>
              <a:t>Credential $Cred</a:t>
            </a:r>
          </a:p>
          <a:p>
            <a:endParaRPr lang="ja-JP" altLang="en-US" sz="900" dirty="0"/>
          </a:p>
          <a:p>
            <a:r>
              <a:rPr lang="en-US" altLang="ja-JP" sz="900" dirty="0"/>
              <a:t>E</a:t>
            </a:r>
            <a:r>
              <a:rPr lang="ja-JP" altLang="en-US" sz="900" dirty="0"/>
              <a:t>cho “作業開始時刻”</a:t>
            </a:r>
          </a:p>
          <a:p>
            <a:r>
              <a:rPr lang="ja-JP" altLang="en-US" sz="900" dirty="0"/>
              <a:t>Get-Date</a:t>
            </a:r>
          </a:p>
          <a:p>
            <a:endParaRPr lang="ja-JP" altLang="en-US" sz="900" dirty="0"/>
          </a:p>
          <a:p>
            <a:r>
              <a:rPr lang="ja-JP" altLang="en-US" sz="900" dirty="0"/>
              <a:t>Import-Csv C:\mnt\ライセンス付与\add.csv | foreach{Set-MsolUser </a:t>
            </a:r>
            <a:r>
              <a:rPr lang="en-US" altLang="ja-JP" sz="900" dirty="0"/>
              <a:t>–</a:t>
            </a:r>
            <a:r>
              <a:rPr lang="ja-JP" altLang="en-US" sz="900" dirty="0"/>
              <a:t>UserPrincipalName $_.UserPrincipalName </a:t>
            </a:r>
            <a:r>
              <a:rPr lang="en-US" altLang="ja-JP" sz="900" dirty="0"/>
              <a:t>–</a:t>
            </a:r>
            <a:r>
              <a:rPr lang="ja-JP" altLang="en-US" sz="900" dirty="0"/>
              <a:t>UsageLocation JP }</a:t>
            </a:r>
          </a:p>
          <a:p>
            <a:endParaRPr lang="en-US" altLang="ja-JP" sz="900" dirty="0"/>
          </a:p>
          <a:p>
            <a:r>
              <a:rPr lang="en-US" altLang="ja-JP" sz="900" dirty="0"/>
              <a:t>#</a:t>
            </a:r>
            <a:r>
              <a:rPr lang="ja-JP" altLang="en-US" sz="900" dirty="0"/>
              <a:t>ライセンス付与</a:t>
            </a:r>
          </a:p>
          <a:p>
            <a:r>
              <a:rPr lang="ja-JP" altLang="en-US" sz="900" dirty="0"/>
              <a:t>#付与しないサービスの設定</a:t>
            </a:r>
          </a:p>
          <a:p>
            <a:r>
              <a:rPr lang="ja-JP" altLang="en-US" sz="900" dirty="0"/>
              <a:t>$M365sku = New-MsolLicenseOptions </a:t>
            </a:r>
            <a:r>
              <a:rPr lang="en-US" altLang="ja-JP" sz="900" dirty="0"/>
              <a:t>–</a:t>
            </a:r>
            <a:r>
              <a:rPr lang="ja-JP" altLang="en-US" sz="900" dirty="0"/>
              <a:t>AccountSkuId gifunet:M365EDU_A3_STUUSEBNFT </a:t>
            </a:r>
            <a:r>
              <a:rPr lang="en-US" altLang="ja-JP" sz="900" dirty="0"/>
              <a:t>–</a:t>
            </a:r>
            <a:r>
              <a:rPr lang="ja-JP" altLang="en-US" sz="900" dirty="0"/>
              <a:t>DisabledPlans “</a:t>
            </a:r>
            <a:r>
              <a:rPr lang="en-US" altLang="ja-JP" sz="900" dirty="0"/>
              <a:t>SWAY</a:t>
            </a:r>
            <a:r>
              <a:rPr lang="ja-JP" altLang="en-US" sz="900" dirty="0"/>
              <a:t>”</a:t>
            </a:r>
            <a:endParaRPr lang="en-US" altLang="ja-JP" sz="900" dirty="0"/>
          </a:p>
          <a:p>
            <a:endParaRPr lang="ja-JP" altLang="en-US" sz="900" dirty="0"/>
          </a:p>
          <a:p>
            <a:r>
              <a:rPr lang="ja-JP" altLang="en-US" sz="900" dirty="0"/>
              <a:t>#ライセンス付与コマンド</a:t>
            </a:r>
          </a:p>
          <a:p>
            <a:r>
              <a:rPr lang="ja-JP" altLang="en-US" sz="900" dirty="0"/>
              <a:t>Import-Csv C:\mnt\ライセンス付与\add.csv | foreach{Set-MsolUserLicense </a:t>
            </a:r>
            <a:r>
              <a:rPr lang="en-US" altLang="ja-JP" sz="900" dirty="0"/>
              <a:t>–</a:t>
            </a:r>
            <a:r>
              <a:rPr lang="ja-JP" altLang="en-US" sz="900" dirty="0"/>
              <a:t>UserPrincipalName $_.UserPrincipalName </a:t>
            </a:r>
            <a:r>
              <a:rPr lang="en-US" altLang="ja-JP" sz="900" dirty="0"/>
              <a:t>–</a:t>
            </a:r>
            <a:r>
              <a:rPr lang="ja-JP" altLang="en-US" sz="900" dirty="0"/>
              <a:t>AddLicense “</a:t>
            </a:r>
            <a:r>
              <a:rPr lang="en-US" altLang="ja-JP" sz="900" dirty="0"/>
              <a:t>*****</a:t>
            </a:r>
            <a:r>
              <a:rPr lang="ja-JP" altLang="en-US" sz="900" dirty="0"/>
              <a:t>:M365EDU_A3_STUUSEBNFT” </a:t>
            </a:r>
            <a:r>
              <a:rPr lang="en-US" altLang="ja-JP" sz="900" dirty="0"/>
              <a:t>–</a:t>
            </a:r>
            <a:r>
              <a:rPr lang="ja-JP" altLang="en-US" sz="900" dirty="0"/>
              <a:t>LicenseOptions $M365sku}</a:t>
            </a:r>
          </a:p>
          <a:p>
            <a:endParaRPr lang="ja-JP" altLang="en-US" sz="900" dirty="0"/>
          </a:p>
          <a:p>
            <a:r>
              <a:rPr lang="ja-JP" altLang="en-US" sz="900" dirty="0"/>
              <a:t>#作業終了時刻</a:t>
            </a:r>
          </a:p>
          <a:p>
            <a:r>
              <a:rPr lang="ja-JP" altLang="en-US" sz="900" dirty="0"/>
              <a:t>echo "作業終了時刻"</a:t>
            </a:r>
          </a:p>
          <a:p>
            <a:r>
              <a:rPr lang="ja-JP" altLang="en-US" sz="900" dirty="0"/>
              <a:t>Get-Date</a:t>
            </a:r>
          </a:p>
          <a:p>
            <a:endParaRPr lang="ja-JP" altLang="en-US" sz="900" dirty="0"/>
          </a:p>
          <a:p>
            <a:r>
              <a:rPr lang="ja-JP" altLang="en-US" sz="900" dirty="0"/>
              <a:t>exit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4651202" y="436022"/>
            <a:ext cx="6989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スクリプト実行前の事前準備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/>
              <a:t>　任意のフォルダ（今回の例では、</a:t>
            </a:r>
            <a:r>
              <a:rPr kumimoji="1" lang="en-US" altLang="ja-JP" sz="1200" dirty="0"/>
              <a:t>C</a:t>
            </a:r>
            <a:r>
              <a:rPr kumimoji="1" lang="ja-JP" altLang="en-US" sz="1200" dirty="0"/>
              <a:t>ドライブ→</a:t>
            </a:r>
            <a:r>
              <a:rPr kumimoji="1" lang="en-US" altLang="ja-JP" sz="1200" dirty="0" err="1"/>
              <a:t>mnt</a:t>
            </a:r>
            <a:r>
              <a:rPr kumimoji="1" lang="ja-JP" altLang="en-US" sz="1200" dirty="0"/>
              <a:t>→ライセンス付与）に</a:t>
            </a:r>
            <a:r>
              <a:rPr kumimoji="1" lang="en-US" altLang="ja-JP" sz="1200" dirty="0"/>
              <a:t>add.csv</a:t>
            </a:r>
            <a:r>
              <a:rPr kumimoji="1" lang="ja-JP" altLang="en-US" sz="1200" dirty="0"/>
              <a:t>というファイル名で</a:t>
            </a:r>
            <a:endParaRPr kumimoji="1" lang="en-US" altLang="ja-JP" sz="1200" dirty="0"/>
          </a:p>
          <a:p>
            <a:r>
              <a:rPr kumimoji="1" lang="ja-JP" altLang="en-US" sz="1200" dirty="0"/>
              <a:t>　ライセンス付与したいユーザーの一覧を作成する。</a:t>
            </a:r>
            <a:endParaRPr kumimoji="1" lang="en-US" altLang="ja-JP" sz="1200" dirty="0"/>
          </a:p>
          <a:p>
            <a:r>
              <a:rPr kumimoji="1" lang="ja-JP" altLang="en-US" sz="1200" dirty="0"/>
              <a:t>　一覧の最初の行は　</a:t>
            </a:r>
            <a:r>
              <a:rPr kumimoji="1" lang="en-US" altLang="ja-JP" sz="1200" dirty="0" err="1"/>
              <a:t>UserPrincipalName</a:t>
            </a:r>
            <a:r>
              <a:rPr kumimoji="1" lang="ja-JP" altLang="en-US" sz="1200" dirty="0"/>
              <a:t>　として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行目以降はユーザー</a:t>
            </a:r>
            <a:r>
              <a:rPr kumimoji="1" lang="en-US" altLang="ja-JP" sz="1200" dirty="0"/>
              <a:t>ID</a:t>
            </a:r>
            <a:r>
              <a:rPr kumimoji="1" lang="ja-JP" altLang="en-US" sz="1200" dirty="0"/>
              <a:t>（ドメイン含む）を羅列する。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7406F64-17CE-F5C2-7574-C9BFD84C15B2}"/>
              </a:ext>
            </a:extLst>
          </p:cNvPr>
          <p:cNvSpPr/>
          <p:nvPr/>
        </p:nvSpPr>
        <p:spPr>
          <a:xfrm>
            <a:off x="298329" y="1628799"/>
            <a:ext cx="6264696" cy="646331"/>
          </a:xfrm>
          <a:custGeom>
            <a:avLst/>
            <a:gdLst>
              <a:gd name="connsiteX0" fmla="*/ 0 w 6264696"/>
              <a:gd name="connsiteY0" fmla="*/ 107724 h 646331"/>
              <a:gd name="connsiteX1" fmla="*/ 107724 w 6264696"/>
              <a:gd name="connsiteY1" fmla="*/ 0 h 646331"/>
              <a:gd name="connsiteX2" fmla="*/ 900848 w 6264696"/>
              <a:gd name="connsiteY2" fmla="*/ 0 h 646331"/>
              <a:gd name="connsiteX3" fmla="*/ 1512494 w 6264696"/>
              <a:gd name="connsiteY3" fmla="*/ 0 h 646331"/>
              <a:gd name="connsiteX4" fmla="*/ 2063648 w 6264696"/>
              <a:gd name="connsiteY4" fmla="*/ 0 h 646331"/>
              <a:gd name="connsiteX5" fmla="*/ 2796279 w 6264696"/>
              <a:gd name="connsiteY5" fmla="*/ 0 h 646331"/>
              <a:gd name="connsiteX6" fmla="*/ 3407925 w 6264696"/>
              <a:gd name="connsiteY6" fmla="*/ 0 h 646331"/>
              <a:gd name="connsiteX7" fmla="*/ 4201048 w 6264696"/>
              <a:gd name="connsiteY7" fmla="*/ 0 h 646331"/>
              <a:gd name="connsiteX8" fmla="*/ 4752202 w 6264696"/>
              <a:gd name="connsiteY8" fmla="*/ 0 h 646331"/>
              <a:gd name="connsiteX9" fmla="*/ 5545326 w 6264696"/>
              <a:gd name="connsiteY9" fmla="*/ 0 h 646331"/>
              <a:gd name="connsiteX10" fmla="*/ 6156972 w 6264696"/>
              <a:gd name="connsiteY10" fmla="*/ 0 h 646331"/>
              <a:gd name="connsiteX11" fmla="*/ 6264696 w 6264696"/>
              <a:gd name="connsiteY11" fmla="*/ 107724 h 646331"/>
              <a:gd name="connsiteX12" fmla="*/ 6264696 w 6264696"/>
              <a:gd name="connsiteY12" fmla="*/ 538607 h 646331"/>
              <a:gd name="connsiteX13" fmla="*/ 6156972 w 6264696"/>
              <a:gd name="connsiteY13" fmla="*/ 646331 h 646331"/>
              <a:gd name="connsiteX14" fmla="*/ 5484833 w 6264696"/>
              <a:gd name="connsiteY14" fmla="*/ 646331 h 646331"/>
              <a:gd name="connsiteX15" fmla="*/ 4812695 w 6264696"/>
              <a:gd name="connsiteY15" fmla="*/ 646331 h 646331"/>
              <a:gd name="connsiteX16" fmla="*/ 4019571 w 6264696"/>
              <a:gd name="connsiteY16" fmla="*/ 646331 h 646331"/>
              <a:gd name="connsiteX17" fmla="*/ 3347432 w 6264696"/>
              <a:gd name="connsiteY17" fmla="*/ 646331 h 646331"/>
              <a:gd name="connsiteX18" fmla="*/ 2856771 w 6264696"/>
              <a:gd name="connsiteY18" fmla="*/ 646331 h 646331"/>
              <a:gd name="connsiteX19" fmla="*/ 2305617 w 6264696"/>
              <a:gd name="connsiteY19" fmla="*/ 646331 h 646331"/>
              <a:gd name="connsiteX20" fmla="*/ 1512494 w 6264696"/>
              <a:gd name="connsiteY20" fmla="*/ 646331 h 646331"/>
              <a:gd name="connsiteX21" fmla="*/ 840355 w 6264696"/>
              <a:gd name="connsiteY21" fmla="*/ 646331 h 646331"/>
              <a:gd name="connsiteX22" fmla="*/ 107724 w 6264696"/>
              <a:gd name="connsiteY22" fmla="*/ 646331 h 646331"/>
              <a:gd name="connsiteX23" fmla="*/ 0 w 6264696"/>
              <a:gd name="connsiteY23" fmla="*/ 538607 h 646331"/>
              <a:gd name="connsiteX24" fmla="*/ 0 w 6264696"/>
              <a:gd name="connsiteY24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646331" extrusionOk="0">
                <a:moveTo>
                  <a:pt x="0" y="107724"/>
                </a:moveTo>
                <a:cubicBezTo>
                  <a:pt x="-12155" y="40733"/>
                  <a:pt x="44759" y="1303"/>
                  <a:pt x="107724" y="0"/>
                </a:cubicBezTo>
                <a:cubicBezTo>
                  <a:pt x="423884" y="13360"/>
                  <a:pt x="630098" y="-16926"/>
                  <a:pt x="900848" y="0"/>
                </a:cubicBezTo>
                <a:cubicBezTo>
                  <a:pt x="1171598" y="16926"/>
                  <a:pt x="1329797" y="6600"/>
                  <a:pt x="1512494" y="0"/>
                </a:cubicBezTo>
                <a:cubicBezTo>
                  <a:pt x="1695191" y="-6600"/>
                  <a:pt x="1895663" y="-11361"/>
                  <a:pt x="2063648" y="0"/>
                </a:cubicBezTo>
                <a:cubicBezTo>
                  <a:pt x="2231633" y="11361"/>
                  <a:pt x="2635309" y="-18245"/>
                  <a:pt x="2796279" y="0"/>
                </a:cubicBezTo>
                <a:cubicBezTo>
                  <a:pt x="2957249" y="18245"/>
                  <a:pt x="3181254" y="14105"/>
                  <a:pt x="3407925" y="0"/>
                </a:cubicBezTo>
                <a:cubicBezTo>
                  <a:pt x="3634596" y="-14105"/>
                  <a:pt x="3875751" y="34346"/>
                  <a:pt x="4201048" y="0"/>
                </a:cubicBezTo>
                <a:cubicBezTo>
                  <a:pt x="4526345" y="-34346"/>
                  <a:pt x="4551736" y="-18768"/>
                  <a:pt x="4752202" y="0"/>
                </a:cubicBezTo>
                <a:cubicBezTo>
                  <a:pt x="4952668" y="18768"/>
                  <a:pt x="5200805" y="29196"/>
                  <a:pt x="5545326" y="0"/>
                </a:cubicBezTo>
                <a:cubicBezTo>
                  <a:pt x="5889847" y="-29196"/>
                  <a:pt x="5909721" y="-17870"/>
                  <a:pt x="6156972" y="0"/>
                </a:cubicBezTo>
                <a:cubicBezTo>
                  <a:pt x="6210292" y="-353"/>
                  <a:pt x="6266371" y="43637"/>
                  <a:pt x="6264696" y="107724"/>
                </a:cubicBezTo>
                <a:cubicBezTo>
                  <a:pt x="6272199" y="318594"/>
                  <a:pt x="6244994" y="351744"/>
                  <a:pt x="6264696" y="538607"/>
                </a:cubicBezTo>
                <a:cubicBezTo>
                  <a:pt x="6268370" y="602602"/>
                  <a:pt x="6224727" y="639098"/>
                  <a:pt x="6156972" y="646331"/>
                </a:cubicBezTo>
                <a:cubicBezTo>
                  <a:pt x="5961186" y="651645"/>
                  <a:pt x="5682934" y="644644"/>
                  <a:pt x="5484833" y="646331"/>
                </a:cubicBezTo>
                <a:cubicBezTo>
                  <a:pt x="5286732" y="648018"/>
                  <a:pt x="5126062" y="664845"/>
                  <a:pt x="4812695" y="646331"/>
                </a:cubicBezTo>
                <a:cubicBezTo>
                  <a:pt x="4499328" y="627817"/>
                  <a:pt x="4205305" y="654098"/>
                  <a:pt x="4019571" y="646331"/>
                </a:cubicBezTo>
                <a:cubicBezTo>
                  <a:pt x="3833837" y="638564"/>
                  <a:pt x="3550718" y="652532"/>
                  <a:pt x="3347432" y="646331"/>
                </a:cubicBezTo>
                <a:cubicBezTo>
                  <a:pt x="3144146" y="640130"/>
                  <a:pt x="2982811" y="653487"/>
                  <a:pt x="2856771" y="646331"/>
                </a:cubicBezTo>
                <a:cubicBezTo>
                  <a:pt x="2730731" y="639175"/>
                  <a:pt x="2422015" y="652987"/>
                  <a:pt x="2305617" y="646331"/>
                </a:cubicBezTo>
                <a:cubicBezTo>
                  <a:pt x="2189219" y="639675"/>
                  <a:pt x="1696315" y="645052"/>
                  <a:pt x="1512494" y="646331"/>
                </a:cubicBezTo>
                <a:cubicBezTo>
                  <a:pt x="1328673" y="647610"/>
                  <a:pt x="1116226" y="677006"/>
                  <a:pt x="840355" y="646331"/>
                </a:cubicBezTo>
                <a:cubicBezTo>
                  <a:pt x="564484" y="615656"/>
                  <a:pt x="404220" y="625454"/>
                  <a:pt x="107724" y="646331"/>
                </a:cubicBezTo>
                <a:cubicBezTo>
                  <a:pt x="47808" y="634951"/>
                  <a:pt x="13666" y="600951"/>
                  <a:pt x="0" y="538607"/>
                </a:cubicBezTo>
                <a:cubicBezTo>
                  <a:pt x="13271" y="421779"/>
                  <a:pt x="11060" y="224302"/>
                  <a:pt x="0" y="107724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線 11">
            <a:extLst>
              <a:ext uri="{FF2B5EF4-FFF2-40B4-BE49-F238E27FC236}">
                <a16:creationId xmlns:a16="http://schemas.microsoft.com/office/drawing/2014/main" id="{D5A5A1AC-7E87-B74D-B636-75ECC7648ED8}"/>
              </a:ext>
            </a:extLst>
          </p:cNvPr>
          <p:cNvSpPr/>
          <p:nvPr/>
        </p:nvSpPr>
        <p:spPr>
          <a:xfrm>
            <a:off x="7536160" y="1459952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537599 w 4104456"/>
              <a:gd name="connsiteY1" fmla="*/ 221317 h 646331"/>
              <a:gd name="connsiteX2" fmla="*/ -942876 w 4104456"/>
              <a:gd name="connsiteY2" fmla="*/ 35172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308980" y="163300"/>
                  <a:pt x="-381812" y="177351"/>
                  <a:pt x="-537599" y="221317"/>
                </a:cubicBezTo>
                <a:cubicBezTo>
                  <a:pt x="-693386" y="265284"/>
                  <a:pt x="-828562" y="298329"/>
                  <a:pt x="-942876" y="351720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54418"/>
                      <a:gd name="adj4" fmla="val -22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2F73E00-442D-BAAB-8A26-532A535652C3}"/>
              </a:ext>
            </a:extLst>
          </p:cNvPr>
          <p:cNvSpPr/>
          <p:nvPr/>
        </p:nvSpPr>
        <p:spPr>
          <a:xfrm>
            <a:off x="7536160" y="2275130"/>
            <a:ext cx="4104456" cy="432048"/>
          </a:xfrm>
          <a:custGeom>
            <a:avLst/>
            <a:gdLst>
              <a:gd name="connsiteX0" fmla="*/ 0 w 4104456"/>
              <a:gd name="connsiteY0" fmla="*/ 0 h 432048"/>
              <a:gd name="connsiteX1" fmla="*/ 684076 w 4104456"/>
              <a:gd name="connsiteY1" fmla="*/ 0 h 432048"/>
              <a:gd name="connsiteX2" fmla="*/ 1368152 w 4104456"/>
              <a:gd name="connsiteY2" fmla="*/ 0 h 432048"/>
              <a:gd name="connsiteX3" fmla="*/ 2052228 w 4104456"/>
              <a:gd name="connsiteY3" fmla="*/ 0 h 432048"/>
              <a:gd name="connsiteX4" fmla="*/ 2736304 w 4104456"/>
              <a:gd name="connsiteY4" fmla="*/ 0 h 432048"/>
              <a:gd name="connsiteX5" fmla="*/ 3297246 w 4104456"/>
              <a:gd name="connsiteY5" fmla="*/ 0 h 432048"/>
              <a:gd name="connsiteX6" fmla="*/ 4104456 w 4104456"/>
              <a:gd name="connsiteY6" fmla="*/ 0 h 432048"/>
              <a:gd name="connsiteX7" fmla="*/ 4104456 w 4104456"/>
              <a:gd name="connsiteY7" fmla="*/ 432048 h 432048"/>
              <a:gd name="connsiteX8" fmla="*/ 3379335 w 4104456"/>
              <a:gd name="connsiteY8" fmla="*/ 432048 h 432048"/>
              <a:gd name="connsiteX9" fmla="*/ 2818393 w 4104456"/>
              <a:gd name="connsiteY9" fmla="*/ 432048 h 432048"/>
              <a:gd name="connsiteX10" fmla="*/ 2257451 w 4104456"/>
              <a:gd name="connsiteY10" fmla="*/ 432048 h 432048"/>
              <a:gd name="connsiteX11" fmla="*/ 1614419 w 4104456"/>
              <a:gd name="connsiteY11" fmla="*/ 432048 h 432048"/>
              <a:gd name="connsiteX12" fmla="*/ 930343 w 4104456"/>
              <a:gd name="connsiteY12" fmla="*/ 432048 h 432048"/>
              <a:gd name="connsiteX13" fmla="*/ 0 w 4104456"/>
              <a:gd name="connsiteY13" fmla="*/ 432048 h 432048"/>
              <a:gd name="connsiteX14" fmla="*/ 0 w 4104456"/>
              <a:gd name="connsiteY14" fmla="*/ 0 h 432048"/>
              <a:gd name="connsiteX0" fmla="*/ -98548 w 4104456"/>
              <a:gd name="connsiteY0" fmla="*/ 53509 h 432048"/>
              <a:gd name="connsiteX1" fmla="*/ -473249 w 4104456"/>
              <a:gd name="connsiteY1" fmla="*/ 269495 h 432048"/>
              <a:gd name="connsiteX2" fmla="*/ -819126 w 4104456"/>
              <a:gd name="connsiteY2" fmla="*/ 46886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432048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25288" y="166787"/>
                  <a:pt x="4109323" y="306753"/>
                  <a:pt x="4104456" y="432048"/>
                </a:cubicBezTo>
                <a:cubicBezTo>
                  <a:pt x="3800107" y="409961"/>
                  <a:pt x="3681851" y="437250"/>
                  <a:pt x="3379335" y="432048"/>
                </a:cubicBezTo>
                <a:cubicBezTo>
                  <a:pt x="3076819" y="426846"/>
                  <a:pt x="2961845" y="423279"/>
                  <a:pt x="2818393" y="432048"/>
                </a:cubicBezTo>
                <a:cubicBezTo>
                  <a:pt x="2674941" y="440817"/>
                  <a:pt x="2432428" y="449337"/>
                  <a:pt x="2257451" y="432048"/>
                </a:cubicBezTo>
                <a:cubicBezTo>
                  <a:pt x="2082474" y="414759"/>
                  <a:pt x="1783898" y="417789"/>
                  <a:pt x="1614419" y="432048"/>
                </a:cubicBezTo>
                <a:cubicBezTo>
                  <a:pt x="1444940" y="446307"/>
                  <a:pt x="1162991" y="416562"/>
                  <a:pt x="930343" y="432048"/>
                </a:cubicBezTo>
                <a:cubicBezTo>
                  <a:pt x="697695" y="447534"/>
                  <a:pt x="322647" y="473646"/>
                  <a:pt x="0" y="432048"/>
                </a:cubicBezTo>
                <a:cubicBezTo>
                  <a:pt x="6437" y="298657"/>
                  <a:pt x="-14771" y="155806"/>
                  <a:pt x="0" y="0"/>
                </a:cubicBezTo>
                <a:close/>
              </a:path>
              <a:path w="4104456" h="432048" fill="none" extrusionOk="0">
                <a:moveTo>
                  <a:pt x="-98548" y="53509"/>
                </a:moveTo>
                <a:cubicBezTo>
                  <a:pt x="-276885" y="146132"/>
                  <a:pt x="-360630" y="192716"/>
                  <a:pt x="-473249" y="269495"/>
                </a:cubicBezTo>
                <a:cubicBezTo>
                  <a:pt x="-585867" y="346274"/>
                  <a:pt x="-731830" y="400274"/>
                  <a:pt x="-819126" y="468867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108522"/>
                      <a:gd name="adj4" fmla="val -199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ユーザー一覧の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ファイルを指定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682AD281-D3F7-70E1-8426-F1342AC4B9E8}"/>
              </a:ext>
            </a:extLst>
          </p:cNvPr>
          <p:cNvSpPr/>
          <p:nvPr/>
        </p:nvSpPr>
        <p:spPr>
          <a:xfrm>
            <a:off x="7547686" y="2832839"/>
            <a:ext cx="4104456" cy="830997"/>
          </a:xfrm>
          <a:custGeom>
            <a:avLst/>
            <a:gdLst>
              <a:gd name="connsiteX0" fmla="*/ 0 w 4104456"/>
              <a:gd name="connsiteY0" fmla="*/ 0 h 830997"/>
              <a:gd name="connsiteX1" fmla="*/ 684076 w 4104456"/>
              <a:gd name="connsiteY1" fmla="*/ 0 h 830997"/>
              <a:gd name="connsiteX2" fmla="*/ 1368152 w 4104456"/>
              <a:gd name="connsiteY2" fmla="*/ 0 h 830997"/>
              <a:gd name="connsiteX3" fmla="*/ 2052228 w 4104456"/>
              <a:gd name="connsiteY3" fmla="*/ 0 h 830997"/>
              <a:gd name="connsiteX4" fmla="*/ 2736304 w 4104456"/>
              <a:gd name="connsiteY4" fmla="*/ 0 h 830997"/>
              <a:gd name="connsiteX5" fmla="*/ 3297246 w 4104456"/>
              <a:gd name="connsiteY5" fmla="*/ 0 h 830997"/>
              <a:gd name="connsiteX6" fmla="*/ 4104456 w 4104456"/>
              <a:gd name="connsiteY6" fmla="*/ 0 h 830997"/>
              <a:gd name="connsiteX7" fmla="*/ 4104456 w 4104456"/>
              <a:gd name="connsiteY7" fmla="*/ 415499 h 830997"/>
              <a:gd name="connsiteX8" fmla="*/ 4104456 w 4104456"/>
              <a:gd name="connsiteY8" fmla="*/ 830997 h 830997"/>
              <a:gd name="connsiteX9" fmla="*/ 3461425 w 4104456"/>
              <a:gd name="connsiteY9" fmla="*/ 830997 h 830997"/>
              <a:gd name="connsiteX10" fmla="*/ 2900482 w 4104456"/>
              <a:gd name="connsiteY10" fmla="*/ 830997 h 830997"/>
              <a:gd name="connsiteX11" fmla="*/ 2257451 w 4104456"/>
              <a:gd name="connsiteY11" fmla="*/ 830997 h 830997"/>
              <a:gd name="connsiteX12" fmla="*/ 1573375 w 4104456"/>
              <a:gd name="connsiteY12" fmla="*/ 830997 h 830997"/>
              <a:gd name="connsiteX13" fmla="*/ 889299 w 4104456"/>
              <a:gd name="connsiteY13" fmla="*/ 830997 h 830997"/>
              <a:gd name="connsiteX14" fmla="*/ 0 w 4104456"/>
              <a:gd name="connsiteY14" fmla="*/ 830997 h 830997"/>
              <a:gd name="connsiteX15" fmla="*/ 0 w 4104456"/>
              <a:gd name="connsiteY15" fmla="*/ 432118 h 830997"/>
              <a:gd name="connsiteX16" fmla="*/ 0 w 4104456"/>
              <a:gd name="connsiteY16" fmla="*/ 0 h 830997"/>
              <a:gd name="connsiteX0" fmla="*/ -98548 w 4104456"/>
              <a:gd name="connsiteY0" fmla="*/ 102919 h 830997"/>
              <a:gd name="connsiteX1" fmla="*/ -562790 w 4104456"/>
              <a:gd name="connsiteY1" fmla="*/ 312576 h 830997"/>
              <a:gd name="connsiteX2" fmla="*/ -1045980 w 4104456"/>
              <a:gd name="connsiteY2" fmla="*/ 530791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830997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095817" y="195519"/>
                  <a:pt x="4119207" y="244271"/>
                  <a:pt x="4104456" y="415499"/>
                </a:cubicBezTo>
                <a:cubicBezTo>
                  <a:pt x="4089705" y="586727"/>
                  <a:pt x="4106500" y="663006"/>
                  <a:pt x="4104456" y="830997"/>
                </a:cubicBezTo>
                <a:cubicBezTo>
                  <a:pt x="3951336" y="863147"/>
                  <a:pt x="3641659" y="859006"/>
                  <a:pt x="3461425" y="830997"/>
                </a:cubicBezTo>
                <a:cubicBezTo>
                  <a:pt x="3281191" y="802988"/>
                  <a:pt x="3081930" y="853139"/>
                  <a:pt x="2900482" y="830997"/>
                </a:cubicBezTo>
                <a:cubicBezTo>
                  <a:pt x="2719034" y="808855"/>
                  <a:pt x="2420680" y="810466"/>
                  <a:pt x="2257451" y="830997"/>
                </a:cubicBezTo>
                <a:cubicBezTo>
                  <a:pt x="2094222" y="851528"/>
                  <a:pt x="1806023" y="815511"/>
                  <a:pt x="1573375" y="830997"/>
                </a:cubicBezTo>
                <a:cubicBezTo>
                  <a:pt x="1340727" y="846483"/>
                  <a:pt x="1053112" y="842469"/>
                  <a:pt x="889299" y="830997"/>
                </a:cubicBezTo>
                <a:cubicBezTo>
                  <a:pt x="725486" y="819525"/>
                  <a:pt x="340121" y="852849"/>
                  <a:pt x="0" y="830997"/>
                </a:cubicBezTo>
                <a:cubicBezTo>
                  <a:pt x="-5237" y="711620"/>
                  <a:pt x="-1454" y="550406"/>
                  <a:pt x="0" y="432118"/>
                </a:cubicBezTo>
                <a:cubicBezTo>
                  <a:pt x="1454" y="313830"/>
                  <a:pt x="9823" y="136841"/>
                  <a:pt x="0" y="0"/>
                </a:cubicBezTo>
                <a:close/>
              </a:path>
              <a:path w="4104456" h="830997" fill="none" extrusionOk="0">
                <a:moveTo>
                  <a:pt x="-98548" y="102919"/>
                </a:moveTo>
                <a:cubicBezTo>
                  <a:pt x="-220866" y="140177"/>
                  <a:pt x="-324948" y="228643"/>
                  <a:pt x="-562790" y="312576"/>
                </a:cubicBezTo>
                <a:cubicBezTo>
                  <a:pt x="-800631" y="396509"/>
                  <a:pt x="-890197" y="488574"/>
                  <a:pt x="-1045980" y="530791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63874"/>
                      <a:gd name="adj4" fmla="val -254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ユーザーに利用</a:t>
            </a:r>
            <a:r>
              <a:rPr kumimoji="1" lang="ja-JP" altLang="en-US" sz="1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させない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サービスを記述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例では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SWAY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を利用させないようにしている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サービス名は事前準備③を参照</a:t>
            </a:r>
          </a:p>
        </p:txBody>
      </p:sp>
      <p:sp>
        <p:nvSpPr>
          <p:cNvPr id="15" name="吹き出し: 線 14">
            <a:extLst>
              <a:ext uri="{FF2B5EF4-FFF2-40B4-BE49-F238E27FC236}">
                <a16:creationId xmlns:a16="http://schemas.microsoft.com/office/drawing/2014/main" id="{3F67D7E6-1CED-3FBD-9DA5-DD7407D11DBA}"/>
              </a:ext>
            </a:extLst>
          </p:cNvPr>
          <p:cNvSpPr/>
          <p:nvPr/>
        </p:nvSpPr>
        <p:spPr>
          <a:xfrm>
            <a:off x="3935760" y="4272998"/>
            <a:ext cx="6912768" cy="957440"/>
          </a:xfrm>
          <a:custGeom>
            <a:avLst/>
            <a:gdLst>
              <a:gd name="connsiteX0" fmla="*/ 0 w 6912768"/>
              <a:gd name="connsiteY0" fmla="*/ 0 h 957440"/>
              <a:gd name="connsiteX1" fmla="*/ 691277 w 6912768"/>
              <a:gd name="connsiteY1" fmla="*/ 0 h 957440"/>
              <a:gd name="connsiteX2" fmla="*/ 1382554 w 6912768"/>
              <a:gd name="connsiteY2" fmla="*/ 0 h 957440"/>
              <a:gd name="connsiteX3" fmla="*/ 2073830 w 6912768"/>
              <a:gd name="connsiteY3" fmla="*/ 0 h 957440"/>
              <a:gd name="connsiteX4" fmla="*/ 2765107 w 6912768"/>
              <a:gd name="connsiteY4" fmla="*/ 0 h 957440"/>
              <a:gd name="connsiteX5" fmla="*/ 3249001 w 6912768"/>
              <a:gd name="connsiteY5" fmla="*/ 0 h 957440"/>
              <a:gd name="connsiteX6" fmla="*/ 3732895 w 6912768"/>
              <a:gd name="connsiteY6" fmla="*/ 0 h 957440"/>
              <a:gd name="connsiteX7" fmla="*/ 4424172 w 6912768"/>
              <a:gd name="connsiteY7" fmla="*/ 0 h 957440"/>
              <a:gd name="connsiteX8" fmla="*/ 5046321 w 6912768"/>
              <a:gd name="connsiteY8" fmla="*/ 0 h 957440"/>
              <a:gd name="connsiteX9" fmla="*/ 5530214 w 6912768"/>
              <a:gd name="connsiteY9" fmla="*/ 0 h 957440"/>
              <a:gd name="connsiteX10" fmla="*/ 6152364 w 6912768"/>
              <a:gd name="connsiteY10" fmla="*/ 0 h 957440"/>
              <a:gd name="connsiteX11" fmla="*/ 6912768 w 6912768"/>
              <a:gd name="connsiteY11" fmla="*/ 0 h 957440"/>
              <a:gd name="connsiteX12" fmla="*/ 6912768 w 6912768"/>
              <a:gd name="connsiteY12" fmla="*/ 497869 h 957440"/>
              <a:gd name="connsiteX13" fmla="*/ 6912768 w 6912768"/>
              <a:gd name="connsiteY13" fmla="*/ 957440 h 957440"/>
              <a:gd name="connsiteX14" fmla="*/ 6221491 w 6912768"/>
              <a:gd name="connsiteY14" fmla="*/ 957440 h 957440"/>
              <a:gd name="connsiteX15" fmla="*/ 5668470 w 6912768"/>
              <a:gd name="connsiteY15" fmla="*/ 957440 h 957440"/>
              <a:gd name="connsiteX16" fmla="*/ 5115448 w 6912768"/>
              <a:gd name="connsiteY16" fmla="*/ 957440 h 957440"/>
              <a:gd name="connsiteX17" fmla="*/ 4424172 w 6912768"/>
              <a:gd name="connsiteY17" fmla="*/ 957440 h 957440"/>
              <a:gd name="connsiteX18" fmla="*/ 3871150 w 6912768"/>
              <a:gd name="connsiteY18" fmla="*/ 957440 h 957440"/>
              <a:gd name="connsiteX19" fmla="*/ 3318129 w 6912768"/>
              <a:gd name="connsiteY19" fmla="*/ 957440 h 957440"/>
              <a:gd name="connsiteX20" fmla="*/ 2626852 w 6912768"/>
              <a:gd name="connsiteY20" fmla="*/ 957440 h 957440"/>
              <a:gd name="connsiteX21" fmla="*/ 1797320 w 6912768"/>
              <a:gd name="connsiteY21" fmla="*/ 957440 h 957440"/>
              <a:gd name="connsiteX22" fmla="*/ 1106043 w 6912768"/>
              <a:gd name="connsiteY22" fmla="*/ 957440 h 957440"/>
              <a:gd name="connsiteX23" fmla="*/ 0 w 6912768"/>
              <a:gd name="connsiteY23" fmla="*/ 957440 h 957440"/>
              <a:gd name="connsiteX24" fmla="*/ 0 w 6912768"/>
              <a:gd name="connsiteY24" fmla="*/ 488294 h 957440"/>
              <a:gd name="connsiteX25" fmla="*/ 0 w 6912768"/>
              <a:gd name="connsiteY25" fmla="*/ 0 h 957440"/>
              <a:gd name="connsiteX0" fmla="*/ -165976 w 6912768"/>
              <a:gd name="connsiteY0" fmla="*/ 118579 h 957440"/>
              <a:gd name="connsiteX1" fmla="*/ -591319 w 6912768"/>
              <a:gd name="connsiteY1" fmla="*/ -125923 h 957440"/>
              <a:gd name="connsiteX2" fmla="*/ -1016661 w 6912768"/>
              <a:gd name="connsiteY2" fmla="*/ -370424 h 95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2768" h="957440" extrusionOk="0">
                <a:moveTo>
                  <a:pt x="0" y="0"/>
                </a:moveTo>
                <a:cubicBezTo>
                  <a:pt x="200232" y="-33167"/>
                  <a:pt x="466783" y="27298"/>
                  <a:pt x="691277" y="0"/>
                </a:cubicBezTo>
                <a:cubicBezTo>
                  <a:pt x="915771" y="-27298"/>
                  <a:pt x="1091949" y="17683"/>
                  <a:pt x="1382554" y="0"/>
                </a:cubicBezTo>
                <a:cubicBezTo>
                  <a:pt x="1673159" y="-17683"/>
                  <a:pt x="1804637" y="-32826"/>
                  <a:pt x="2073830" y="0"/>
                </a:cubicBezTo>
                <a:cubicBezTo>
                  <a:pt x="2343023" y="32826"/>
                  <a:pt x="2590643" y="-8175"/>
                  <a:pt x="2765107" y="0"/>
                </a:cubicBezTo>
                <a:cubicBezTo>
                  <a:pt x="2939571" y="8175"/>
                  <a:pt x="3019212" y="24138"/>
                  <a:pt x="3249001" y="0"/>
                </a:cubicBezTo>
                <a:cubicBezTo>
                  <a:pt x="3478790" y="-24138"/>
                  <a:pt x="3544031" y="-1562"/>
                  <a:pt x="3732895" y="0"/>
                </a:cubicBezTo>
                <a:cubicBezTo>
                  <a:pt x="3921759" y="1562"/>
                  <a:pt x="4167556" y="34427"/>
                  <a:pt x="4424172" y="0"/>
                </a:cubicBezTo>
                <a:cubicBezTo>
                  <a:pt x="4680788" y="-34427"/>
                  <a:pt x="4742227" y="-5577"/>
                  <a:pt x="5046321" y="0"/>
                </a:cubicBezTo>
                <a:cubicBezTo>
                  <a:pt x="5350415" y="5577"/>
                  <a:pt x="5418395" y="-5228"/>
                  <a:pt x="5530214" y="0"/>
                </a:cubicBezTo>
                <a:cubicBezTo>
                  <a:pt x="5642033" y="5228"/>
                  <a:pt x="5967191" y="1855"/>
                  <a:pt x="6152364" y="0"/>
                </a:cubicBezTo>
                <a:cubicBezTo>
                  <a:pt x="6337537" y="-1855"/>
                  <a:pt x="6660273" y="20354"/>
                  <a:pt x="6912768" y="0"/>
                </a:cubicBezTo>
                <a:cubicBezTo>
                  <a:pt x="6914123" y="105949"/>
                  <a:pt x="6925516" y="285915"/>
                  <a:pt x="6912768" y="497869"/>
                </a:cubicBezTo>
                <a:cubicBezTo>
                  <a:pt x="6900020" y="709823"/>
                  <a:pt x="6924878" y="861312"/>
                  <a:pt x="6912768" y="957440"/>
                </a:cubicBezTo>
                <a:cubicBezTo>
                  <a:pt x="6771666" y="935854"/>
                  <a:pt x="6416247" y="981280"/>
                  <a:pt x="6221491" y="957440"/>
                </a:cubicBezTo>
                <a:cubicBezTo>
                  <a:pt x="6026735" y="933600"/>
                  <a:pt x="5939114" y="972184"/>
                  <a:pt x="5668470" y="957440"/>
                </a:cubicBezTo>
                <a:cubicBezTo>
                  <a:pt x="5397826" y="942696"/>
                  <a:pt x="5252557" y="944885"/>
                  <a:pt x="5115448" y="957440"/>
                </a:cubicBezTo>
                <a:cubicBezTo>
                  <a:pt x="4978339" y="969995"/>
                  <a:pt x="4589341" y="946295"/>
                  <a:pt x="4424172" y="957440"/>
                </a:cubicBezTo>
                <a:cubicBezTo>
                  <a:pt x="4259003" y="968585"/>
                  <a:pt x="4089023" y="981155"/>
                  <a:pt x="3871150" y="957440"/>
                </a:cubicBezTo>
                <a:cubicBezTo>
                  <a:pt x="3653277" y="933725"/>
                  <a:pt x="3556587" y="937628"/>
                  <a:pt x="3318129" y="957440"/>
                </a:cubicBezTo>
                <a:cubicBezTo>
                  <a:pt x="3079671" y="977252"/>
                  <a:pt x="2847673" y="977341"/>
                  <a:pt x="2626852" y="957440"/>
                </a:cubicBezTo>
                <a:cubicBezTo>
                  <a:pt x="2406031" y="937539"/>
                  <a:pt x="2177836" y="942407"/>
                  <a:pt x="1797320" y="957440"/>
                </a:cubicBezTo>
                <a:cubicBezTo>
                  <a:pt x="1416804" y="972473"/>
                  <a:pt x="1300967" y="968358"/>
                  <a:pt x="1106043" y="957440"/>
                </a:cubicBezTo>
                <a:cubicBezTo>
                  <a:pt x="911119" y="946522"/>
                  <a:pt x="355747" y="930353"/>
                  <a:pt x="0" y="957440"/>
                </a:cubicBezTo>
                <a:cubicBezTo>
                  <a:pt x="-2294" y="726754"/>
                  <a:pt x="7519" y="704596"/>
                  <a:pt x="0" y="488294"/>
                </a:cubicBezTo>
                <a:cubicBezTo>
                  <a:pt x="-7519" y="271992"/>
                  <a:pt x="12852" y="160403"/>
                  <a:pt x="0" y="0"/>
                </a:cubicBezTo>
                <a:close/>
              </a:path>
              <a:path w="6912768" h="957440" fill="none" extrusionOk="0">
                <a:moveTo>
                  <a:pt x="-165976" y="118579"/>
                </a:moveTo>
                <a:cubicBezTo>
                  <a:pt x="-376475" y="12511"/>
                  <a:pt x="-466251" y="-56055"/>
                  <a:pt x="-591319" y="-125923"/>
                </a:cubicBezTo>
                <a:cubicBezTo>
                  <a:pt x="-716387" y="-195791"/>
                  <a:pt x="-860506" y="-274028"/>
                  <a:pt x="-1016661" y="-370424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-38689"/>
                      <a:gd name="adj4" fmla="val -1470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ライセンス付与コマンド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例では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の生徒用アカウントの付与です。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AddLicense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以下が付与したいライセンスによって変わります。事前準備②で取得した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AccountSkuId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を参考に、適する情報に書き換えてください。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②ライセンスのはく奪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4727848" y="429154"/>
            <a:ext cx="6989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スクリプト実行前の事前準備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/>
              <a:t>　任意のフォルダ（今回の例では、</a:t>
            </a:r>
            <a:r>
              <a:rPr kumimoji="1" lang="en-US" altLang="ja-JP" sz="1200" dirty="0"/>
              <a:t>C</a:t>
            </a:r>
            <a:r>
              <a:rPr kumimoji="1" lang="ja-JP" altLang="en-US" sz="1200" dirty="0"/>
              <a:t>ドライブ→</a:t>
            </a:r>
            <a:r>
              <a:rPr kumimoji="1" lang="en-US" altLang="ja-JP" sz="1200" dirty="0" err="1"/>
              <a:t>mnt</a:t>
            </a:r>
            <a:r>
              <a:rPr kumimoji="1" lang="ja-JP" altLang="en-US" sz="1200" dirty="0"/>
              <a:t>→ライセンスはく奪）に</a:t>
            </a:r>
            <a:r>
              <a:rPr kumimoji="1" lang="en-US" altLang="ja-JP" sz="1200" dirty="0"/>
              <a:t>remove.csv</a:t>
            </a:r>
            <a:r>
              <a:rPr kumimoji="1" lang="ja-JP" altLang="en-US" sz="1200" dirty="0"/>
              <a:t>というファイル名で</a:t>
            </a:r>
            <a:endParaRPr kumimoji="1" lang="en-US" altLang="ja-JP" sz="1200" dirty="0"/>
          </a:p>
          <a:p>
            <a:r>
              <a:rPr kumimoji="1" lang="ja-JP" altLang="en-US" sz="1200" dirty="0"/>
              <a:t>　ライセンスはく奪したいユーザーの一覧を作成する。</a:t>
            </a:r>
            <a:endParaRPr kumimoji="1" lang="en-US" altLang="ja-JP" sz="1200" dirty="0"/>
          </a:p>
          <a:p>
            <a:r>
              <a:rPr kumimoji="1" lang="ja-JP" altLang="en-US" sz="1200" dirty="0"/>
              <a:t>　一覧の最初の行は　</a:t>
            </a:r>
            <a:r>
              <a:rPr kumimoji="1" lang="en-US" altLang="ja-JP" sz="1200" dirty="0" err="1"/>
              <a:t>UserPrincipalName</a:t>
            </a:r>
            <a:r>
              <a:rPr kumimoji="1" lang="ja-JP" altLang="en-US" sz="1200" dirty="0"/>
              <a:t>　として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行目以降はユーザー</a:t>
            </a:r>
            <a:r>
              <a:rPr kumimoji="1" lang="en-US" altLang="ja-JP" sz="1200" dirty="0"/>
              <a:t>ID</a:t>
            </a:r>
            <a:r>
              <a:rPr kumimoji="1" lang="ja-JP" altLang="en-US" sz="1200" dirty="0"/>
              <a:t>（ドメイン含む）を羅列する。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7406F64-17CE-F5C2-7574-C9BFD84C15B2}"/>
              </a:ext>
            </a:extLst>
          </p:cNvPr>
          <p:cNvSpPr/>
          <p:nvPr/>
        </p:nvSpPr>
        <p:spPr>
          <a:xfrm>
            <a:off x="298329" y="1628799"/>
            <a:ext cx="6264696" cy="646331"/>
          </a:xfrm>
          <a:custGeom>
            <a:avLst/>
            <a:gdLst>
              <a:gd name="connsiteX0" fmla="*/ 0 w 6264696"/>
              <a:gd name="connsiteY0" fmla="*/ 107724 h 646331"/>
              <a:gd name="connsiteX1" fmla="*/ 107724 w 6264696"/>
              <a:gd name="connsiteY1" fmla="*/ 0 h 646331"/>
              <a:gd name="connsiteX2" fmla="*/ 900848 w 6264696"/>
              <a:gd name="connsiteY2" fmla="*/ 0 h 646331"/>
              <a:gd name="connsiteX3" fmla="*/ 1512494 w 6264696"/>
              <a:gd name="connsiteY3" fmla="*/ 0 h 646331"/>
              <a:gd name="connsiteX4" fmla="*/ 2063648 w 6264696"/>
              <a:gd name="connsiteY4" fmla="*/ 0 h 646331"/>
              <a:gd name="connsiteX5" fmla="*/ 2796279 w 6264696"/>
              <a:gd name="connsiteY5" fmla="*/ 0 h 646331"/>
              <a:gd name="connsiteX6" fmla="*/ 3407925 w 6264696"/>
              <a:gd name="connsiteY6" fmla="*/ 0 h 646331"/>
              <a:gd name="connsiteX7" fmla="*/ 4201048 w 6264696"/>
              <a:gd name="connsiteY7" fmla="*/ 0 h 646331"/>
              <a:gd name="connsiteX8" fmla="*/ 4752202 w 6264696"/>
              <a:gd name="connsiteY8" fmla="*/ 0 h 646331"/>
              <a:gd name="connsiteX9" fmla="*/ 5545326 w 6264696"/>
              <a:gd name="connsiteY9" fmla="*/ 0 h 646331"/>
              <a:gd name="connsiteX10" fmla="*/ 6156972 w 6264696"/>
              <a:gd name="connsiteY10" fmla="*/ 0 h 646331"/>
              <a:gd name="connsiteX11" fmla="*/ 6264696 w 6264696"/>
              <a:gd name="connsiteY11" fmla="*/ 107724 h 646331"/>
              <a:gd name="connsiteX12" fmla="*/ 6264696 w 6264696"/>
              <a:gd name="connsiteY12" fmla="*/ 538607 h 646331"/>
              <a:gd name="connsiteX13" fmla="*/ 6156972 w 6264696"/>
              <a:gd name="connsiteY13" fmla="*/ 646331 h 646331"/>
              <a:gd name="connsiteX14" fmla="*/ 5484833 w 6264696"/>
              <a:gd name="connsiteY14" fmla="*/ 646331 h 646331"/>
              <a:gd name="connsiteX15" fmla="*/ 4812695 w 6264696"/>
              <a:gd name="connsiteY15" fmla="*/ 646331 h 646331"/>
              <a:gd name="connsiteX16" fmla="*/ 4019571 w 6264696"/>
              <a:gd name="connsiteY16" fmla="*/ 646331 h 646331"/>
              <a:gd name="connsiteX17" fmla="*/ 3347432 w 6264696"/>
              <a:gd name="connsiteY17" fmla="*/ 646331 h 646331"/>
              <a:gd name="connsiteX18" fmla="*/ 2856771 w 6264696"/>
              <a:gd name="connsiteY18" fmla="*/ 646331 h 646331"/>
              <a:gd name="connsiteX19" fmla="*/ 2305617 w 6264696"/>
              <a:gd name="connsiteY19" fmla="*/ 646331 h 646331"/>
              <a:gd name="connsiteX20" fmla="*/ 1512494 w 6264696"/>
              <a:gd name="connsiteY20" fmla="*/ 646331 h 646331"/>
              <a:gd name="connsiteX21" fmla="*/ 840355 w 6264696"/>
              <a:gd name="connsiteY21" fmla="*/ 646331 h 646331"/>
              <a:gd name="connsiteX22" fmla="*/ 107724 w 6264696"/>
              <a:gd name="connsiteY22" fmla="*/ 646331 h 646331"/>
              <a:gd name="connsiteX23" fmla="*/ 0 w 6264696"/>
              <a:gd name="connsiteY23" fmla="*/ 538607 h 646331"/>
              <a:gd name="connsiteX24" fmla="*/ 0 w 6264696"/>
              <a:gd name="connsiteY24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646331" extrusionOk="0">
                <a:moveTo>
                  <a:pt x="0" y="107724"/>
                </a:moveTo>
                <a:cubicBezTo>
                  <a:pt x="-12155" y="40733"/>
                  <a:pt x="44759" y="1303"/>
                  <a:pt x="107724" y="0"/>
                </a:cubicBezTo>
                <a:cubicBezTo>
                  <a:pt x="423884" y="13360"/>
                  <a:pt x="630098" y="-16926"/>
                  <a:pt x="900848" y="0"/>
                </a:cubicBezTo>
                <a:cubicBezTo>
                  <a:pt x="1171598" y="16926"/>
                  <a:pt x="1329797" y="6600"/>
                  <a:pt x="1512494" y="0"/>
                </a:cubicBezTo>
                <a:cubicBezTo>
                  <a:pt x="1695191" y="-6600"/>
                  <a:pt x="1895663" y="-11361"/>
                  <a:pt x="2063648" y="0"/>
                </a:cubicBezTo>
                <a:cubicBezTo>
                  <a:pt x="2231633" y="11361"/>
                  <a:pt x="2635309" y="-18245"/>
                  <a:pt x="2796279" y="0"/>
                </a:cubicBezTo>
                <a:cubicBezTo>
                  <a:pt x="2957249" y="18245"/>
                  <a:pt x="3181254" y="14105"/>
                  <a:pt x="3407925" y="0"/>
                </a:cubicBezTo>
                <a:cubicBezTo>
                  <a:pt x="3634596" y="-14105"/>
                  <a:pt x="3875751" y="34346"/>
                  <a:pt x="4201048" y="0"/>
                </a:cubicBezTo>
                <a:cubicBezTo>
                  <a:pt x="4526345" y="-34346"/>
                  <a:pt x="4551736" y="-18768"/>
                  <a:pt x="4752202" y="0"/>
                </a:cubicBezTo>
                <a:cubicBezTo>
                  <a:pt x="4952668" y="18768"/>
                  <a:pt x="5200805" y="29196"/>
                  <a:pt x="5545326" y="0"/>
                </a:cubicBezTo>
                <a:cubicBezTo>
                  <a:pt x="5889847" y="-29196"/>
                  <a:pt x="5909721" y="-17870"/>
                  <a:pt x="6156972" y="0"/>
                </a:cubicBezTo>
                <a:cubicBezTo>
                  <a:pt x="6210292" y="-353"/>
                  <a:pt x="6266371" y="43637"/>
                  <a:pt x="6264696" y="107724"/>
                </a:cubicBezTo>
                <a:cubicBezTo>
                  <a:pt x="6272199" y="318594"/>
                  <a:pt x="6244994" y="351744"/>
                  <a:pt x="6264696" y="538607"/>
                </a:cubicBezTo>
                <a:cubicBezTo>
                  <a:pt x="6268370" y="602602"/>
                  <a:pt x="6224727" y="639098"/>
                  <a:pt x="6156972" y="646331"/>
                </a:cubicBezTo>
                <a:cubicBezTo>
                  <a:pt x="5961186" y="651645"/>
                  <a:pt x="5682934" y="644644"/>
                  <a:pt x="5484833" y="646331"/>
                </a:cubicBezTo>
                <a:cubicBezTo>
                  <a:pt x="5286732" y="648018"/>
                  <a:pt x="5126062" y="664845"/>
                  <a:pt x="4812695" y="646331"/>
                </a:cubicBezTo>
                <a:cubicBezTo>
                  <a:pt x="4499328" y="627817"/>
                  <a:pt x="4205305" y="654098"/>
                  <a:pt x="4019571" y="646331"/>
                </a:cubicBezTo>
                <a:cubicBezTo>
                  <a:pt x="3833837" y="638564"/>
                  <a:pt x="3550718" y="652532"/>
                  <a:pt x="3347432" y="646331"/>
                </a:cubicBezTo>
                <a:cubicBezTo>
                  <a:pt x="3144146" y="640130"/>
                  <a:pt x="2982811" y="653487"/>
                  <a:pt x="2856771" y="646331"/>
                </a:cubicBezTo>
                <a:cubicBezTo>
                  <a:pt x="2730731" y="639175"/>
                  <a:pt x="2422015" y="652987"/>
                  <a:pt x="2305617" y="646331"/>
                </a:cubicBezTo>
                <a:cubicBezTo>
                  <a:pt x="2189219" y="639675"/>
                  <a:pt x="1696315" y="645052"/>
                  <a:pt x="1512494" y="646331"/>
                </a:cubicBezTo>
                <a:cubicBezTo>
                  <a:pt x="1328673" y="647610"/>
                  <a:pt x="1116226" y="677006"/>
                  <a:pt x="840355" y="646331"/>
                </a:cubicBezTo>
                <a:cubicBezTo>
                  <a:pt x="564484" y="615656"/>
                  <a:pt x="404220" y="625454"/>
                  <a:pt x="107724" y="646331"/>
                </a:cubicBezTo>
                <a:cubicBezTo>
                  <a:pt x="47808" y="634951"/>
                  <a:pt x="13666" y="600951"/>
                  <a:pt x="0" y="538607"/>
                </a:cubicBezTo>
                <a:cubicBezTo>
                  <a:pt x="13271" y="421779"/>
                  <a:pt x="11060" y="224302"/>
                  <a:pt x="0" y="107724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線 11">
            <a:extLst>
              <a:ext uri="{FF2B5EF4-FFF2-40B4-BE49-F238E27FC236}">
                <a16:creationId xmlns:a16="http://schemas.microsoft.com/office/drawing/2014/main" id="{D5A5A1AC-7E87-B74D-B636-75ECC7648ED8}"/>
              </a:ext>
            </a:extLst>
          </p:cNvPr>
          <p:cNvSpPr/>
          <p:nvPr/>
        </p:nvSpPr>
        <p:spPr>
          <a:xfrm>
            <a:off x="7536160" y="1459952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537599 w 4104456"/>
              <a:gd name="connsiteY1" fmla="*/ 221317 h 646331"/>
              <a:gd name="connsiteX2" fmla="*/ -942876 w 4104456"/>
              <a:gd name="connsiteY2" fmla="*/ 35172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308980" y="163300"/>
                  <a:pt x="-381812" y="177351"/>
                  <a:pt x="-537599" y="221317"/>
                </a:cubicBezTo>
                <a:cubicBezTo>
                  <a:pt x="-693386" y="265284"/>
                  <a:pt x="-828562" y="298329"/>
                  <a:pt x="-942876" y="351720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54418"/>
                      <a:gd name="adj4" fmla="val -22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15" name="吹き出し: 線 14">
            <a:extLst>
              <a:ext uri="{FF2B5EF4-FFF2-40B4-BE49-F238E27FC236}">
                <a16:creationId xmlns:a16="http://schemas.microsoft.com/office/drawing/2014/main" id="{3F67D7E6-1CED-3FBD-9DA5-DD7407D11DBA}"/>
              </a:ext>
            </a:extLst>
          </p:cNvPr>
          <p:cNvSpPr/>
          <p:nvPr/>
        </p:nvSpPr>
        <p:spPr>
          <a:xfrm>
            <a:off x="3430677" y="3457166"/>
            <a:ext cx="6912768" cy="957440"/>
          </a:xfrm>
          <a:custGeom>
            <a:avLst/>
            <a:gdLst>
              <a:gd name="connsiteX0" fmla="*/ 0 w 6912768"/>
              <a:gd name="connsiteY0" fmla="*/ 0 h 957440"/>
              <a:gd name="connsiteX1" fmla="*/ 691277 w 6912768"/>
              <a:gd name="connsiteY1" fmla="*/ 0 h 957440"/>
              <a:gd name="connsiteX2" fmla="*/ 1382554 w 6912768"/>
              <a:gd name="connsiteY2" fmla="*/ 0 h 957440"/>
              <a:gd name="connsiteX3" fmla="*/ 2073830 w 6912768"/>
              <a:gd name="connsiteY3" fmla="*/ 0 h 957440"/>
              <a:gd name="connsiteX4" fmla="*/ 2765107 w 6912768"/>
              <a:gd name="connsiteY4" fmla="*/ 0 h 957440"/>
              <a:gd name="connsiteX5" fmla="*/ 3249001 w 6912768"/>
              <a:gd name="connsiteY5" fmla="*/ 0 h 957440"/>
              <a:gd name="connsiteX6" fmla="*/ 3732895 w 6912768"/>
              <a:gd name="connsiteY6" fmla="*/ 0 h 957440"/>
              <a:gd name="connsiteX7" fmla="*/ 4424172 w 6912768"/>
              <a:gd name="connsiteY7" fmla="*/ 0 h 957440"/>
              <a:gd name="connsiteX8" fmla="*/ 5046321 w 6912768"/>
              <a:gd name="connsiteY8" fmla="*/ 0 h 957440"/>
              <a:gd name="connsiteX9" fmla="*/ 5530214 w 6912768"/>
              <a:gd name="connsiteY9" fmla="*/ 0 h 957440"/>
              <a:gd name="connsiteX10" fmla="*/ 6152364 w 6912768"/>
              <a:gd name="connsiteY10" fmla="*/ 0 h 957440"/>
              <a:gd name="connsiteX11" fmla="*/ 6912768 w 6912768"/>
              <a:gd name="connsiteY11" fmla="*/ 0 h 957440"/>
              <a:gd name="connsiteX12" fmla="*/ 6912768 w 6912768"/>
              <a:gd name="connsiteY12" fmla="*/ 497869 h 957440"/>
              <a:gd name="connsiteX13" fmla="*/ 6912768 w 6912768"/>
              <a:gd name="connsiteY13" fmla="*/ 957440 h 957440"/>
              <a:gd name="connsiteX14" fmla="*/ 6221491 w 6912768"/>
              <a:gd name="connsiteY14" fmla="*/ 957440 h 957440"/>
              <a:gd name="connsiteX15" fmla="*/ 5668470 w 6912768"/>
              <a:gd name="connsiteY15" fmla="*/ 957440 h 957440"/>
              <a:gd name="connsiteX16" fmla="*/ 5115448 w 6912768"/>
              <a:gd name="connsiteY16" fmla="*/ 957440 h 957440"/>
              <a:gd name="connsiteX17" fmla="*/ 4424172 w 6912768"/>
              <a:gd name="connsiteY17" fmla="*/ 957440 h 957440"/>
              <a:gd name="connsiteX18" fmla="*/ 3871150 w 6912768"/>
              <a:gd name="connsiteY18" fmla="*/ 957440 h 957440"/>
              <a:gd name="connsiteX19" fmla="*/ 3318129 w 6912768"/>
              <a:gd name="connsiteY19" fmla="*/ 957440 h 957440"/>
              <a:gd name="connsiteX20" fmla="*/ 2626852 w 6912768"/>
              <a:gd name="connsiteY20" fmla="*/ 957440 h 957440"/>
              <a:gd name="connsiteX21" fmla="*/ 1797320 w 6912768"/>
              <a:gd name="connsiteY21" fmla="*/ 957440 h 957440"/>
              <a:gd name="connsiteX22" fmla="*/ 1106043 w 6912768"/>
              <a:gd name="connsiteY22" fmla="*/ 957440 h 957440"/>
              <a:gd name="connsiteX23" fmla="*/ 0 w 6912768"/>
              <a:gd name="connsiteY23" fmla="*/ 957440 h 957440"/>
              <a:gd name="connsiteX24" fmla="*/ 0 w 6912768"/>
              <a:gd name="connsiteY24" fmla="*/ 488294 h 957440"/>
              <a:gd name="connsiteX25" fmla="*/ 0 w 6912768"/>
              <a:gd name="connsiteY25" fmla="*/ 0 h 957440"/>
              <a:gd name="connsiteX0" fmla="*/ -165976 w 6912768"/>
              <a:gd name="connsiteY0" fmla="*/ 118579 h 957440"/>
              <a:gd name="connsiteX1" fmla="*/ -591319 w 6912768"/>
              <a:gd name="connsiteY1" fmla="*/ -125923 h 957440"/>
              <a:gd name="connsiteX2" fmla="*/ -1016661 w 6912768"/>
              <a:gd name="connsiteY2" fmla="*/ -370424 h 95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2768" h="957440" extrusionOk="0">
                <a:moveTo>
                  <a:pt x="0" y="0"/>
                </a:moveTo>
                <a:cubicBezTo>
                  <a:pt x="200232" y="-33167"/>
                  <a:pt x="466783" y="27298"/>
                  <a:pt x="691277" y="0"/>
                </a:cubicBezTo>
                <a:cubicBezTo>
                  <a:pt x="915771" y="-27298"/>
                  <a:pt x="1091949" y="17683"/>
                  <a:pt x="1382554" y="0"/>
                </a:cubicBezTo>
                <a:cubicBezTo>
                  <a:pt x="1673159" y="-17683"/>
                  <a:pt x="1804637" y="-32826"/>
                  <a:pt x="2073830" y="0"/>
                </a:cubicBezTo>
                <a:cubicBezTo>
                  <a:pt x="2343023" y="32826"/>
                  <a:pt x="2590643" y="-8175"/>
                  <a:pt x="2765107" y="0"/>
                </a:cubicBezTo>
                <a:cubicBezTo>
                  <a:pt x="2939571" y="8175"/>
                  <a:pt x="3019212" y="24138"/>
                  <a:pt x="3249001" y="0"/>
                </a:cubicBezTo>
                <a:cubicBezTo>
                  <a:pt x="3478790" y="-24138"/>
                  <a:pt x="3544031" y="-1562"/>
                  <a:pt x="3732895" y="0"/>
                </a:cubicBezTo>
                <a:cubicBezTo>
                  <a:pt x="3921759" y="1562"/>
                  <a:pt x="4167556" y="34427"/>
                  <a:pt x="4424172" y="0"/>
                </a:cubicBezTo>
                <a:cubicBezTo>
                  <a:pt x="4680788" y="-34427"/>
                  <a:pt x="4742227" y="-5577"/>
                  <a:pt x="5046321" y="0"/>
                </a:cubicBezTo>
                <a:cubicBezTo>
                  <a:pt x="5350415" y="5577"/>
                  <a:pt x="5418395" y="-5228"/>
                  <a:pt x="5530214" y="0"/>
                </a:cubicBezTo>
                <a:cubicBezTo>
                  <a:pt x="5642033" y="5228"/>
                  <a:pt x="5967191" y="1855"/>
                  <a:pt x="6152364" y="0"/>
                </a:cubicBezTo>
                <a:cubicBezTo>
                  <a:pt x="6337537" y="-1855"/>
                  <a:pt x="6660273" y="20354"/>
                  <a:pt x="6912768" y="0"/>
                </a:cubicBezTo>
                <a:cubicBezTo>
                  <a:pt x="6914123" y="105949"/>
                  <a:pt x="6925516" y="285915"/>
                  <a:pt x="6912768" y="497869"/>
                </a:cubicBezTo>
                <a:cubicBezTo>
                  <a:pt x="6900020" y="709823"/>
                  <a:pt x="6924878" y="861312"/>
                  <a:pt x="6912768" y="957440"/>
                </a:cubicBezTo>
                <a:cubicBezTo>
                  <a:pt x="6771666" y="935854"/>
                  <a:pt x="6416247" y="981280"/>
                  <a:pt x="6221491" y="957440"/>
                </a:cubicBezTo>
                <a:cubicBezTo>
                  <a:pt x="6026735" y="933600"/>
                  <a:pt x="5939114" y="972184"/>
                  <a:pt x="5668470" y="957440"/>
                </a:cubicBezTo>
                <a:cubicBezTo>
                  <a:pt x="5397826" y="942696"/>
                  <a:pt x="5252557" y="944885"/>
                  <a:pt x="5115448" y="957440"/>
                </a:cubicBezTo>
                <a:cubicBezTo>
                  <a:pt x="4978339" y="969995"/>
                  <a:pt x="4589341" y="946295"/>
                  <a:pt x="4424172" y="957440"/>
                </a:cubicBezTo>
                <a:cubicBezTo>
                  <a:pt x="4259003" y="968585"/>
                  <a:pt x="4089023" y="981155"/>
                  <a:pt x="3871150" y="957440"/>
                </a:cubicBezTo>
                <a:cubicBezTo>
                  <a:pt x="3653277" y="933725"/>
                  <a:pt x="3556587" y="937628"/>
                  <a:pt x="3318129" y="957440"/>
                </a:cubicBezTo>
                <a:cubicBezTo>
                  <a:pt x="3079671" y="977252"/>
                  <a:pt x="2847673" y="977341"/>
                  <a:pt x="2626852" y="957440"/>
                </a:cubicBezTo>
                <a:cubicBezTo>
                  <a:pt x="2406031" y="937539"/>
                  <a:pt x="2177836" y="942407"/>
                  <a:pt x="1797320" y="957440"/>
                </a:cubicBezTo>
                <a:cubicBezTo>
                  <a:pt x="1416804" y="972473"/>
                  <a:pt x="1300967" y="968358"/>
                  <a:pt x="1106043" y="957440"/>
                </a:cubicBezTo>
                <a:cubicBezTo>
                  <a:pt x="911119" y="946522"/>
                  <a:pt x="355747" y="930353"/>
                  <a:pt x="0" y="957440"/>
                </a:cubicBezTo>
                <a:cubicBezTo>
                  <a:pt x="-2294" y="726754"/>
                  <a:pt x="7519" y="704596"/>
                  <a:pt x="0" y="488294"/>
                </a:cubicBezTo>
                <a:cubicBezTo>
                  <a:pt x="-7519" y="271992"/>
                  <a:pt x="12852" y="160403"/>
                  <a:pt x="0" y="0"/>
                </a:cubicBezTo>
                <a:close/>
              </a:path>
              <a:path w="6912768" h="957440" fill="none" extrusionOk="0">
                <a:moveTo>
                  <a:pt x="-165976" y="118579"/>
                </a:moveTo>
                <a:cubicBezTo>
                  <a:pt x="-376475" y="12511"/>
                  <a:pt x="-466251" y="-56055"/>
                  <a:pt x="-591319" y="-125923"/>
                </a:cubicBezTo>
                <a:cubicBezTo>
                  <a:pt x="-716387" y="-195791"/>
                  <a:pt x="-860506" y="-274028"/>
                  <a:pt x="-1016661" y="-370424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-38689"/>
                      <a:gd name="adj4" fmla="val -1470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ライセンスはく奪コマンド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例では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の生徒用アカウントのはく奪です。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RemoveLicense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以下が付与したいライセンスによって変わります。事前準備②で取得した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AccountSkuId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を参考に、適する情報に書き換えてください。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6D062F-9402-E6A6-6770-CD14C6F20C3B}"/>
              </a:ext>
            </a:extLst>
          </p:cNvPr>
          <p:cNvSpPr txBox="1"/>
          <p:nvPr/>
        </p:nvSpPr>
        <p:spPr>
          <a:xfrm>
            <a:off x="383250" y="1627562"/>
            <a:ext cx="10753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</a:t>
            </a:r>
          </a:p>
          <a:p>
            <a:r>
              <a:rPr lang="ja-JP" altLang="en-US" sz="900" dirty="0"/>
              <a:t>$P</a:t>
            </a:r>
            <a:r>
              <a:rPr lang="en-US" altLang="ja-JP" sz="900" dirty="0"/>
              <a:t>w</a:t>
            </a:r>
            <a:r>
              <a:rPr lang="ja-JP" altLang="en-US" sz="900" dirty="0"/>
              <a:t>ord = ConvertTo-SecureString –String “パスワード” –AsPlainText </a:t>
            </a:r>
            <a:r>
              <a:rPr lang="en-US" altLang="ja-JP" sz="900" dirty="0"/>
              <a:t>–</a:t>
            </a:r>
            <a:r>
              <a:rPr lang="ja-JP" altLang="en-US" sz="900" dirty="0"/>
              <a:t>Force</a:t>
            </a:r>
          </a:p>
          <a:p>
            <a:r>
              <a:rPr lang="ja-JP" altLang="en-US" sz="900" dirty="0"/>
              <a:t>$Cred = New-Object –TypeName System.Management.Automation.PSCredential –ArgumentList $User, $P</a:t>
            </a:r>
            <a:r>
              <a:rPr lang="en-US" altLang="ja-JP" sz="900" dirty="0"/>
              <a:t>w</a:t>
            </a:r>
            <a:r>
              <a:rPr lang="ja-JP" altLang="en-US" sz="900" dirty="0"/>
              <a:t>ord</a:t>
            </a:r>
          </a:p>
          <a:p>
            <a:r>
              <a:rPr lang="ja-JP" altLang="en-US" sz="900" dirty="0"/>
              <a:t>Connect-MsolService </a:t>
            </a:r>
            <a:r>
              <a:rPr lang="en-US" altLang="ja-JP" sz="900" dirty="0"/>
              <a:t>–</a:t>
            </a:r>
            <a:r>
              <a:rPr lang="ja-JP" altLang="en-US" sz="900" dirty="0"/>
              <a:t>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#作業開始時刻</a:t>
            </a:r>
          </a:p>
          <a:p>
            <a:r>
              <a:rPr lang="ja-JP" altLang="en-US" sz="900" dirty="0"/>
              <a:t>echo "作業開始時刻"</a:t>
            </a:r>
          </a:p>
          <a:p>
            <a:r>
              <a:rPr lang="ja-JP" altLang="en-US" sz="900" dirty="0"/>
              <a:t>Get-Date</a:t>
            </a:r>
          </a:p>
          <a:p>
            <a:endParaRPr lang="ja-JP" altLang="en-US" sz="900" dirty="0"/>
          </a:p>
          <a:p>
            <a:r>
              <a:rPr lang="ja-JP" altLang="en-US" sz="900" dirty="0"/>
              <a:t>Import-Csv C:\mnt\ライセンスはく奪\remove.csv | foreach{Set-MsolUserLicense -UserPrincipalName $_.UserPrincipalName -RemoveLicense “</a:t>
            </a:r>
            <a:r>
              <a:rPr lang="en-US" altLang="ja-JP" sz="900" dirty="0"/>
              <a:t>******</a:t>
            </a:r>
            <a:r>
              <a:rPr lang="ja-JP" altLang="en-US" sz="900" dirty="0"/>
              <a:t>:M365EDU_A3_STUUSEBNFT"}</a:t>
            </a:r>
          </a:p>
          <a:p>
            <a:endParaRPr lang="ja-JP" altLang="en-US" sz="900" dirty="0"/>
          </a:p>
          <a:p>
            <a:r>
              <a:rPr lang="ja-JP" altLang="en-US" sz="900" dirty="0"/>
              <a:t>#作業終了時刻</a:t>
            </a:r>
          </a:p>
          <a:p>
            <a:r>
              <a:rPr lang="ja-JP" altLang="en-US" sz="900" dirty="0"/>
              <a:t>echo "作業終了時刻"</a:t>
            </a:r>
          </a:p>
          <a:p>
            <a:r>
              <a:rPr lang="ja-JP" altLang="en-US" sz="900" dirty="0"/>
              <a:t>Get-Date</a:t>
            </a:r>
          </a:p>
          <a:p>
            <a:endParaRPr lang="ja-JP" altLang="en-US" sz="900" dirty="0"/>
          </a:p>
          <a:p>
            <a:r>
              <a:rPr lang="ja-JP" altLang="en-US" sz="900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6108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551384" y="6206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③利用サービスの変更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5202586" y="360775"/>
            <a:ext cx="6827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スクリプト実行前の事前準備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/>
              <a:t>　このスクリプトと同一フォルダに</a:t>
            </a:r>
            <a:r>
              <a:rPr kumimoji="1" lang="en-US" altLang="ja-JP" sz="1200" dirty="0"/>
              <a:t>change.csv</a:t>
            </a:r>
            <a:r>
              <a:rPr kumimoji="1" lang="ja-JP" altLang="en-US" sz="1200" dirty="0"/>
              <a:t>というファイル名でライセンス付与したいユーザーの一覧を</a:t>
            </a:r>
            <a:endParaRPr kumimoji="1" lang="en-US" altLang="ja-JP" sz="1200" dirty="0"/>
          </a:p>
          <a:p>
            <a:r>
              <a:rPr kumimoji="1" lang="ja-JP" altLang="en-US" sz="1200" dirty="0"/>
              <a:t>作成する。</a:t>
            </a:r>
            <a:endParaRPr kumimoji="1" lang="en-US" altLang="ja-JP" sz="1200" dirty="0"/>
          </a:p>
          <a:p>
            <a:r>
              <a:rPr kumimoji="1" lang="ja-JP" altLang="en-US" sz="1200" dirty="0"/>
              <a:t>　一覧の最初の行からユーザー</a:t>
            </a:r>
            <a:r>
              <a:rPr kumimoji="1" lang="en-US" altLang="ja-JP" sz="1200" dirty="0"/>
              <a:t>ID</a:t>
            </a:r>
            <a:r>
              <a:rPr kumimoji="1" lang="ja-JP" altLang="en-US" sz="1200" dirty="0"/>
              <a:t>（ドメイン含む）を羅列する。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7406F64-17CE-F5C2-7574-C9BFD84C15B2}"/>
              </a:ext>
            </a:extLst>
          </p:cNvPr>
          <p:cNvSpPr/>
          <p:nvPr/>
        </p:nvSpPr>
        <p:spPr>
          <a:xfrm>
            <a:off x="298329" y="1628799"/>
            <a:ext cx="6264696" cy="646331"/>
          </a:xfrm>
          <a:custGeom>
            <a:avLst/>
            <a:gdLst>
              <a:gd name="connsiteX0" fmla="*/ 0 w 6264696"/>
              <a:gd name="connsiteY0" fmla="*/ 107724 h 646331"/>
              <a:gd name="connsiteX1" fmla="*/ 107724 w 6264696"/>
              <a:gd name="connsiteY1" fmla="*/ 0 h 646331"/>
              <a:gd name="connsiteX2" fmla="*/ 900848 w 6264696"/>
              <a:gd name="connsiteY2" fmla="*/ 0 h 646331"/>
              <a:gd name="connsiteX3" fmla="*/ 1512494 w 6264696"/>
              <a:gd name="connsiteY3" fmla="*/ 0 h 646331"/>
              <a:gd name="connsiteX4" fmla="*/ 2063648 w 6264696"/>
              <a:gd name="connsiteY4" fmla="*/ 0 h 646331"/>
              <a:gd name="connsiteX5" fmla="*/ 2796279 w 6264696"/>
              <a:gd name="connsiteY5" fmla="*/ 0 h 646331"/>
              <a:gd name="connsiteX6" fmla="*/ 3407925 w 6264696"/>
              <a:gd name="connsiteY6" fmla="*/ 0 h 646331"/>
              <a:gd name="connsiteX7" fmla="*/ 4201048 w 6264696"/>
              <a:gd name="connsiteY7" fmla="*/ 0 h 646331"/>
              <a:gd name="connsiteX8" fmla="*/ 4752202 w 6264696"/>
              <a:gd name="connsiteY8" fmla="*/ 0 h 646331"/>
              <a:gd name="connsiteX9" fmla="*/ 5545326 w 6264696"/>
              <a:gd name="connsiteY9" fmla="*/ 0 h 646331"/>
              <a:gd name="connsiteX10" fmla="*/ 6156972 w 6264696"/>
              <a:gd name="connsiteY10" fmla="*/ 0 h 646331"/>
              <a:gd name="connsiteX11" fmla="*/ 6264696 w 6264696"/>
              <a:gd name="connsiteY11" fmla="*/ 107724 h 646331"/>
              <a:gd name="connsiteX12" fmla="*/ 6264696 w 6264696"/>
              <a:gd name="connsiteY12" fmla="*/ 538607 h 646331"/>
              <a:gd name="connsiteX13" fmla="*/ 6156972 w 6264696"/>
              <a:gd name="connsiteY13" fmla="*/ 646331 h 646331"/>
              <a:gd name="connsiteX14" fmla="*/ 5484833 w 6264696"/>
              <a:gd name="connsiteY14" fmla="*/ 646331 h 646331"/>
              <a:gd name="connsiteX15" fmla="*/ 4812695 w 6264696"/>
              <a:gd name="connsiteY15" fmla="*/ 646331 h 646331"/>
              <a:gd name="connsiteX16" fmla="*/ 4019571 w 6264696"/>
              <a:gd name="connsiteY16" fmla="*/ 646331 h 646331"/>
              <a:gd name="connsiteX17" fmla="*/ 3347432 w 6264696"/>
              <a:gd name="connsiteY17" fmla="*/ 646331 h 646331"/>
              <a:gd name="connsiteX18" fmla="*/ 2856771 w 6264696"/>
              <a:gd name="connsiteY18" fmla="*/ 646331 h 646331"/>
              <a:gd name="connsiteX19" fmla="*/ 2305617 w 6264696"/>
              <a:gd name="connsiteY19" fmla="*/ 646331 h 646331"/>
              <a:gd name="connsiteX20" fmla="*/ 1512494 w 6264696"/>
              <a:gd name="connsiteY20" fmla="*/ 646331 h 646331"/>
              <a:gd name="connsiteX21" fmla="*/ 840355 w 6264696"/>
              <a:gd name="connsiteY21" fmla="*/ 646331 h 646331"/>
              <a:gd name="connsiteX22" fmla="*/ 107724 w 6264696"/>
              <a:gd name="connsiteY22" fmla="*/ 646331 h 646331"/>
              <a:gd name="connsiteX23" fmla="*/ 0 w 6264696"/>
              <a:gd name="connsiteY23" fmla="*/ 538607 h 646331"/>
              <a:gd name="connsiteX24" fmla="*/ 0 w 6264696"/>
              <a:gd name="connsiteY24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64696" h="646331" extrusionOk="0">
                <a:moveTo>
                  <a:pt x="0" y="107724"/>
                </a:moveTo>
                <a:cubicBezTo>
                  <a:pt x="-12155" y="40733"/>
                  <a:pt x="44759" y="1303"/>
                  <a:pt x="107724" y="0"/>
                </a:cubicBezTo>
                <a:cubicBezTo>
                  <a:pt x="423884" y="13360"/>
                  <a:pt x="630098" y="-16926"/>
                  <a:pt x="900848" y="0"/>
                </a:cubicBezTo>
                <a:cubicBezTo>
                  <a:pt x="1171598" y="16926"/>
                  <a:pt x="1329797" y="6600"/>
                  <a:pt x="1512494" y="0"/>
                </a:cubicBezTo>
                <a:cubicBezTo>
                  <a:pt x="1695191" y="-6600"/>
                  <a:pt x="1895663" y="-11361"/>
                  <a:pt x="2063648" y="0"/>
                </a:cubicBezTo>
                <a:cubicBezTo>
                  <a:pt x="2231633" y="11361"/>
                  <a:pt x="2635309" y="-18245"/>
                  <a:pt x="2796279" y="0"/>
                </a:cubicBezTo>
                <a:cubicBezTo>
                  <a:pt x="2957249" y="18245"/>
                  <a:pt x="3181254" y="14105"/>
                  <a:pt x="3407925" y="0"/>
                </a:cubicBezTo>
                <a:cubicBezTo>
                  <a:pt x="3634596" y="-14105"/>
                  <a:pt x="3875751" y="34346"/>
                  <a:pt x="4201048" y="0"/>
                </a:cubicBezTo>
                <a:cubicBezTo>
                  <a:pt x="4526345" y="-34346"/>
                  <a:pt x="4551736" y="-18768"/>
                  <a:pt x="4752202" y="0"/>
                </a:cubicBezTo>
                <a:cubicBezTo>
                  <a:pt x="4952668" y="18768"/>
                  <a:pt x="5200805" y="29196"/>
                  <a:pt x="5545326" y="0"/>
                </a:cubicBezTo>
                <a:cubicBezTo>
                  <a:pt x="5889847" y="-29196"/>
                  <a:pt x="5909721" y="-17870"/>
                  <a:pt x="6156972" y="0"/>
                </a:cubicBezTo>
                <a:cubicBezTo>
                  <a:pt x="6210292" y="-353"/>
                  <a:pt x="6266371" y="43637"/>
                  <a:pt x="6264696" y="107724"/>
                </a:cubicBezTo>
                <a:cubicBezTo>
                  <a:pt x="6272199" y="318594"/>
                  <a:pt x="6244994" y="351744"/>
                  <a:pt x="6264696" y="538607"/>
                </a:cubicBezTo>
                <a:cubicBezTo>
                  <a:pt x="6268370" y="602602"/>
                  <a:pt x="6224727" y="639098"/>
                  <a:pt x="6156972" y="646331"/>
                </a:cubicBezTo>
                <a:cubicBezTo>
                  <a:pt x="5961186" y="651645"/>
                  <a:pt x="5682934" y="644644"/>
                  <a:pt x="5484833" y="646331"/>
                </a:cubicBezTo>
                <a:cubicBezTo>
                  <a:pt x="5286732" y="648018"/>
                  <a:pt x="5126062" y="664845"/>
                  <a:pt x="4812695" y="646331"/>
                </a:cubicBezTo>
                <a:cubicBezTo>
                  <a:pt x="4499328" y="627817"/>
                  <a:pt x="4205305" y="654098"/>
                  <a:pt x="4019571" y="646331"/>
                </a:cubicBezTo>
                <a:cubicBezTo>
                  <a:pt x="3833837" y="638564"/>
                  <a:pt x="3550718" y="652532"/>
                  <a:pt x="3347432" y="646331"/>
                </a:cubicBezTo>
                <a:cubicBezTo>
                  <a:pt x="3144146" y="640130"/>
                  <a:pt x="2982811" y="653487"/>
                  <a:pt x="2856771" y="646331"/>
                </a:cubicBezTo>
                <a:cubicBezTo>
                  <a:pt x="2730731" y="639175"/>
                  <a:pt x="2422015" y="652987"/>
                  <a:pt x="2305617" y="646331"/>
                </a:cubicBezTo>
                <a:cubicBezTo>
                  <a:pt x="2189219" y="639675"/>
                  <a:pt x="1696315" y="645052"/>
                  <a:pt x="1512494" y="646331"/>
                </a:cubicBezTo>
                <a:cubicBezTo>
                  <a:pt x="1328673" y="647610"/>
                  <a:pt x="1116226" y="677006"/>
                  <a:pt x="840355" y="646331"/>
                </a:cubicBezTo>
                <a:cubicBezTo>
                  <a:pt x="564484" y="615656"/>
                  <a:pt x="404220" y="625454"/>
                  <a:pt x="107724" y="646331"/>
                </a:cubicBezTo>
                <a:cubicBezTo>
                  <a:pt x="47808" y="634951"/>
                  <a:pt x="13666" y="600951"/>
                  <a:pt x="0" y="538607"/>
                </a:cubicBezTo>
                <a:cubicBezTo>
                  <a:pt x="13271" y="421779"/>
                  <a:pt x="11060" y="224302"/>
                  <a:pt x="0" y="107724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線 11">
            <a:extLst>
              <a:ext uri="{FF2B5EF4-FFF2-40B4-BE49-F238E27FC236}">
                <a16:creationId xmlns:a16="http://schemas.microsoft.com/office/drawing/2014/main" id="{D5A5A1AC-7E87-B74D-B636-75ECC7648ED8}"/>
              </a:ext>
            </a:extLst>
          </p:cNvPr>
          <p:cNvSpPr/>
          <p:nvPr/>
        </p:nvSpPr>
        <p:spPr>
          <a:xfrm>
            <a:off x="7536160" y="1459952"/>
            <a:ext cx="4104456" cy="646331"/>
          </a:xfrm>
          <a:custGeom>
            <a:avLst/>
            <a:gdLst>
              <a:gd name="connsiteX0" fmla="*/ 0 w 4104456"/>
              <a:gd name="connsiteY0" fmla="*/ 0 h 646331"/>
              <a:gd name="connsiteX1" fmla="*/ 684076 w 4104456"/>
              <a:gd name="connsiteY1" fmla="*/ 0 h 646331"/>
              <a:gd name="connsiteX2" fmla="*/ 1368152 w 4104456"/>
              <a:gd name="connsiteY2" fmla="*/ 0 h 646331"/>
              <a:gd name="connsiteX3" fmla="*/ 2052228 w 4104456"/>
              <a:gd name="connsiteY3" fmla="*/ 0 h 646331"/>
              <a:gd name="connsiteX4" fmla="*/ 2736304 w 4104456"/>
              <a:gd name="connsiteY4" fmla="*/ 0 h 646331"/>
              <a:gd name="connsiteX5" fmla="*/ 3297246 w 4104456"/>
              <a:gd name="connsiteY5" fmla="*/ 0 h 646331"/>
              <a:gd name="connsiteX6" fmla="*/ 4104456 w 4104456"/>
              <a:gd name="connsiteY6" fmla="*/ 0 h 646331"/>
              <a:gd name="connsiteX7" fmla="*/ 4104456 w 4104456"/>
              <a:gd name="connsiteY7" fmla="*/ 646331 h 646331"/>
              <a:gd name="connsiteX8" fmla="*/ 3379335 w 4104456"/>
              <a:gd name="connsiteY8" fmla="*/ 646331 h 646331"/>
              <a:gd name="connsiteX9" fmla="*/ 2818393 w 4104456"/>
              <a:gd name="connsiteY9" fmla="*/ 646331 h 646331"/>
              <a:gd name="connsiteX10" fmla="*/ 2257451 w 4104456"/>
              <a:gd name="connsiteY10" fmla="*/ 646331 h 646331"/>
              <a:gd name="connsiteX11" fmla="*/ 1614419 w 4104456"/>
              <a:gd name="connsiteY11" fmla="*/ 646331 h 646331"/>
              <a:gd name="connsiteX12" fmla="*/ 930343 w 4104456"/>
              <a:gd name="connsiteY12" fmla="*/ 646331 h 646331"/>
              <a:gd name="connsiteX13" fmla="*/ 0 w 4104456"/>
              <a:gd name="connsiteY13" fmla="*/ 646331 h 646331"/>
              <a:gd name="connsiteX14" fmla="*/ 0 w 4104456"/>
              <a:gd name="connsiteY14" fmla="*/ 0 h 646331"/>
              <a:gd name="connsiteX0" fmla="*/ -98548 w 4104456"/>
              <a:gd name="connsiteY0" fmla="*/ 80048 h 646331"/>
              <a:gd name="connsiteX1" fmla="*/ -537599 w 4104456"/>
              <a:gd name="connsiteY1" fmla="*/ 221317 h 646331"/>
              <a:gd name="connsiteX2" fmla="*/ -942876 w 4104456"/>
              <a:gd name="connsiteY2" fmla="*/ 35172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456" h="646331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17436" y="282893"/>
                  <a:pt x="4134301" y="494924"/>
                  <a:pt x="4104456" y="646331"/>
                </a:cubicBezTo>
                <a:cubicBezTo>
                  <a:pt x="3800107" y="624244"/>
                  <a:pt x="3681851" y="651533"/>
                  <a:pt x="3379335" y="646331"/>
                </a:cubicBezTo>
                <a:cubicBezTo>
                  <a:pt x="3076819" y="641129"/>
                  <a:pt x="2961845" y="637562"/>
                  <a:pt x="2818393" y="646331"/>
                </a:cubicBezTo>
                <a:cubicBezTo>
                  <a:pt x="2674941" y="655100"/>
                  <a:pt x="2432428" y="663620"/>
                  <a:pt x="2257451" y="646331"/>
                </a:cubicBezTo>
                <a:cubicBezTo>
                  <a:pt x="2082474" y="629042"/>
                  <a:pt x="1783898" y="632072"/>
                  <a:pt x="1614419" y="646331"/>
                </a:cubicBezTo>
                <a:cubicBezTo>
                  <a:pt x="1444940" y="660590"/>
                  <a:pt x="1162991" y="630845"/>
                  <a:pt x="930343" y="646331"/>
                </a:cubicBezTo>
                <a:cubicBezTo>
                  <a:pt x="697695" y="661817"/>
                  <a:pt x="322647" y="687929"/>
                  <a:pt x="0" y="646331"/>
                </a:cubicBezTo>
                <a:cubicBezTo>
                  <a:pt x="27401" y="383260"/>
                  <a:pt x="-9126" y="248887"/>
                  <a:pt x="0" y="0"/>
                </a:cubicBezTo>
                <a:close/>
              </a:path>
              <a:path w="4104456" h="646331" fill="none" extrusionOk="0">
                <a:moveTo>
                  <a:pt x="-98548" y="80048"/>
                </a:moveTo>
                <a:cubicBezTo>
                  <a:pt x="-308980" y="163300"/>
                  <a:pt x="-381812" y="177351"/>
                  <a:pt x="-537599" y="221317"/>
                </a:cubicBezTo>
                <a:cubicBezTo>
                  <a:pt x="-693386" y="265284"/>
                  <a:pt x="-828562" y="298329"/>
                  <a:pt x="-942876" y="351720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54418"/>
                      <a:gd name="adj4" fmla="val -22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Office365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に接続する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管理者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ID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とパスワードは所定のものを記述すること</a:t>
            </a: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2F73E00-442D-BAAB-8A26-532A535652C3}"/>
              </a:ext>
            </a:extLst>
          </p:cNvPr>
          <p:cNvSpPr/>
          <p:nvPr/>
        </p:nvSpPr>
        <p:spPr>
          <a:xfrm>
            <a:off x="7536160" y="2275130"/>
            <a:ext cx="4104456" cy="432048"/>
          </a:xfrm>
          <a:custGeom>
            <a:avLst/>
            <a:gdLst>
              <a:gd name="connsiteX0" fmla="*/ 0 w 4104456"/>
              <a:gd name="connsiteY0" fmla="*/ 0 h 432048"/>
              <a:gd name="connsiteX1" fmla="*/ 684076 w 4104456"/>
              <a:gd name="connsiteY1" fmla="*/ 0 h 432048"/>
              <a:gd name="connsiteX2" fmla="*/ 1368152 w 4104456"/>
              <a:gd name="connsiteY2" fmla="*/ 0 h 432048"/>
              <a:gd name="connsiteX3" fmla="*/ 2052228 w 4104456"/>
              <a:gd name="connsiteY3" fmla="*/ 0 h 432048"/>
              <a:gd name="connsiteX4" fmla="*/ 2736304 w 4104456"/>
              <a:gd name="connsiteY4" fmla="*/ 0 h 432048"/>
              <a:gd name="connsiteX5" fmla="*/ 3297246 w 4104456"/>
              <a:gd name="connsiteY5" fmla="*/ 0 h 432048"/>
              <a:gd name="connsiteX6" fmla="*/ 4104456 w 4104456"/>
              <a:gd name="connsiteY6" fmla="*/ 0 h 432048"/>
              <a:gd name="connsiteX7" fmla="*/ 4104456 w 4104456"/>
              <a:gd name="connsiteY7" fmla="*/ 432048 h 432048"/>
              <a:gd name="connsiteX8" fmla="*/ 3379335 w 4104456"/>
              <a:gd name="connsiteY8" fmla="*/ 432048 h 432048"/>
              <a:gd name="connsiteX9" fmla="*/ 2818393 w 4104456"/>
              <a:gd name="connsiteY9" fmla="*/ 432048 h 432048"/>
              <a:gd name="connsiteX10" fmla="*/ 2257451 w 4104456"/>
              <a:gd name="connsiteY10" fmla="*/ 432048 h 432048"/>
              <a:gd name="connsiteX11" fmla="*/ 1614419 w 4104456"/>
              <a:gd name="connsiteY11" fmla="*/ 432048 h 432048"/>
              <a:gd name="connsiteX12" fmla="*/ 930343 w 4104456"/>
              <a:gd name="connsiteY12" fmla="*/ 432048 h 432048"/>
              <a:gd name="connsiteX13" fmla="*/ 0 w 4104456"/>
              <a:gd name="connsiteY13" fmla="*/ 432048 h 432048"/>
              <a:gd name="connsiteX14" fmla="*/ 0 w 4104456"/>
              <a:gd name="connsiteY14" fmla="*/ 0 h 432048"/>
              <a:gd name="connsiteX0" fmla="*/ -98548 w 4104456"/>
              <a:gd name="connsiteY0" fmla="*/ 53509 h 432048"/>
              <a:gd name="connsiteX1" fmla="*/ -869111 w 4104456"/>
              <a:gd name="connsiteY1" fmla="*/ 97227 h 432048"/>
              <a:gd name="connsiteX2" fmla="*/ -1557114 w 4104456"/>
              <a:gd name="connsiteY2" fmla="*/ 136261 h 432048"/>
              <a:gd name="connsiteX3" fmla="*/ -2203836 w 4104456"/>
              <a:gd name="connsiteY3" fmla="*/ 172954 h 432048"/>
              <a:gd name="connsiteX4" fmla="*/ -2809279 w 4104456"/>
              <a:gd name="connsiteY4" fmla="*/ 207304 h 432048"/>
              <a:gd name="connsiteX5" fmla="*/ -3538561 w 4104456"/>
              <a:gd name="connsiteY5" fmla="*/ 248680 h 432048"/>
              <a:gd name="connsiteX6" fmla="*/ -4226564 w 4104456"/>
              <a:gd name="connsiteY6" fmla="*/ 287714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4456" h="432048" extrusionOk="0">
                <a:moveTo>
                  <a:pt x="0" y="0"/>
                </a:moveTo>
                <a:cubicBezTo>
                  <a:pt x="160546" y="-33943"/>
                  <a:pt x="437823" y="10625"/>
                  <a:pt x="684076" y="0"/>
                </a:cubicBezTo>
                <a:cubicBezTo>
                  <a:pt x="930329" y="-10625"/>
                  <a:pt x="1209291" y="-11869"/>
                  <a:pt x="1368152" y="0"/>
                </a:cubicBezTo>
                <a:cubicBezTo>
                  <a:pt x="1527013" y="11869"/>
                  <a:pt x="1866953" y="14537"/>
                  <a:pt x="2052228" y="0"/>
                </a:cubicBezTo>
                <a:cubicBezTo>
                  <a:pt x="2237503" y="-14537"/>
                  <a:pt x="2559369" y="5443"/>
                  <a:pt x="2736304" y="0"/>
                </a:cubicBezTo>
                <a:cubicBezTo>
                  <a:pt x="2913239" y="-5443"/>
                  <a:pt x="3068506" y="19236"/>
                  <a:pt x="3297246" y="0"/>
                </a:cubicBezTo>
                <a:cubicBezTo>
                  <a:pt x="3525986" y="-19236"/>
                  <a:pt x="3734124" y="34548"/>
                  <a:pt x="4104456" y="0"/>
                </a:cubicBezTo>
                <a:cubicBezTo>
                  <a:pt x="4125288" y="166787"/>
                  <a:pt x="4109323" y="306753"/>
                  <a:pt x="4104456" y="432048"/>
                </a:cubicBezTo>
                <a:cubicBezTo>
                  <a:pt x="3800107" y="409961"/>
                  <a:pt x="3681851" y="437250"/>
                  <a:pt x="3379335" y="432048"/>
                </a:cubicBezTo>
                <a:cubicBezTo>
                  <a:pt x="3076819" y="426846"/>
                  <a:pt x="2961845" y="423279"/>
                  <a:pt x="2818393" y="432048"/>
                </a:cubicBezTo>
                <a:cubicBezTo>
                  <a:pt x="2674941" y="440817"/>
                  <a:pt x="2432428" y="449337"/>
                  <a:pt x="2257451" y="432048"/>
                </a:cubicBezTo>
                <a:cubicBezTo>
                  <a:pt x="2082474" y="414759"/>
                  <a:pt x="1783898" y="417789"/>
                  <a:pt x="1614419" y="432048"/>
                </a:cubicBezTo>
                <a:cubicBezTo>
                  <a:pt x="1444940" y="446307"/>
                  <a:pt x="1162991" y="416562"/>
                  <a:pt x="930343" y="432048"/>
                </a:cubicBezTo>
                <a:cubicBezTo>
                  <a:pt x="697695" y="447534"/>
                  <a:pt x="322647" y="473646"/>
                  <a:pt x="0" y="432048"/>
                </a:cubicBezTo>
                <a:cubicBezTo>
                  <a:pt x="6437" y="298657"/>
                  <a:pt x="-14771" y="155806"/>
                  <a:pt x="0" y="0"/>
                </a:cubicBezTo>
                <a:close/>
              </a:path>
              <a:path w="4104456" h="432048" fill="none" extrusionOk="0">
                <a:moveTo>
                  <a:pt x="-98548" y="53509"/>
                </a:moveTo>
                <a:cubicBezTo>
                  <a:pt x="-479955" y="37459"/>
                  <a:pt x="-695238" y="70241"/>
                  <a:pt x="-869111" y="97227"/>
                </a:cubicBezTo>
                <a:cubicBezTo>
                  <a:pt x="-1042984" y="124213"/>
                  <a:pt x="-1296523" y="109645"/>
                  <a:pt x="-1557114" y="136261"/>
                </a:cubicBezTo>
                <a:cubicBezTo>
                  <a:pt x="-1817705" y="162878"/>
                  <a:pt x="-1896365" y="179667"/>
                  <a:pt x="-2203836" y="172954"/>
                </a:cubicBezTo>
                <a:cubicBezTo>
                  <a:pt x="-2511307" y="166241"/>
                  <a:pt x="-2639394" y="185532"/>
                  <a:pt x="-2809279" y="207304"/>
                </a:cubicBezTo>
                <a:cubicBezTo>
                  <a:pt x="-2979164" y="229076"/>
                  <a:pt x="-3344328" y="217835"/>
                  <a:pt x="-3538561" y="248680"/>
                </a:cubicBezTo>
                <a:cubicBezTo>
                  <a:pt x="-3732794" y="279525"/>
                  <a:pt x="-3955733" y="291593"/>
                  <a:pt x="-4226564" y="287714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66593"/>
                      <a:gd name="adj4" fmla="val -10297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ユーザー一覧の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CSV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ファイルを指定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682AD281-D3F7-70E1-8426-F1342AC4B9E8}"/>
              </a:ext>
            </a:extLst>
          </p:cNvPr>
          <p:cNvSpPr/>
          <p:nvPr/>
        </p:nvSpPr>
        <p:spPr>
          <a:xfrm>
            <a:off x="5663952" y="3243389"/>
            <a:ext cx="5328592" cy="1794116"/>
          </a:xfrm>
          <a:custGeom>
            <a:avLst/>
            <a:gdLst>
              <a:gd name="connsiteX0" fmla="*/ 0 w 5328592"/>
              <a:gd name="connsiteY0" fmla="*/ 0 h 1794116"/>
              <a:gd name="connsiteX1" fmla="*/ 666074 w 5328592"/>
              <a:gd name="connsiteY1" fmla="*/ 0 h 1794116"/>
              <a:gd name="connsiteX2" fmla="*/ 1332148 w 5328592"/>
              <a:gd name="connsiteY2" fmla="*/ 0 h 1794116"/>
              <a:gd name="connsiteX3" fmla="*/ 1998222 w 5328592"/>
              <a:gd name="connsiteY3" fmla="*/ 0 h 1794116"/>
              <a:gd name="connsiteX4" fmla="*/ 2664296 w 5328592"/>
              <a:gd name="connsiteY4" fmla="*/ 0 h 1794116"/>
              <a:gd name="connsiteX5" fmla="*/ 3170512 w 5328592"/>
              <a:gd name="connsiteY5" fmla="*/ 0 h 1794116"/>
              <a:gd name="connsiteX6" fmla="*/ 3676728 w 5328592"/>
              <a:gd name="connsiteY6" fmla="*/ 0 h 1794116"/>
              <a:gd name="connsiteX7" fmla="*/ 4342802 w 5328592"/>
              <a:gd name="connsiteY7" fmla="*/ 0 h 1794116"/>
              <a:gd name="connsiteX8" fmla="*/ 5328592 w 5328592"/>
              <a:gd name="connsiteY8" fmla="*/ 0 h 1794116"/>
              <a:gd name="connsiteX9" fmla="*/ 5328592 w 5328592"/>
              <a:gd name="connsiteY9" fmla="*/ 544215 h 1794116"/>
              <a:gd name="connsiteX10" fmla="*/ 5328592 w 5328592"/>
              <a:gd name="connsiteY10" fmla="*/ 1160195 h 1794116"/>
              <a:gd name="connsiteX11" fmla="*/ 5328592 w 5328592"/>
              <a:gd name="connsiteY11" fmla="*/ 1794116 h 1794116"/>
              <a:gd name="connsiteX12" fmla="*/ 4822376 w 5328592"/>
              <a:gd name="connsiteY12" fmla="*/ 1794116 h 1794116"/>
              <a:gd name="connsiteX13" fmla="*/ 4156302 w 5328592"/>
              <a:gd name="connsiteY13" fmla="*/ 1794116 h 1794116"/>
              <a:gd name="connsiteX14" fmla="*/ 3650086 w 5328592"/>
              <a:gd name="connsiteY14" fmla="*/ 1794116 h 1794116"/>
              <a:gd name="connsiteX15" fmla="*/ 3090583 w 5328592"/>
              <a:gd name="connsiteY15" fmla="*/ 1794116 h 1794116"/>
              <a:gd name="connsiteX16" fmla="*/ 2531081 w 5328592"/>
              <a:gd name="connsiteY16" fmla="*/ 1794116 h 1794116"/>
              <a:gd name="connsiteX17" fmla="*/ 1865007 w 5328592"/>
              <a:gd name="connsiteY17" fmla="*/ 1794116 h 1794116"/>
              <a:gd name="connsiteX18" fmla="*/ 1305505 w 5328592"/>
              <a:gd name="connsiteY18" fmla="*/ 1794116 h 1794116"/>
              <a:gd name="connsiteX19" fmla="*/ 746003 w 5328592"/>
              <a:gd name="connsiteY19" fmla="*/ 1794116 h 1794116"/>
              <a:gd name="connsiteX20" fmla="*/ 0 w 5328592"/>
              <a:gd name="connsiteY20" fmla="*/ 1794116 h 1794116"/>
              <a:gd name="connsiteX21" fmla="*/ 0 w 5328592"/>
              <a:gd name="connsiteY21" fmla="*/ 1160195 h 1794116"/>
              <a:gd name="connsiteX22" fmla="*/ 0 w 5328592"/>
              <a:gd name="connsiteY22" fmla="*/ 526274 h 1794116"/>
              <a:gd name="connsiteX23" fmla="*/ 0 w 5328592"/>
              <a:gd name="connsiteY23" fmla="*/ 0 h 1794116"/>
              <a:gd name="connsiteX0" fmla="*/ -127939 w 5328592"/>
              <a:gd name="connsiteY0" fmla="*/ 222201 h 1794116"/>
              <a:gd name="connsiteX1" fmla="*/ -647877 w 5328592"/>
              <a:gd name="connsiteY1" fmla="*/ 65697 h 1794116"/>
              <a:gd name="connsiteX2" fmla="*/ -1234190 w 5328592"/>
              <a:gd name="connsiteY2" fmla="*/ -110787 h 1794116"/>
              <a:gd name="connsiteX3" fmla="*/ -1787316 w 5328592"/>
              <a:gd name="connsiteY3" fmla="*/ -277281 h 179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8592" h="1794116" extrusionOk="0">
                <a:moveTo>
                  <a:pt x="0" y="0"/>
                </a:moveTo>
                <a:cubicBezTo>
                  <a:pt x="232202" y="-6040"/>
                  <a:pt x="433911" y="27727"/>
                  <a:pt x="666074" y="0"/>
                </a:cubicBezTo>
                <a:cubicBezTo>
                  <a:pt x="898237" y="-27727"/>
                  <a:pt x="1063094" y="-16369"/>
                  <a:pt x="1332148" y="0"/>
                </a:cubicBezTo>
                <a:cubicBezTo>
                  <a:pt x="1601202" y="16369"/>
                  <a:pt x="1827156" y="29838"/>
                  <a:pt x="1998222" y="0"/>
                </a:cubicBezTo>
                <a:cubicBezTo>
                  <a:pt x="2169288" y="-29838"/>
                  <a:pt x="2425928" y="-22460"/>
                  <a:pt x="2664296" y="0"/>
                </a:cubicBezTo>
                <a:cubicBezTo>
                  <a:pt x="2902664" y="22460"/>
                  <a:pt x="2970370" y="24517"/>
                  <a:pt x="3170512" y="0"/>
                </a:cubicBezTo>
                <a:cubicBezTo>
                  <a:pt x="3370654" y="-24517"/>
                  <a:pt x="3475224" y="-22522"/>
                  <a:pt x="3676728" y="0"/>
                </a:cubicBezTo>
                <a:cubicBezTo>
                  <a:pt x="3878232" y="22522"/>
                  <a:pt x="4055938" y="17872"/>
                  <a:pt x="4342802" y="0"/>
                </a:cubicBezTo>
                <a:cubicBezTo>
                  <a:pt x="4629666" y="-17872"/>
                  <a:pt x="4881845" y="-41503"/>
                  <a:pt x="5328592" y="0"/>
                </a:cubicBezTo>
                <a:cubicBezTo>
                  <a:pt x="5303653" y="150675"/>
                  <a:pt x="5339517" y="378484"/>
                  <a:pt x="5328592" y="544215"/>
                </a:cubicBezTo>
                <a:cubicBezTo>
                  <a:pt x="5317667" y="709946"/>
                  <a:pt x="5336867" y="889422"/>
                  <a:pt x="5328592" y="1160195"/>
                </a:cubicBezTo>
                <a:cubicBezTo>
                  <a:pt x="5320317" y="1430968"/>
                  <a:pt x="5353439" y="1519673"/>
                  <a:pt x="5328592" y="1794116"/>
                </a:cubicBezTo>
                <a:cubicBezTo>
                  <a:pt x="5078938" y="1814677"/>
                  <a:pt x="5018558" y="1775913"/>
                  <a:pt x="4822376" y="1794116"/>
                </a:cubicBezTo>
                <a:cubicBezTo>
                  <a:pt x="4626194" y="1812319"/>
                  <a:pt x="4360139" y="1802888"/>
                  <a:pt x="4156302" y="1794116"/>
                </a:cubicBezTo>
                <a:cubicBezTo>
                  <a:pt x="3952465" y="1785344"/>
                  <a:pt x="3831673" y="1818624"/>
                  <a:pt x="3650086" y="1794116"/>
                </a:cubicBezTo>
                <a:cubicBezTo>
                  <a:pt x="3468499" y="1769608"/>
                  <a:pt x="3221356" y="1809024"/>
                  <a:pt x="3090583" y="1794116"/>
                </a:cubicBezTo>
                <a:cubicBezTo>
                  <a:pt x="2959810" y="1779208"/>
                  <a:pt x="2675691" y="1805141"/>
                  <a:pt x="2531081" y="1794116"/>
                </a:cubicBezTo>
                <a:cubicBezTo>
                  <a:pt x="2386471" y="1783091"/>
                  <a:pt x="2011365" y="1769094"/>
                  <a:pt x="1865007" y="1794116"/>
                </a:cubicBezTo>
                <a:cubicBezTo>
                  <a:pt x="1718649" y="1819138"/>
                  <a:pt x="1470125" y="1772149"/>
                  <a:pt x="1305505" y="1794116"/>
                </a:cubicBezTo>
                <a:cubicBezTo>
                  <a:pt x="1140885" y="1816083"/>
                  <a:pt x="923899" y="1819219"/>
                  <a:pt x="746003" y="1794116"/>
                </a:cubicBezTo>
                <a:cubicBezTo>
                  <a:pt x="568107" y="1769013"/>
                  <a:pt x="230964" y="1762116"/>
                  <a:pt x="0" y="1794116"/>
                </a:cubicBezTo>
                <a:cubicBezTo>
                  <a:pt x="-2159" y="1537277"/>
                  <a:pt x="31526" y="1386820"/>
                  <a:pt x="0" y="1160195"/>
                </a:cubicBezTo>
                <a:cubicBezTo>
                  <a:pt x="-31526" y="933570"/>
                  <a:pt x="-6741" y="685429"/>
                  <a:pt x="0" y="526274"/>
                </a:cubicBezTo>
                <a:cubicBezTo>
                  <a:pt x="6741" y="367119"/>
                  <a:pt x="-24735" y="166609"/>
                  <a:pt x="0" y="0"/>
                </a:cubicBezTo>
                <a:close/>
              </a:path>
              <a:path w="5328592" h="1794116" fill="none" extrusionOk="0">
                <a:moveTo>
                  <a:pt x="-127939" y="222201"/>
                </a:moveTo>
                <a:cubicBezTo>
                  <a:pt x="-308664" y="168071"/>
                  <a:pt x="-464518" y="92734"/>
                  <a:pt x="-647877" y="65697"/>
                </a:cubicBezTo>
                <a:cubicBezTo>
                  <a:pt x="-831236" y="38660"/>
                  <a:pt x="-1116877" y="-49901"/>
                  <a:pt x="-1234190" y="-110787"/>
                </a:cubicBezTo>
                <a:cubicBezTo>
                  <a:pt x="-1351503" y="-171673"/>
                  <a:pt x="-1519137" y="-225371"/>
                  <a:pt x="-1787316" y="-277281"/>
                </a:cubicBezTo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520093239">
                  <a:prstGeom prst="borderCallout1">
                    <a:avLst>
                      <a:gd name="adj1" fmla="val 12385"/>
                      <a:gd name="adj2" fmla="val -2401"/>
                      <a:gd name="adj3" fmla="val -15455"/>
                      <a:gd name="adj4" fmla="val -3354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-SKU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の後は操作したいライセンス名を記述する。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例では生徒用ライセンスを指定。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PlanstoEnable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は利用するサービスを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追加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するとき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PlanstoDisable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はサービスの利用を</a:t>
            </a:r>
            <a:r>
              <a:rPr kumimoji="1" lang="ja-JP" altLang="en-US" sz="1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やめる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上記に続き、該当のサービス名を記述する。複数指定した場合は、</a:t>
            </a:r>
            <a:r>
              <a:rPr lang="en-US" altLang="ja-JP" sz="1400" dirty="0"/>
              <a:t> </a:t>
            </a:r>
          </a:p>
          <a:p>
            <a:r>
              <a:rPr lang="en-US" altLang="ja-JP" sz="1200" dirty="0">
                <a:solidFill>
                  <a:srgbClr val="8B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"MCOSTANDARD"</a:t>
            </a:r>
            <a:r>
              <a:rPr lang="en-US" altLang="ja-JP" sz="1200" dirty="0">
                <a:solidFill>
                  <a:srgbClr val="A9A9A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dirty="0">
                <a:solidFill>
                  <a:srgbClr val="8B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"Sway"</a:t>
            </a:r>
            <a:r>
              <a:rPr lang="en-US" altLang="ja-JP" sz="1200" dirty="0">
                <a:solidFill>
                  <a:srgbClr val="A9A9A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dirty="0">
                <a:solidFill>
                  <a:srgbClr val="8B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"YAMMER_EDU"</a:t>
            </a:r>
            <a:r>
              <a:rPr lang="en-US" altLang="ja-JP" sz="1200" dirty="0">
                <a:solidFill>
                  <a:srgbClr val="A9A9A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dirty="0">
                <a:solidFill>
                  <a:srgbClr val="8B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"KAIZALA_O365_P3" 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のように続けて記述する。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例は、生徒用アカウントの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Exchange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利用を許可するとき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16F78F-C992-CB48-DD86-02ECD0679AA3}"/>
              </a:ext>
            </a:extLst>
          </p:cNvPr>
          <p:cNvSpPr txBox="1"/>
          <p:nvPr/>
        </p:nvSpPr>
        <p:spPr>
          <a:xfrm>
            <a:off x="383396" y="1627562"/>
            <a:ext cx="101771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管理者</a:t>
            </a:r>
            <a:r>
              <a:rPr lang="en-US" altLang="ja-JP" sz="900" dirty="0"/>
              <a:t>ID</a:t>
            </a:r>
            <a:r>
              <a:rPr lang="ja-JP" altLang="en-US" sz="900" dirty="0"/>
              <a:t>@</a:t>
            </a:r>
            <a:r>
              <a:rPr lang="en-US" altLang="ja-JP" sz="900" dirty="0"/>
              <a:t>******</a:t>
            </a:r>
            <a:r>
              <a:rPr lang="ja-JP" altLang="en-US" sz="900" dirty="0"/>
              <a:t>.onmicrosoft.com</a:t>
            </a:r>
          </a:p>
          <a:p>
            <a:r>
              <a:rPr lang="ja-JP" altLang="en-US" sz="900" dirty="0"/>
              <a:t>$P</a:t>
            </a:r>
            <a:r>
              <a:rPr lang="en-US" altLang="ja-JP" sz="900" dirty="0"/>
              <a:t>w</a:t>
            </a:r>
            <a:r>
              <a:rPr lang="ja-JP" altLang="en-US" sz="900" dirty="0"/>
              <a:t>ord = ConvertTo-SecureString –String “パスワード” –AsPlainText </a:t>
            </a:r>
            <a:r>
              <a:rPr lang="en-US" altLang="ja-JP" sz="900" dirty="0"/>
              <a:t>–</a:t>
            </a:r>
            <a:r>
              <a:rPr lang="ja-JP" altLang="en-US" sz="900" dirty="0"/>
              <a:t>Force</a:t>
            </a:r>
          </a:p>
          <a:p>
            <a:r>
              <a:rPr lang="ja-JP" altLang="en-US" sz="900" dirty="0"/>
              <a:t>$Cred = New-Object –TypeName System.Management.Automation.PSCredential –ArgumentList $User, $P</a:t>
            </a:r>
            <a:r>
              <a:rPr lang="en-US" altLang="ja-JP" sz="900" dirty="0"/>
              <a:t>w</a:t>
            </a:r>
            <a:r>
              <a:rPr lang="ja-JP" altLang="en-US" sz="900" dirty="0"/>
              <a:t>ord</a:t>
            </a:r>
          </a:p>
          <a:p>
            <a:r>
              <a:rPr lang="ja-JP" altLang="en-US" sz="900" dirty="0"/>
              <a:t>Connect-MsolService </a:t>
            </a:r>
            <a:r>
              <a:rPr lang="en-US" altLang="ja-JP" sz="900" dirty="0"/>
              <a:t>–</a:t>
            </a:r>
            <a:r>
              <a:rPr lang="ja-JP" altLang="en-US" sz="900" dirty="0"/>
              <a:t>Credential $Cred</a:t>
            </a:r>
          </a:p>
          <a:p>
            <a:endParaRPr lang="ja-JP" altLang="en-US" sz="900" dirty="0"/>
          </a:p>
          <a:p>
            <a:endParaRPr lang="ja-JP" altLang="en-US" sz="900" dirty="0"/>
          </a:p>
          <a:p>
            <a:r>
              <a:rPr lang="ja-JP" altLang="en-US" sz="900" dirty="0"/>
              <a:t>$UserList = (Get-Content ".\change.csv") -as [string[]]</a:t>
            </a:r>
          </a:p>
          <a:p>
            <a:endParaRPr lang="ja-JP" altLang="en-US" sz="900" dirty="0"/>
          </a:p>
          <a:p>
            <a:r>
              <a:rPr lang="ja-JP" altLang="en-US" sz="900" dirty="0"/>
              <a:t>Update-MSOLUserLicenseplan -Users $UserList -Logfile .\msol01.log -SKU </a:t>
            </a:r>
            <a:r>
              <a:rPr lang="en-US" altLang="ja-JP" sz="900" dirty="0"/>
              <a:t>******</a:t>
            </a:r>
            <a:r>
              <a:rPr lang="ja-JP" altLang="en-US" sz="900" dirty="0"/>
              <a:t>:M365EDU_A3_STUUSEBNFT  -PlanstoEnable  "EXCHANGE_S_ENTERPRISE"</a:t>
            </a:r>
          </a:p>
          <a:p>
            <a:endParaRPr lang="ja-JP" altLang="en-US" sz="900" dirty="0"/>
          </a:p>
          <a:p>
            <a:r>
              <a:rPr lang="ja-JP" altLang="en-US" sz="900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2763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6B0C8-10BC-1CA3-E0D2-F1C08E53F41E}"/>
              </a:ext>
            </a:extLst>
          </p:cNvPr>
          <p:cNvSpPr txBox="1"/>
          <p:nvPr/>
        </p:nvSpPr>
        <p:spPr>
          <a:xfrm>
            <a:off x="262941" y="328109"/>
            <a:ext cx="601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（おまけ）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の状況監視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3768A9-9DA2-3A35-67A9-DA7EEC5DF083}"/>
              </a:ext>
            </a:extLst>
          </p:cNvPr>
          <p:cNvSpPr txBox="1"/>
          <p:nvPr/>
        </p:nvSpPr>
        <p:spPr>
          <a:xfrm>
            <a:off x="415929" y="885503"/>
            <a:ext cx="10754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おまけの手順の前に、</a:t>
            </a:r>
            <a:r>
              <a:rPr kumimoji="1" lang="en-US" altLang="ja-JP" sz="1200" dirty="0" err="1"/>
              <a:t>Powershell</a:t>
            </a:r>
            <a:r>
              <a:rPr kumimoji="1" lang="ja-JP" altLang="en-US" sz="1200" dirty="0"/>
              <a:t>で</a:t>
            </a:r>
            <a:r>
              <a:rPr kumimoji="1" lang="en-US" altLang="ja-JP" sz="1200" dirty="0"/>
              <a:t>Teams</a:t>
            </a:r>
            <a:r>
              <a:rPr kumimoji="1" lang="ja-JP" altLang="en-US" sz="1200" dirty="0"/>
              <a:t>の管理をするには、下準備が必要です。以下のコマンドを打ち込んで、</a:t>
            </a:r>
            <a:r>
              <a:rPr kumimoji="1" lang="en-US" altLang="ja-JP" sz="1200" dirty="0" err="1"/>
              <a:t>Powershell</a:t>
            </a:r>
            <a:r>
              <a:rPr kumimoji="1" lang="ja-JP" altLang="en-US" sz="1200" dirty="0"/>
              <a:t>で</a:t>
            </a:r>
            <a:r>
              <a:rPr kumimoji="1" lang="en-US" altLang="ja-JP" sz="1200" dirty="0"/>
              <a:t>Teams</a:t>
            </a:r>
            <a:r>
              <a:rPr kumimoji="1" lang="ja-JP" altLang="en-US" sz="1200" dirty="0"/>
              <a:t>を管理できるようにしましょう。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b="0" i="0" dirty="0">
                <a:solidFill>
                  <a:srgbClr val="4A4A4A"/>
                </a:solidFill>
                <a:effectLst/>
                <a:latin typeface="Noto Sans JP"/>
              </a:rPr>
              <a:t>Install-Module -Name </a:t>
            </a:r>
            <a:r>
              <a:rPr lang="en-US" altLang="ja-JP" sz="1200" b="0" i="0" dirty="0" err="1">
                <a:solidFill>
                  <a:srgbClr val="4A4A4A"/>
                </a:solidFill>
                <a:effectLst/>
                <a:latin typeface="Noto Sans JP"/>
              </a:rPr>
              <a:t>MicrosoftTeams</a:t>
            </a:r>
            <a:endParaRPr lang="en-US" altLang="ja-JP" sz="1200" b="0" i="0" dirty="0">
              <a:solidFill>
                <a:srgbClr val="4A4A4A"/>
              </a:solidFill>
              <a:effectLst/>
              <a:latin typeface="Noto Sans JP"/>
            </a:endParaRPr>
          </a:p>
          <a:p>
            <a:r>
              <a:rPr kumimoji="1" lang="ja-JP" altLang="en-US" sz="1200" dirty="0"/>
              <a:t>コマンドを打ち込んだら、画面の指示にしたがってインストールを進めましょう。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b="0" i="0" dirty="0">
                <a:solidFill>
                  <a:srgbClr val="4A4A4A"/>
                </a:solidFill>
                <a:effectLst/>
                <a:latin typeface="Noto Sans JP"/>
              </a:rPr>
              <a:t>Get-Command -Module </a:t>
            </a:r>
            <a:r>
              <a:rPr lang="en-US" altLang="ja-JP" sz="1200" b="0" i="0" dirty="0" err="1">
                <a:solidFill>
                  <a:srgbClr val="4A4A4A"/>
                </a:solidFill>
                <a:effectLst/>
                <a:latin typeface="Noto Sans JP"/>
              </a:rPr>
              <a:t>MicrosoftTeams</a:t>
            </a:r>
            <a:endParaRPr lang="en-US" altLang="ja-JP" sz="1200" b="0" i="0" dirty="0">
              <a:solidFill>
                <a:srgbClr val="4A4A4A"/>
              </a:solidFill>
              <a:effectLst/>
              <a:latin typeface="Noto Sans JP"/>
            </a:endParaRPr>
          </a:p>
          <a:p>
            <a:r>
              <a:rPr kumimoji="1" lang="ja-JP" altLang="en-US" sz="1200" dirty="0"/>
              <a:t>インストールできているか確認しましょう。インストールできていれば利用できるコマンド一覧が表示されるはずです。</a:t>
            </a:r>
            <a:endParaRPr kumimoji="1"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3A4FD2-7220-1718-19D9-45771318BCB7}"/>
              </a:ext>
            </a:extLst>
          </p:cNvPr>
          <p:cNvSpPr txBox="1"/>
          <p:nvPr/>
        </p:nvSpPr>
        <p:spPr>
          <a:xfrm>
            <a:off x="1559496" y="-7372200"/>
            <a:ext cx="986509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$User = "syncadmin@gifunet.onmicrosoft.com"</a:t>
            </a:r>
          </a:p>
          <a:p>
            <a:r>
              <a:rPr lang="ja-JP" altLang="en-US" sz="900" dirty="0"/>
              <a:t>$PWord = ConvertTo-SecureString -String "2oi5Office" –AsPlainText -Force</a:t>
            </a:r>
          </a:p>
          <a:p>
            <a:r>
              <a:rPr lang="ja-JP" altLang="en-US" sz="900" dirty="0"/>
              <a:t>$Cred = New-Object –TypeName System.Management.Automation.PSCredential –ArgumentList $User, $PWord</a:t>
            </a:r>
          </a:p>
          <a:p>
            <a:r>
              <a:rPr lang="ja-JP" altLang="en-US" sz="900" dirty="0"/>
              <a:t>Connect-MsolService -Credential $Cred</a:t>
            </a:r>
          </a:p>
          <a:p>
            <a:endParaRPr lang="ja-JP" altLang="en-US" sz="900" dirty="0"/>
          </a:p>
          <a:p>
            <a:r>
              <a:rPr lang="ja-JP" altLang="en-US" sz="900" dirty="0"/>
              <a:t>#Microsoft Teams に接続</a:t>
            </a:r>
          </a:p>
          <a:p>
            <a:r>
              <a:rPr lang="ja-JP" altLang="en-US" sz="900" dirty="0"/>
              <a:t>$User2 = "kiban@gifu-net.ed.jp"</a:t>
            </a:r>
          </a:p>
          <a:p>
            <a:r>
              <a:rPr lang="ja-JP" altLang="en-US" sz="900" dirty="0"/>
              <a:t>$PWord2 = ConvertTo-SecureString -String "yabutadc17765" –AsPlainText -Force</a:t>
            </a:r>
          </a:p>
          <a:p>
            <a:r>
              <a:rPr lang="ja-JP" altLang="en-US" sz="900" dirty="0"/>
              <a:t>$Cred2 = New-Object –TypeName System.Management.Automation.PSCredential –ArgumentList $User2, $PWord2</a:t>
            </a:r>
          </a:p>
          <a:p>
            <a:r>
              <a:rPr lang="ja-JP" altLang="en-US" sz="900" dirty="0"/>
              <a:t>Connect-MicrosoftTeams -Credential $Cred2$now = Get-Date -Format "yyyy-MMdd-HHmmss“</a:t>
            </a:r>
            <a:endParaRPr lang="en-US" altLang="ja-JP" sz="900" dirty="0"/>
          </a:p>
          <a:p>
            <a:endParaRPr lang="ja-JP" altLang="en-US" sz="900" dirty="0"/>
          </a:p>
          <a:p>
            <a:r>
              <a:rPr lang="ja-JP" altLang="en-US" sz="900" dirty="0"/>
              <a:t>$teams = @()</a:t>
            </a:r>
          </a:p>
          <a:p>
            <a:r>
              <a:rPr lang="ja-JP" altLang="en-US" sz="900" dirty="0"/>
              <a:t>Get-Team | ForEach-Object {</a:t>
            </a:r>
          </a:p>
          <a:p>
            <a:r>
              <a:rPr lang="ja-JP" altLang="en-US" sz="900" dirty="0"/>
              <a:t>	$obj = New-Object object</a:t>
            </a:r>
          </a:p>
          <a:p>
            <a:r>
              <a:rPr lang="ja-JP" altLang="en-US" sz="900" dirty="0"/>
              <a:t>	$users = Get-TeamUser -GroupId $_.GroupId</a:t>
            </a:r>
          </a:p>
          <a:p>
            <a:r>
              <a:rPr lang="ja-JP" altLang="en-US" sz="900" dirty="0"/>
              <a:t>	$owners = $users | Where-Object { $_.Role -like "owner" }</a:t>
            </a:r>
          </a:p>
          <a:p>
            <a:r>
              <a:rPr lang="ja-JP" altLang="en-US" sz="900" dirty="0"/>
              <a:t>	$members = $users | Where-Object { $_.Role -like "member" }	</a:t>
            </a:r>
            <a:endParaRPr lang="en-US" altLang="ja-JP" sz="900" dirty="0"/>
          </a:p>
          <a:p>
            <a:r>
              <a:rPr lang="en-US" altLang="ja-JP" sz="900" dirty="0"/>
              <a:t>	</a:t>
            </a:r>
            <a:r>
              <a:rPr lang="ja-JP" altLang="en-US" sz="900" dirty="0"/>
              <a:t>$guests = $users | Where-Object { $_.Role -like "guest" } </a:t>
            </a:r>
          </a:p>
          <a:p>
            <a:r>
              <a:rPr lang="ja-JP" altLang="en-US" sz="900" dirty="0"/>
              <a:t>	$obj | Add-Member -NotePropertyMembers @{</a:t>
            </a:r>
          </a:p>
          <a:p>
            <a:r>
              <a:rPr lang="ja-JP" altLang="en-US" sz="900" dirty="0"/>
              <a:t>		"GroupId"       = $_.GroupId;		</a:t>
            </a:r>
            <a:endParaRPr lang="en-US" altLang="ja-JP" sz="900" dirty="0"/>
          </a:p>
          <a:p>
            <a:r>
              <a:rPr lang="en-US" altLang="ja-JP" sz="900" dirty="0"/>
              <a:t>		</a:t>
            </a:r>
            <a:r>
              <a:rPr lang="ja-JP" altLang="en-US" sz="900" dirty="0"/>
              <a:t>"DisplayName"   = $_.DisplayName;</a:t>
            </a:r>
          </a:p>
          <a:p>
            <a:r>
              <a:rPr lang="ja-JP" altLang="en-US" sz="900" dirty="0"/>
              <a:t>		"Visibility"    = $_.Visibility;</a:t>
            </a:r>
          </a:p>
          <a:p>
            <a:r>
              <a:rPr lang="ja-JP" altLang="en-US" sz="900" dirty="0"/>
              <a:t>		"Owners"        = $owners.count;</a:t>
            </a:r>
          </a:p>
          <a:p>
            <a:r>
              <a:rPr lang="ja-JP" altLang="en-US" sz="900" dirty="0"/>
              <a:t>		"OwnerIds"      = $owners.User -join "`r`n"</a:t>
            </a:r>
          </a:p>
          <a:p>
            <a:r>
              <a:rPr lang="ja-JP" altLang="en-US" sz="900" dirty="0"/>
              <a:t>		"Members"       = $members.count;</a:t>
            </a:r>
          </a:p>
          <a:p>
            <a:r>
              <a:rPr lang="ja-JP" altLang="en-US" sz="900" dirty="0"/>
              <a:t>		"MemberIds"     = $members.User -join "`r`n"</a:t>
            </a:r>
          </a:p>
          <a:p>
            <a:r>
              <a:rPr lang="ja-JP" altLang="en-US" sz="900" dirty="0"/>
              <a:t>		"Guests"        = $guests.count;</a:t>
            </a:r>
          </a:p>
          <a:p>
            <a:r>
              <a:rPr lang="ja-JP" altLang="en-US" sz="900" dirty="0"/>
              <a:t>		"GuestIds"      = $guests.User -join "`r`n";</a:t>
            </a:r>
          </a:p>
          <a:p>
            <a:r>
              <a:rPr lang="ja-JP" altLang="en-US" sz="900" dirty="0"/>
              <a:t>	}    </a:t>
            </a:r>
            <a:endParaRPr lang="en-US" altLang="ja-JP" sz="900" dirty="0"/>
          </a:p>
          <a:p>
            <a:r>
              <a:rPr lang="ja-JP" altLang="en-US" sz="900" dirty="0"/>
              <a:t>$teams += ($obj | Select-Object GroupId, DisplayName, Visibility, Owners, OwnerIds, Members, MemberIds, Guests, GuestIds) 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#全リスト生成   </a:t>
            </a:r>
            <a:endParaRPr lang="en-US" altLang="ja-JP" sz="900" dirty="0"/>
          </a:p>
          <a:p>
            <a:r>
              <a:rPr lang="ja-JP" altLang="en-US" sz="900" dirty="0"/>
              <a:t>$teams | Export-Csv C:\mnt\Teams-check\ALLdata\$now-teams.csv -Encoding UTF8 -NoTypeInformation   </a:t>
            </a:r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900" dirty="0"/>
              <a:t>#先生と生徒１対１のチェックログの生成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</a:t>
            </a:r>
            <a:endParaRPr lang="en-US" altLang="ja-JP" sz="900" dirty="0"/>
          </a:p>
          <a:p>
            <a:r>
              <a:rPr lang="ja-JP" altLang="en-US" sz="900" dirty="0"/>
              <a:t>Export-Csv C:\mnt\Teams-check\1on1\$now-1on1.csv -Encoding UTF8 -NoTypeInformation    </a:t>
            </a:r>
            <a:endParaRPr lang="en-US" altLang="ja-JP" sz="900" dirty="0"/>
          </a:p>
          <a:p>
            <a:r>
              <a:rPr lang="ja-JP" altLang="en-US" sz="900" dirty="0"/>
              <a:t>$teams | Where-Object {$_.Owners -eq 1} | Where-Object {$_.Members -eq 1} | Where-Object {$_.Guests -eq 0}| Where-Object {$_.MemberIds -match "^s.*"}|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C:\mnt\AlertMail\Checkcsv\1on1.csv -Encoding UTF8 -NoTypeInformation</a:t>
            </a:r>
          </a:p>
          <a:p>
            <a:endParaRPr lang="en-US" altLang="ja-JP" sz="900" dirty="0"/>
          </a:p>
          <a:p>
            <a:r>
              <a:rPr lang="ja-JP" altLang="en-US" sz="900" dirty="0"/>
              <a:t>#パブリックチームのチェックログの生成</a:t>
            </a:r>
          </a:p>
          <a:p>
            <a:r>
              <a:rPr lang="ja-JP" altLang="en-US" sz="900" dirty="0"/>
              <a:t>$teams | Where-Object {$_.Visibility -match "^Public"} |</a:t>
            </a:r>
            <a:endParaRPr lang="en-US" altLang="ja-JP" sz="900" dirty="0"/>
          </a:p>
          <a:p>
            <a:r>
              <a:rPr lang="ja-JP" altLang="en-US" sz="900" dirty="0"/>
              <a:t>Export-Csv C:\mnt\Teams-check\private\$now-private.csv -Encoding UTF8 -NoTypeInformation</a:t>
            </a:r>
          </a:p>
          <a:p>
            <a:r>
              <a:rPr lang="ja-JP" altLang="en-US" sz="900" dirty="0"/>
              <a:t>$teams | Where-Object {$_.Visibility -match "^Public"} | Select-Object DisplayName | </a:t>
            </a:r>
            <a:endParaRPr lang="en-US" altLang="ja-JP" sz="900" dirty="0"/>
          </a:p>
          <a:p>
            <a:r>
              <a:rPr lang="ja-JP" altLang="en-US" sz="900" dirty="0"/>
              <a:t>Export-Csv C:\mnt\AlertMail\Checkcsv\private.csv -Encoding UTF8 -NoTypeInformation</a:t>
            </a:r>
          </a:p>
          <a:p>
            <a:r>
              <a:rPr lang="ja-JP" altLang="en-US" sz="900" dirty="0"/>
              <a:t>}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4779DE-AA7F-A5BC-997E-A1916B5A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6"/>
          <a:stretch/>
        </p:blipFill>
        <p:spPr>
          <a:xfrm>
            <a:off x="551384" y="1916832"/>
            <a:ext cx="8945223" cy="13651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BA5F926-2E35-08A1-64AB-F8ACB684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4184259"/>
            <a:ext cx="5977217" cy="2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子供の友だち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この値は、保存または変更の回数を示します。変更後のこの値の更新は、アプリケーションがしてくれます。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校庭で遊ぶ子供たちを描いた教育機関向けプレゼンテーション、アルバム (ワイド画面)</Template>
  <TotalTime>0</TotalTime>
  <Words>4215</Words>
  <Application>Microsoft Office PowerPoint</Application>
  <PresentationFormat>ワイド画面</PresentationFormat>
  <Paragraphs>367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Meiryo UI</vt:lpstr>
      <vt:lpstr>ＭＳ ゴシック</vt:lpstr>
      <vt:lpstr>Noto Sans JP</vt:lpstr>
      <vt:lpstr>UD デジタル 教科書体 NK-B</vt:lpstr>
      <vt:lpstr>Arial</vt:lpstr>
      <vt:lpstr>Times New Roman</vt:lpstr>
      <vt:lpstr>子供の友だち 16x9</vt:lpstr>
      <vt:lpstr>365アカウントを一括処理で管理しよう</vt:lpstr>
      <vt:lpstr>資料の概要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2022-06-29T00:01:25Z</dcterms:created>
  <dcterms:modified xsi:type="dcterms:W3CDTF">2022-06-29T08:50:01Z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