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CC3E1-8F0B-4A84-B429-ABF285880638}" v="279" dt="2022-05-01T07:26:56.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86" d="100"/>
          <a:sy n="86" d="100"/>
        </p:scale>
        <p:origin x="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E2570493-5ACE-4736-828D-3BB5D0F4F514}"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3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307155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23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651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237279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63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37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68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30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228485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31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112731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9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30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106030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5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E1416-152E-4464-B118-19A9D43DECB8}"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382049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E1416-152E-4464-B118-19A9D43DECB8}" type="datetimeFigureOut">
              <a:rPr kumimoji="1" lang="ja-JP" altLang="en-US" smtClean="0"/>
              <a:t>2022/5/9</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570493-5ACE-4736-828D-3BB5D0F4F514}" type="slidenum">
              <a:rPr kumimoji="1" lang="ja-JP" altLang="en-US" smtClean="0"/>
              <a:t>‹#›</a:t>
            </a:fld>
            <a:endParaRPr kumimoji="1" lang="ja-JP" altLang="en-US"/>
          </a:p>
        </p:txBody>
      </p:sp>
    </p:spTree>
    <p:extLst>
      <p:ext uri="{BB962C8B-B14F-4D97-AF65-F5344CB8AC3E}">
        <p14:creationId xmlns:p14="http://schemas.microsoft.com/office/powerpoint/2010/main" val="11027061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F8292D-1518-6661-36D7-CEC362889A8E}"/>
              </a:ext>
            </a:extLst>
          </p:cNvPr>
          <p:cNvSpPr>
            <a:spLocks noGrp="1"/>
          </p:cNvSpPr>
          <p:nvPr>
            <p:ph type="ctrTitle"/>
          </p:nvPr>
        </p:nvSpPr>
        <p:spPr/>
        <p:txBody>
          <a:bodyPr/>
          <a:lstStyle/>
          <a:p>
            <a:r>
              <a:rPr kumimoji="1" lang="ja-JP" altLang="en-US" dirty="0"/>
              <a:t>名前を一発変換</a:t>
            </a:r>
          </a:p>
        </p:txBody>
      </p:sp>
      <p:sp>
        <p:nvSpPr>
          <p:cNvPr id="3" name="字幕 2">
            <a:extLst>
              <a:ext uri="{FF2B5EF4-FFF2-40B4-BE49-F238E27FC236}">
                <a16:creationId xmlns:a16="http://schemas.microsoft.com/office/drawing/2014/main" id="{AD893F00-52E8-9153-7C9C-02052E851F24}"/>
              </a:ext>
            </a:extLst>
          </p:cNvPr>
          <p:cNvSpPr>
            <a:spLocks noGrp="1"/>
          </p:cNvSpPr>
          <p:nvPr>
            <p:ph type="subTitle" idx="1"/>
          </p:nvPr>
        </p:nvSpPr>
        <p:spPr/>
        <p:txBody>
          <a:bodyPr/>
          <a:lstStyle/>
          <a:p>
            <a:r>
              <a:rPr lang="ja-JP" altLang="en-US" dirty="0"/>
              <a:t>時短＋ミスを減らす小技</a:t>
            </a:r>
            <a:endParaRPr kumimoji="1" lang="ja-JP" altLang="en-US" dirty="0"/>
          </a:p>
        </p:txBody>
      </p:sp>
    </p:spTree>
    <p:extLst>
      <p:ext uri="{BB962C8B-B14F-4D97-AF65-F5344CB8AC3E}">
        <p14:creationId xmlns:p14="http://schemas.microsoft.com/office/powerpoint/2010/main" val="196767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2947D-EA6B-4EF9-803C-1AD487DDA92A}"/>
              </a:ext>
            </a:extLst>
          </p:cNvPr>
          <p:cNvSpPr>
            <a:spLocks noGrp="1"/>
          </p:cNvSpPr>
          <p:nvPr>
            <p:ph type="title"/>
          </p:nvPr>
        </p:nvSpPr>
        <p:spPr/>
        <p:txBody>
          <a:bodyPr/>
          <a:lstStyle/>
          <a:p>
            <a:r>
              <a:rPr kumimoji="1" lang="ja-JP" altLang="en-US" dirty="0"/>
              <a:t>辞書ファイルの取り込み</a:t>
            </a:r>
          </a:p>
        </p:txBody>
      </p:sp>
      <p:sp>
        <p:nvSpPr>
          <p:cNvPr id="3" name="コンテンツ プレースホルダー 2">
            <a:extLst>
              <a:ext uri="{FF2B5EF4-FFF2-40B4-BE49-F238E27FC236}">
                <a16:creationId xmlns:a16="http://schemas.microsoft.com/office/drawing/2014/main" id="{62D8188D-084F-7C4F-DD8A-E2F0EED4E723}"/>
              </a:ext>
            </a:extLst>
          </p:cNvPr>
          <p:cNvSpPr>
            <a:spLocks noGrp="1"/>
          </p:cNvSpPr>
          <p:nvPr>
            <p:ph sz="half" idx="1"/>
          </p:nvPr>
        </p:nvSpPr>
        <p:spPr/>
        <p:txBody>
          <a:bodyPr>
            <a:normAutofit/>
          </a:bodyPr>
          <a:lstStyle/>
          <a:p>
            <a:r>
              <a:rPr kumimoji="1" lang="ja-JP" altLang="en-US" dirty="0"/>
              <a:t>「ツール」メニューから「テキストファイルからの登録」を選び、先ほど作成した「</a:t>
            </a:r>
            <a:r>
              <a:rPr kumimoji="1" lang="en-US" altLang="ja-JP" dirty="0"/>
              <a:t>R4</a:t>
            </a:r>
            <a:r>
              <a:rPr kumimoji="1" lang="ja-JP" altLang="en-US" dirty="0"/>
              <a:t>名前辞書」を読み込みます</a:t>
            </a:r>
            <a:endParaRPr kumimoji="1" lang="en-US" altLang="ja-JP" dirty="0"/>
          </a:p>
          <a:p>
            <a:r>
              <a:rPr lang="ja-JP" altLang="en-US" dirty="0"/>
              <a:t>このとき、</a:t>
            </a:r>
            <a:r>
              <a:rPr lang="en-US" altLang="ja-JP" dirty="0"/>
              <a:t>Excel</a:t>
            </a:r>
            <a:r>
              <a:rPr lang="ja-JP" altLang="en-US" dirty="0"/>
              <a:t>などでファイルを開いたままにしておくとエラーが起こるので注意してください</a:t>
            </a:r>
            <a:endParaRPr lang="en-US" altLang="ja-JP" dirty="0"/>
          </a:p>
        </p:txBody>
      </p:sp>
      <p:pic>
        <p:nvPicPr>
          <p:cNvPr id="6" name="コンテンツ プレースホルダー 5">
            <a:extLst>
              <a:ext uri="{FF2B5EF4-FFF2-40B4-BE49-F238E27FC236}">
                <a16:creationId xmlns:a16="http://schemas.microsoft.com/office/drawing/2014/main" id="{06A4B47A-BCBD-4348-71AA-CB3EB93FADA0}"/>
              </a:ext>
            </a:extLst>
          </p:cNvPr>
          <p:cNvPicPr>
            <a:picLocks noGrp="1" noChangeAspect="1"/>
          </p:cNvPicPr>
          <p:nvPr>
            <p:ph sz="half" idx="2"/>
          </p:nvPr>
        </p:nvPicPr>
        <p:blipFill>
          <a:blip r:embed="rId2"/>
          <a:stretch>
            <a:fillRect/>
          </a:stretch>
        </p:blipFill>
        <p:spPr>
          <a:xfrm>
            <a:off x="6259365" y="2560320"/>
            <a:ext cx="3429297" cy="2187130"/>
          </a:xfrm>
        </p:spPr>
      </p:pic>
      <p:pic>
        <p:nvPicPr>
          <p:cNvPr id="7" name="コンテンツ プレースホルダー 5" descr="グラフィカル ユーザー インターフェイス, テキスト, アプリケーション&#10;&#10;自動的に生成された説明">
            <a:extLst>
              <a:ext uri="{FF2B5EF4-FFF2-40B4-BE49-F238E27FC236}">
                <a16:creationId xmlns:a16="http://schemas.microsoft.com/office/drawing/2014/main" id="{6DA5B7F0-7652-255C-B73D-8B4521186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924" y="3436583"/>
            <a:ext cx="2410563" cy="2187130"/>
          </a:xfrm>
          <a:prstGeom prst="rect">
            <a:avLst/>
          </a:prstGeom>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BBC703A9-468F-B8FC-1C20-70053EA93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369" y="4594167"/>
            <a:ext cx="2078163" cy="1303867"/>
          </a:xfrm>
          <a:prstGeom prst="rect">
            <a:avLst/>
          </a:prstGeom>
        </p:spPr>
      </p:pic>
    </p:spTree>
    <p:extLst>
      <p:ext uri="{BB962C8B-B14F-4D97-AF65-F5344CB8AC3E}">
        <p14:creationId xmlns:p14="http://schemas.microsoft.com/office/powerpoint/2010/main" val="174047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A5D2A-C5C6-1A67-7872-82910509DC30}"/>
              </a:ext>
            </a:extLst>
          </p:cNvPr>
          <p:cNvSpPr>
            <a:spLocks noGrp="1"/>
          </p:cNvSpPr>
          <p:nvPr>
            <p:ph type="title"/>
          </p:nvPr>
        </p:nvSpPr>
        <p:spPr/>
        <p:txBody>
          <a:bodyPr/>
          <a:lstStyle/>
          <a:p>
            <a:r>
              <a:rPr kumimoji="1" lang="ja-JP" altLang="en-US" dirty="0"/>
              <a:t>読み込まれたデータの確認</a:t>
            </a:r>
          </a:p>
        </p:txBody>
      </p:sp>
      <p:sp>
        <p:nvSpPr>
          <p:cNvPr id="3" name="コンテンツ プレースホルダー 2">
            <a:extLst>
              <a:ext uri="{FF2B5EF4-FFF2-40B4-BE49-F238E27FC236}">
                <a16:creationId xmlns:a16="http://schemas.microsoft.com/office/drawing/2014/main" id="{AA4EB71A-5C4D-C27A-A87D-333A0DD63729}"/>
              </a:ext>
            </a:extLst>
          </p:cNvPr>
          <p:cNvSpPr>
            <a:spLocks noGrp="1"/>
          </p:cNvSpPr>
          <p:nvPr>
            <p:ph sz="half" idx="1"/>
          </p:nvPr>
        </p:nvSpPr>
        <p:spPr/>
        <p:txBody>
          <a:bodyPr/>
          <a:lstStyle/>
          <a:p>
            <a:r>
              <a:rPr kumimoji="1" lang="ja-JP" altLang="en-US" dirty="0"/>
              <a:t>正常に読み込みが終わると、右図のように表示されます</a:t>
            </a:r>
            <a:endParaRPr kumimoji="1" lang="en-US" altLang="ja-JP" dirty="0"/>
          </a:p>
          <a:p>
            <a:r>
              <a:rPr lang="ja-JP" altLang="en-US" dirty="0"/>
              <a:t>品詞の欄は</a:t>
            </a:r>
            <a:r>
              <a:rPr lang="en-US" altLang="ja-JP" dirty="0"/>
              <a:t>Windows11</a:t>
            </a:r>
            <a:r>
              <a:rPr lang="ja-JP" altLang="en-US" dirty="0"/>
              <a:t>では自動的に「短縮よみ」と表示されることもあるようです</a:t>
            </a:r>
            <a:endParaRPr kumimoji="1" lang="en-US" altLang="ja-JP" dirty="0"/>
          </a:p>
          <a:p>
            <a:r>
              <a:rPr kumimoji="1" lang="ja-JP" altLang="en-US" dirty="0"/>
              <a:t>以上で作業は完了です</a:t>
            </a:r>
          </a:p>
        </p:txBody>
      </p:sp>
      <p:pic>
        <p:nvPicPr>
          <p:cNvPr id="14" name="コンテンツ プレースホルダー 13" descr="テーブル&#10;&#10;低い精度で自動的に生成された説明">
            <a:extLst>
              <a:ext uri="{FF2B5EF4-FFF2-40B4-BE49-F238E27FC236}">
                <a16:creationId xmlns:a16="http://schemas.microsoft.com/office/drawing/2014/main" id="{75D8B2E0-CED4-663F-DCE4-71A74C2CB0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42923"/>
            <a:ext cx="4718050" cy="3145366"/>
          </a:xfrm>
        </p:spPr>
      </p:pic>
    </p:spTree>
    <p:extLst>
      <p:ext uri="{BB962C8B-B14F-4D97-AF65-F5344CB8AC3E}">
        <p14:creationId xmlns:p14="http://schemas.microsoft.com/office/powerpoint/2010/main" val="203015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2B386-014A-4891-46AD-E6EFF5E75B14}"/>
              </a:ext>
            </a:extLst>
          </p:cNvPr>
          <p:cNvSpPr>
            <a:spLocks noGrp="1"/>
          </p:cNvSpPr>
          <p:nvPr>
            <p:ph type="title"/>
          </p:nvPr>
        </p:nvSpPr>
        <p:spPr/>
        <p:txBody>
          <a:bodyPr/>
          <a:lstStyle/>
          <a:p>
            <a:r>
              <a:rPr kumimoji="1" lang="ja-JP" altLang="en-US" dirty="0"/>
              <a:t>試してみよう！</a:t>
            </a:r>
          </a:p>
        </p:txBody>
      </p:sp>
      <p:sp>
        <p:nvSpPr>
          <p:cNvPr id="3" name="コンテンツ プレースホルダー 2">
            <a:extLst>
              <a:ext uri="{FF2B5EF4-FFF2-40B4-BE49-F238E27FC236}">
                <a16:creationId xmlns:a16="http://schemas.microsoft.com/office/drawing/2014/main" id="{9062DDAD-8433-4565-49DA-C99B7B942F2A}"/>
              </a:ext>
            </a:extLst>
          </p:cNvPr>
          <p:cNvSpPr>
            <a:spLocks noGrp="1"/>
          </p:cNvSpPr>
          <p:nvPr>
            <p:ph sz="half" idx="1"/>
          </p:nvPr>
        </p:nvSpPr>
        <p:spPr/>
        <p:txBody>
          <a:bodyPr>
            <a:normAutofit lnSpcReduction="10000"/>
          </a:bodyPr>
          <a:lstStyle/>
          <a:p>
            <a:r>
              <a:rPr kumimoji="1" lang="en-US" altLang="ja-JP" dirty="0"/>
              <a:t>Word</a:t>
            </a:r>
            <a:r>
              <a:rPr kumimoji="1" lang="ja-JP" altLang="en-US" dirty="0"/>
              <a:t>や</a:t>
            </a:r>
            <a:r>
              <a:rPr kumimoji="1" lang="en-US" altLang="ja-JP" dirty="0"/>
              <a:t>Excel</a:t>
            </a:r>
            <a:r>
              <a:rPr kumimoji="1" lang="ja-JP" altLang="en-US" dirty="0"/>
              <a:t>などで実際に試してみてください</a:t>
            </a:r>
            <a:endParaRPr kumimoji="1" lang="en-US" altLang="ja-JP" dirty="0"/>
          </a:p>
          <a:p>
            <a:r>
              <a:rPr kumimoji="1" lang="ja-JP" altLang="en-US" dirty="0"/>
              <a:t>作ったファイルの通り先生は頭文字、児童・生徒は４桁の番号で変換してみましょう</a:t>
            </a:r>
            <a:endParaRPr kumimoji="1" lang="en-US" altLang="ja-JP" dirty="0"/>
          </a:p>
          <a:p>
            <a:r>
              <a:rPr kumimoji="1" lang="ja-JP" altLang="en-US" dirty="0"/>
              <a:t>予測変換では表示されなくても、スペースキーなどを押して変換すると候補に表示されるはずです</a:t>
            </a:r>
          </a:p>
        </p:txBody>
      </p:sp>
      <p:pic>
        <p:nvPicPr>
          <p:cNvPr id="6" name="コンテンツ プレースホルダー 5">
            <a:extLst>
              <a:ext uri="{FF2B5EF4-FFF2-40B4-BE49-F238E27FC236}">
                <a16:creationId xmlns:a16="http://schemas.microsoft.com/office/drawing/2014/main" id="{7C7C1EB6-F824-D3D0-1D42-AE461C24A0F5}"/>
              </a:ext>
            </a:extLst>
          </p:cNvPr>
          <p:cNvPicPr>
            <a:picLocks noGrp="1" noChangeAspect="1"/>
          </p:cNvPicPr>
          <p:nvPr>
            <p:ph sz="half" idx="2"/>
          </p:nvPr>
        </p:nvPicPr>
        <p:blipFill>
          <a:blip r:embed="rId2"/>
          <a:stretch>
            <a:fillRect/>
          </a:stretch>
        </p:blipFill>
        <p:spPr>
          <a:xfrm>
            <a:off x="6175250" y="2969406"/>
            <a:ext cx="2278577" cy="2491956"/>
          </a:xfrm>
        </p:spPr>
      </p:pic>
      <p:pic>
        <p:nvPicPr>
          <p:cNvPr id="8" name="図 7">
            <a:extLst>
              <a:ext uri="{FF2B5EF4-FFF2-40B4-BE49-F238E27FC236}">
                <a16:creationId xmlns:a16="http://schemas.microsoft.com/office/drawing/2014/main" id="{8CFBFA68-5428-E081-AC62-D597D20CB2EB}"/>
              </a:ext>
            </a:extLst>
          </p:cNvPr>
          <p:cNvPicPr>
            <a:picLocks noChangeAspect="1"/>
          </p:cNvPicPr>
          <p:nvPr/>
        </p:nvPicPr>
        <p:blipFill>
          <a:blip r:embed="rId3"/>
          <a:stretch>
            <a:fillRect/>
          </a:stretch>
        </p:blipFill>
        <p:spPr>
          <a:xfrm>
            <a:off x="8612325" y="2969406"/>
            <a:ext cx="2217612" cy="1348857"/>
          </a:xfrm>
          <a:prstGeom prst="rect">
            <a:avLst/>
          </a:prstGeom>
        </p:spPr>
      </p:pic>
      <p:sp>
        <p:nvSpPr>
          <p:cNvPr id="9" name="矢印: 右 8">
            <a:extLst>
              <a:ext uri="{FF2B5EF4-FFF2-40B4-BE49-F238E27FC236}">
                <a16:creationId xmlns:a16="http://schemas.microsoft.com/office/drawing/2014/main" id="{8A4F30F8-E74C-D8A7-F8D7-5599CB22BD2B}"/>
              </a:ext>
            </a:extLst>
          </p:cNvPr>
          <p:cNvSpPr/>
          <p:nvPr/>
        </p:nvSpPr>
        <p:spPr>
          <a:xfrm>
            <a:off x="8231740" y="3262369"/>
            <a:ext cx="602673" cy="550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905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CCFB6D-29D4-F056-1BA6-3042C2F22AD2}"/>
              </a:ext>
            </a:extLst>
          </p:cNvPr>
          <p:cNvSpPr>
            <a:spLocks noGrp="1"/>
          </p:cNvSpPr>
          <p:nvPr>
            <p:ph type="title"/>
          </p:nvPr>
        </p:nvSpPr>
        <p:spPr/>
        <p:txBody>
          <a:bodyPr/>
          <a:lstStyle/>
          <a:p>
            <a:r>
              <a:rPr kumimoji="1" lang="ja-JP" altLang="en-US" dirty="0"/>
              <a:t>注意</a:t>
            </a:r>
          </a:p>
        </p:txBody>
      </p:sp>
      <p:sp>
        <p:nvSpPr>
          <p:cNvPr id="3" name="コンテンツ プレースホルダー 2">
            <a:extLst>
              <a:ext uri="{FF2B5EF4-FFF2-40B4-BE49-F238E27FC236}">
                <a16:creationId xmlns:a16="http://schemas.microsoft.com/office/drawing/2014/main" id="{F9B4ECBC-8536-52E0-184B-ECBBBF01E237}"/>
              </a:ext>
            </a:extLst>
          </p:cNvPr>
          <p:cNvSpPr>
            <a:spLocks noGrp="1"/>
          </p:cNvSpPr>
          <p:nvPr>
            <p:ph sz="half" idx="1"/>
          </p:nvPr>
        </p:nvSpPr>
        <p:spPr>
          <a:xfrm>
            <a:off x="1298447" y="2560320"/>
            <a:ext cx="6389615" cy="3310128"/>
          </a:xfrm>
        </p:spPr>
        <p:txBody>
          <a:bodyPr>
            <a:normAutofit/>
          </a:bodyPr>
          <a:lstStyle/>
          <a:p>
            <a:r>
              <a:rPr kumimoji="1" lang="ja-JP" altLang="en-US" dirty="0"/>
              <a:t>年度が切り替わったとき、この辞書を削除しないまま、新たに登録してしまうと、１１０１で変換した際に新旧年度の１年１組１番が２名表示されてしまいます</a:t>
            </a:r>
            <a:endParaRPr kumimoji="1" lang="en-US" altLang="ja-JP" dirty="0"/>
          </a:p>
          <a:p>
            <a:r>
              <a:rPr lang="ja-JP" altLang="en-US" dirty="0"/>
              <a:t>登録と同じような手順ですが、「テキストファイルで削除」を先に実行することで回避できます</a:t>
            </a:r>
            <a:endParaRPr lang="en-US" altLang="ja-JP" dirty="0"/>
          </a:p>
          <a:p>
            <a:r>
              <a:rPr kumimoji="1" lang="ja-JP" altLang="en-US" dirty="0"/>
              <a:t>そのためにもファイル名に年度を入れましょう</a:t>
            </a:r>
          </a:p>
        </p:txBody>
      </p:sp>
      <p:pic>
        <p:nvPicPr>
          <p:cNvPr id="6" name="コンテンツ プレースホルダー 5">
            <a:extLst>
              <a:ext uri="{FF2B5EF4-FFF2-40B4-BE49-F238E27FC236}">
                <a16:creationId xmlns:a16="http://schemas.microsoft.com/office/drawing/2014/main" id="{2D04293B-D13F-450A-8EA5-4B399C0ED126}"/>
              </a:ext>
            </a:extLst>
          </p:cNvPr>
          <p:cNvPicPr>
            <a:picLocks noGrp="1" noChangeAspect="1"/>
          </p:cNvPicPr>
          <p:nvPr>
            <p:ph sz="half" idx="2"/>
          </p:nvPr>
        </p:nvPicPr>
        <p:blipFill>
          <a:blip r:embed="rId2"/>
          <a:stretch>
            <a:fillRect/>
          </a:stretch>
        </p:blipFill>
        <p:spPr>
          <a:xfrm>
            <a:off x="7978235" y="3034522"/>
            <a:ext cx="2651990" cy="2202371"/>
          </a:xfrm>
        </p:spPr>
      </p:pic>
    </p:spTree>
    <p:extLst>
      <p:ext uri="{BB962C8B-B14F-4D97-AF65-F5344CB8AC3E}">
        <p14:creationId xmlns:p14="http://schemas.microsoft.com/office/powerpoint/2010/main" val="116340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323D96-C5D6-7ECB-DF6F-936DFBD0B58F}"/>
              </a:ext>
            </a:extLst>
          </p:cNvPr>
          <p:cNvSpPr>
            <a:spLocks noGrp="1"/>
          </p:cNvSpPr>
          <p:nvPr>
            <p:ph type="title"/>
          </p:nvPr>
        </p:nvSpPr>
        <p:spPr/>
        <p:txBody>
          <a:bodyPr/>
          <a:lstStyle/>
          <a:p>
            <a:r>
              <a:rPr kumimoji="1" lang="ja-JP" altLang="en-US" dirty="0"/>
              <a:t>おまけ</a:t>
            </a:r>
          </a:p>
        </p:txBody>
      </p:sp>
      <p:sp>
        <p:nvSpPr>
          <p:cNvPr id="3" name="コンテンツ プレースホルダー 2">
            <a:extLst>
              <a:ext uri="{FF2B5EF4-FFF2-40B4-BE49-F238E27FC236}">
                <a16:creationId xmlns:a16="http://schemas.microsoft.com/office/drawing/2014/main" id="{C575FD45-5536-5A14-AD8B-66CDFD7AED64}"/>
              </a:ext>
            </a:extLst>
          </p:cNvPr>
          <p:cNvSpPr>
            <a:spLocks noGrp="1"/>
          </p:cNvSpPr>
          <p:nvPr>
            <p:ph idx="1"/>
          </p:nvPr>
        </p:nvSpPr>
        <p:spPr/>
        <p:txBody>
          <a:bodyPr>
            <a:normAutofit/>
          </a:bodyPr>
          <a:lstStyle/>
          <a:p>
            <a:r>
              <a:rPr kumimoji="1" lang="ja-JP" altLang="en-US" dirty="0"/>
              <a:t>単語登録は使うと便利な機能ですので、さまざまな応用的な使い方ができます。</a:t>
            </a:r>
            <a:r>
              <a:rPr lang="ja-JP" altLang="en-US" dirty="0"/>
              <a:t>よく使う定型文を登録して自分だけの辞書を作りましょう</a:t>
            </a:r>
            <a:endParaRPr lang="en-US" altLang="ja-JP" dirty="0"/>
          </a:p>
          <a:p>
            <a:pPr marL="457200" lvl="1" indent="0">
              <a:lnSpc>
                <a:spcPct val="200000"/>
              </a:lnSpc>
              <a:buNone/>
            </a:pPr>
            <a:r>
              <a:rPr kumimoji="1" lang="ja-JP" altLang="en-US" dirty="0"/>
              <a:t>　</a:t>
            </a:r>
            <a:r>
              <a:rPr kumimoji="1" lang="ja-JP" altLang="en-US" u="sng" dirty="0"/>
              <a:t>単語登録の例</a:t>
            </a:r>
            <a:endParaRPr kumimoji="1" lang="en-US" altLang="ja-JP" u="sng" dirty="0"/>
          </a:p>
          <a:p>
            <a:pPr lvl="2">
              <a:buFont typeface="Wingdings" panose="05000000000000000000" pitchFamily="2" charset="2"/>
              <a:buChar char="ü"/>
            </a:pPr>
            <a:r>
              <a:rPr lang="ja-JP" altLang="en-US" dirty="0"/>
              <a:t>「読み」を「め」にして単語の欄に「</a:t>
            </a:r>
            <a:r>
              <a:rPr lang="en-US" altLang="ja-JP" dirty="0"/>
              <a:t>aaa@xxx.com</a:t>
            </a:r>
            <a:r>
              <a:rPr lang="ja-JP" altLang="en-US" dirty="0"/>
              <a:t>」と自分のメールアドレスを登録すると、「め」を変換すればメールアドレスが表示される</a:t>
            </a:r>
            <a:endParaRPr lang="en-US" altLang="ja-JP" dirty="0"/>
          </a:p>
          <a:p>
            <a:pPr lvl="2">
              <a:buFont typeface="Wingdings" panose="05000000000000000000" pitchFamily="2" charset="2"/>
              <a:buChar char="ü"/>
            </a:pPr>
            <a:r>
              <a:rPr lang="ja-JP" altLang="en-US" dirty="0"/>
              <a:t>「読み」を「お」として、「お世話になります」と登録すると、定型文を１文字で表示できる</a:t>
            </a:r>
            <a:endParaRPr lang="en-US" altLang="ja-JP" dirty="0"/>
          </a:p>
          <a:p>
            <a:pPr lvl="2">
              <a:buFont typeface="Wingdings" panose="05000000000000000000" pitchFamily="2" charset="2"/>
              <a:buChar char="ü"/>
            </a:pPr>
            <a:r>
              <a:rPr lang="ja-JP" altLang="en-US" dirty="0"/>
              <a:t>通知表や生徒指導要録に記載する際に、定型文が必要な場合などにも</a:t>
            </a:r>
            <a:endParaRPr lang="en-US" altLang="ja-JP" dirty="0"/>
          </a:p>
          <a:p>
            <a:endParaRPr lang="en-US" altLang="ja-JP" dirty="0"/>
          </a:p>
        </p:txBody>
      </p:sp>
    </p:spTree>
    <p:extLst>
      <p:ext uri="{BB962C8B-B14F-4D97-AF65-F5344CB8AC3E}">
        <p14:creationId xmlns:p14="http://schemas.microsoft.com/office/powerpoint/2010/main" val="156952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264040-DF97-AB6D-04DB-B4A013116EC5}"/>
              </a:ext>
            </a:extLst>
          </p:cNvPr>
          <p:cNvSpPr>
            <a:spLocks noGrp="1"/>
          </p:cNvSpPr>
          <p:nvPr>
            <p:ph type="title"/>
          </p:nvPr>
        </p:nvSpPr>
        <p:spPr/>
        <p:txBody>
          <a:bodyPr/>
          <a:lstStyle/>
          <a:p>
            <a:r>
              <a:rPr kumimoji="1" lang="ja-JP" altLang="en-US"/>
              <a:t>おまけ②</a:t>
            </a:r>
            <a:endParaRPr kumimoji="1" lang="ja-JP" altLang="en-US" dirty="0"/>
          </a:p>
        </p:txBody>
      </p:sp>
      <p:sp>
        <p:nvSpPr>
          <p:cNvPr id="3" name="コンテンツ プレースホルダー 2">
            <a:extLst>
              <a:ext uri="{FF2B5EF4-FFF2-40B4-BE49-F238E27FC236}">
                <a16:creationId xmlns:a16="http://schemas.microsoft.com/office/drawing/2014/main" id="{DBD5F849-E088-BD58-B3ED-9F13CFEA89E2}"/>
              </a:ext>
            </a:extLst>
          </p:cNvPr>
          <p:cNvSpPr>
            <a:spLocks noGrp="1"/>
          </p:cNvSpPr>
          <p:nvPr>
            <p:ph idx="1"/>
          </p:nvPr>
        </p:nvSpPr>
        <p:spPr/>
        <p:txBody>
          <a:bodyPr/>
          <a:lstStyle/>
          <a:p>
            <a:r>
              <a:rPr kumimoji="1" lang="ja-JP" altLang="en-US" dirty="0"/>
              <a:t>ここでは</a:t>
            </a:r>
            <a:r>
              <a:rPr lang="ja-JP" altLang="en-US" dirty="0"/>
              <a:t>、</a:t>
            </a:r>
            <a:r>
              <a:rPr lang="en-US" altLang="ja-JP" dirty="0"/>
              <a:t>Microsoft</a:t>
            </a:r>
            <a:r>
              <a:rPr lang="ja-JP" altLang="en-US" dirty="0"/>
              <a:t>の</a:t>
            </a:r>
            <a:r>
              <a:rPr lang="en-US" altLang="ja-JP" dirty="0"/>
              <a:t>MS-IME</a:t>
            </a:r>
            <a:r>
              <a:rPr lang="ja-JP" altLang="en-US" dirty="0"/>
              <a:t>を使った方法を紹介しましたが、</a:t>
            </a:r>
            <a:r>
              <a:rPr lang="en-US" altLang="ja-JP" dirty="0"/>
              <a:t>ATOK</a:t>
            </a:r>
            <a:r>
              <a:rPr lang="ja-JP" altLang="en-US" dirty="0"/>
              <a:t>でも「辞書ユーティリティ」から同様なことが実現可能です</a:t>
            </a:r>
            <a:endParaRPr kumimoji="1" lang="ja-JP" altLang="en-US" dirty="0"/>
          </a:p>
        </p:txBody>
      </p:sp>
    </p:spTree>
    <p:extLst>
      <p:ext uri="{BB962C8B-B14F-4D97-AF65-F5344CB8AC3E}">
        <p14:creationId xmlns:p14="http://schemas.microsoft.com/office/powerpoint/2010/main" val="334944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1B547A-2708-55C8-DA49-7718651E2F8D}"/>
              </a:ext>
            </a:extLst>
          </p:cNvPr>
          <p:cNvSpPr>
            <a:spLocks noGrp="1"/>
          </p:cNvSpPr>
          <p:nvPr>
            <p:ph type="title"/>
          </p:nvPr>
        </p:nvSpPr>
        <p:spPr/>
        <p:txBody>
          <a:bodyPr/>
          <a:lstStyle/>
          <a:p>
            <a:r>
              <a:rPr kumimoji="1" lang="ja-JP" altLang="en-US" dirty="0"/>
              <a:t>最後に</a:t>
            </a:r>
          </a:p>
        </p:txBody>
      </p:sp>
      <p:sp>
        <p:nvSpPr>
          <p:cNvPr id="3" name="コンテンツ プレースホルダー 2">
            <a:extLst>
              <a:ext uri="{FF2B5EF4-FFF2-40B4-BE49-F238E27FC236}">
                <a16:creationId xmlns:a16="http://schemas.microsoft.com/office/drawing/2014/main" id="{BB7A853E-E1D1-3D5B-6031-E4F23374252C}"/>
              </a:ext>
            </a:extLst>
          </p:cNvPr>
          <p:cNvSpPr>
            <a:spLocks noGrp="1"/>
          </p:cNvSpPr>
          <p:nvPr>
            <p:ph idx="1"/>
          </p:nvPr>
        </p:nvSpPr>
        <p:spPr/>
        <p:txBody>
          <a:bodyPr/>
          <a:lstStyle/>
          <a:p>
            <a:r>
              <a:rPr kumimoji="1" lang="ja-JP" altLang="en-US" dirty="0"/>
              <a:t>名前は間違えてしまうとマイナスイメージしかありません</a:t>
            </a:r>
            <a:endParaRPr kumimoji="1" lang="en-US" altLang="ja-JP" dirty="0"/>
          </a:p>
          <a:p>
            <a:r>
              <a:rPr kumimoji="1" lang="ja-JP" altLang="en-US" dirty="0"/>
              <a:t>間違えがないようにすることだけでなく、時短にも繋がります</a:t>
            </a:r>
            <a:endParaRPr kumimoji="1" lang="en-US" altLang="ja-JP" dirty="0"/>
          </a:p>
          <a:p>
            <a:r>
              <a:rPr kumimoji="1" lang="ja-JP" altLang="en-US" dirty="0"/>
              <a:t>作った辞書ファイルは、職員の共有サーバーなどに置いてみんなで活用しましょう</a:t>
            </a:r>
            <a:endParaRPr kumimoji="1" lang="en-US" altLang="ja-JP" dirty="0"/>
          </a:p>
          <a:p>
            <a:r>
              <a:rPr kumimoji="1" lang="ja-JP" altLang="en-US" dirty="0"/>
              <a:t>年度始めに利用する機会が増えるので、教務係の先生などを中心に、年度末から年度始めかけて、真っ先に作るのをオススメします</a:t>
            </a:r>
          </a:p>
        </p:txBody>
      </p:sp>
    </p:spTree>
    <p:extLst>
      <p:ext uri="{BB962C8B-B14F-4D97-AF65-F5344CB8AC3E}">
        <p14:creationId xmlns:p14="http://schemas.microsoft.com/office/powerpoint/2010/main" val="399714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D9D38-18BE-0018-33E5-A00D209DD6E7}"/>
              </a:ext>
            </a:extLst>
          </p:cNvPr>
          <p:cNvSpPr>
            <a:spLocks noGrp="1"/>
          </p:cNvSpPr>
          <p:nvPr>
            <p:ph type="title"/>
          </p:nvPr>
        </p:nvSpPr>
        <p:spPr/>
        <p:txBody>
          <a:bodyPr>
            <a:normAutofit/>
          </a:bodyPr>
          <a:lstStyle/>
          <a:p>
            <a:r>
              <a:rPr kumimoji="1" lang="ja-JP" altLang="en-US" dirty="0"/>
              <a:t>児童・生徒・先生の名前を間違えない</a:t>
            </a:r>
          </a:p>
        </p:txBody>
      </p:sp>
      <p:sp>
        <p:nvSpPr>
          <p:cNvPr id="3" name="コンテンツ プレースホルダー 2">
            <a:extLst>
              <a:ext uri="{FF2B5EF4-FFF2-40B4-BE49-F238E27FC236}">
                <a16:creationId xmlns:a16="http://schemas.microsoft.com/office/drawing/2014/main" id="{F8525E06-291D-717F-D1B9-8686C109090A}"/>
              </a:ext>
            </a:extLst>
          </p:cNvPr>
          <p:cNvSpPr>
            <a:spLocks noGrp="1"/>
          </p:cNvSpPr>
          <p:nvPr>
            <p:ph idx="1"/>
          </p:nvPr>
        </p:nvSpPr>
        <p:spPr/>
        <p:txBody>
          <a:bodyPr/>
          <a:lstStyle/>
          <a:p>
            <a:r>
              <a:rPr kumimoji="1" lang="ja-JP" altLang="en-US" dirty="0"/>
              <a:t>名前の誤変換は避けたいものです</a:t>
            </a:r>
            <a:r>
              <a:rPr kumimoji="1" lang="en-US" altLang="ja-JP" dirty="0"/>
              <a:t>…</a:t>
            </a:r>
          </a:p>
          <a:p>
            <a:r>
              <a:rPr lang="ja-JP" altLang="en-US" dirty="0"/>
              <a:t>特に校長先生のお名前や、クラスの児童・生徒の名前は間違えられませんよね</a:t>
            </a:r>
            <a:r>
              <a:rPr lang="en-US" altLang="ja-JP" dirty="0"/>
              <a:t>…</a:t>
            </a:r>
          </a:p>
          <a:p>
            <a:r>
              <a:rPr kumimoji="1" lang="ja-JP" altLang="en-US" dirty="0"/>
              <a:t>間違えないように名簿ファイルからコピー＆ペーストしたり、名簿と付き合わせてチェックしたりして時間を取られていませんか？</a:t>
            </a:r>
          </a:p>
        </p:txBody>
      </p:sp>
    </p:spTree>
    <p:extLst>
      <p:ext uri="{BB962C8B-B14F-4D97-AF65-F5344CB8AC3E}">
        <p14:creationId xmlns:p14="http://schemas.microsoft.com/office/powerpoint/2010/main" val="19263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EAD83-A1F9-4D8F-E17D-24FE7D8CCE63}"/>
              </a:ext>
            </a:extLst>
          </p:cNvPr>
          <p:cNvSpPr>
            <a:spLocks noGrp="1"/>
          </p:cNvSpPr>
          <p:nvPr>
            <p:ph type="title"/>
          </p:nvPr>
        </p:nvSpPr>
        <p:spPr/>
        <p:txBody>
          <a:bodyPr/>
          <a:lstStyle/>
          <a:p>
            <a:r>
              <a:rPr kumimoji="1" lang="ja-JP" altLang="en-US" dirty="0"/>
              <a:t>こんなときに使えます</a:t>
            </a:r>
          </a:p>
        </p:txBody>
      </p:sp>
      <p:sp>
        <p:nvSpPr>
          <p:cNvPr id="3" name="コンテンツ プレースホルダー 2">
            <a:extLst>
              <a:ext uri="{FF2B5EF4-FFF2-40B4-BE49-F238E27FC236}">
                <a16:creationId xmlns:a16="http://schemas.microsoft.com/office/drawing/2014/main" id="{1A24018A-6179-A284-9D37-BDC74ED8D448}"/>
              </a:ext>
            </a:extLst>
          </p:cNvPr>
          <p:cNvSpPr>
            <a:spLocks noGrp="1"/>
          </p:cNvSpPr>
          <p:nvPr>
            <p:ph idx="1"/>
          </p:nvPr>
        </p:nvSpPr>
        <p:spPr/>
        <p:txBody>
          <a:bodyPr/>
          <a:lstStyle/>
          <a:p>
            <a:r>
              <a:rPr lang="ja-JP" altLang="en-US" dirty="0"/>
              <a:t>校長先生の名前が「田中一郎」 さんだったとき、「た」と入力して、校長</a:t>
            </a:r>
            <a:r>
              <a:rPr lang="ja-JP" altLang="en-US"/>
              <a:t>先生の名前</a:t>
            </a:r>
            <a:r>
              <a:rPr lang="ja-JP" altLang="en-US" dirty="0"/>
              <a:t>に変換出来たら間違えない上に時短！</a:t>
            </a:r>
            <a:endParaRPr lang="en-US" altLang="ja-JP" dirty="0"/>
          </a:p>
          <a:p>
            <a:r>
              <a:rPr kumimoji="1" lang="ja-JP" altLang="en-US" dirty="0"/>
              <a:t>１年１組１番鈴木花子さんの生徒の名前が「１１０１」で変換できれば</a:t>
            </a:r>
            <a:r>
              <a:rPr kumimoji="1" lang="en-US" altLang="ja-JP" dirty="0"/>
              <a:t>…</a:t>
            </a:r>
            <a:endParaRPr lang="en-US" altLang="ja-JP" dirty="0"/>
          </a:p>
          <a:p>
            <a:r>
              <a:rPr kumimoji="1" lang="ja-JP" altLang="en-US" dirty="0"/>
              <a:t>「おざわ」さんの「さわ」は「沢」？「澤」？</a:t>
            </a:r>
          </a:p>
        </p:txBody>
      </p:sp>
    </p:spTree>
    <p:extLst>
      <p:ext uri="{BB962C8B-B14F-4D97-AF65-F5344CB8AC3E}">
        <p14:creationId xmlns:p14="http://schemas.microsoft.com/office/powerpoint/2010/main" val="411981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430FC-CF52-B487-6CE1-45EE83A8E466}"/>
              </a:ext>
            </a:extLst>
          </p:cNvPr>
          <p:cNvSpPr>
            <a:spLocks noGrp="1"/>
          </p:cNvSpPr>
          <p:nvPr>
            <p:ph type="title"/>
          </p:nvPr>
        </p:nvSpPr>
        <p:spPr/>
        <p:txBody>
          <a:bodyPr/>
          <a:lstStyle/>
          <a:p>
            <a:r>
              <a:rPr kumimoji="1" lang="en-US" altLang="ja-JP" dirty="0"/>
              <a:t>IME</a:t>
            </a:r>
            <a:r>
              <a:rPr kumimoji="1" lang="ja-JP" altLang="en-US" dirty="0"/>
              <a:t>（変換機能）に覚えさせよう</a:t>
            </a:r>
          </a:p>
        </p:txBody>
      </p:sp>
      <p:sp>
        <p:nvSpPr>
          <p:cNvPr id="3" name="コンテンツ プレースホルダー 2">
            <a:extLst>
              <a:ext uri="{FF2B5EF4-FFF2-40B4-BE49-F238E27FC236}">
                <a16:creationId xmlns:a16="http://schemas.microsoft.com/office/drawing/2014/main" id="{2EDD2D47-AB3B-1AA3-8903-0C91BF1827EC}"/>
              </a:ext>
            </a:extLst>
          </p:cNvPr>
          <p:cNvSpPr>
            <a:spLocks noGrp="1"/>
          </p:cNvSpPr>
          <p:nvPr>
            <p:ph idx="1"/>
          </p:nvPr>
        </p:nvSpPr>
        <p:spPr/>
        <p:txBody>
          <a:bodyPr/>
          <a:lstStyle/>
          <a:p>
            <a:r>
              <a:rPr kumimoji="1" lang="en-US" altLang="ja-JP" dirty="0"/>
              <a:t>IME</a:t>
            </a:r>
            <a:r>
              <a:rPr kumimoji="1" lang="ja-JP" altLang="en-US" dirty="0"/>
              <a:t>は、パソコンやスマートフォンなどで、日本語を変換してくれる機能</a:t>
            </a:r>
            <a:endParaRPr kumimoji="1" lang="en-US" altLang="ja-JP" dirty="0"/>
          </a:p>
          <a:p>
            <a:r>
              <a:rPr lang="ja-JP" altLang="en-US" dirty="0"/>
              <a:t>単語登録機能でよく使う言葉を覚えさせることができます</a:t>
            </a:r>
            <a:endParaRPr lang="en-US" altLang="ja-JP" dirty="0"/>
          </a:p>
          <a:p>
            <a:r>
              <a:rPr lang="ja-JP" altLang="en-US" dirty="0"/>
              <a:t>ひとつひとつ覚えさせるのは面倒</a:t>
            </a:r>
            <a:r>
              <a:rPr lang="en-US" altLang="ja-JP" dirty="0"/>
              <a:t>…</a:t>
            </a:r>
            <a:r>
              <a:rPr lang="ja-JP" altLang="en-US" dirty="0"/>
              <a:t>なので、</a:t>
            </a:r>
            <a:r>
              <a:rPr lang="en-US" altLang="ja-JP" dirty="0"/>
              <a:t>Excel</a:t>
            </a:r>
            <a:r>
              <a:rPr lang="ja-JP" altLang="en-US" dirty="0"/>
              <a:t>で作ったファイルから一気に登録しちゃいましょう！</a:t>
            </a:r>
            <a:endParaRPr lang="en-US" altLang="ja-JP" dirty="0"/>
          </a:p>
          <a:p>
            <a:r>
              <a:rPr lang="en-US" altLang="ja-JP" dirty="0"/>
              <a:t>Windows</a:t>
            </a:r>
            <a:r>
              <a:rPr lang="ja-JP" altLang="en-US" dirty="0"/>
              <a:t>には</a:t>
            </a:r>
            <a:r>
              <a:rPr lang="en-US" altLang="ja-JP" dirty="0"/>
              <a:t>MS-IME</a:t>
            </a:r>
            <a:r>
              <a:rPr lang="ja-JP" altLang="en-US" dirty="0"/>
              <a:t>（</a:t>
            </a:r>
            <a:r>
              <a:rPr lang="en-US" altLang="ja-JP" dirty="0"/>
              <a:t>Microsoft IME</a:t>
            </a:r>
            <a:r>
              <a:rPr lang="ja-JP" altLang="en-US" dirty="0"/>
              <a:t>）という</a:t>
            </a:r>
            <a:r>
              <a:rPr lang="en-US" altLang="ja-JP" dirty="0"/>
              <a:t>Microsoft</a:t>
            </a:r>
            <a:r>
              <a:rPr lang="ja-JP" altLang="en-US" dirty="0"/>
              <a:t>製の</a:t>
            </a:r>
            <a:r>
              <a:rPr lang="en-US" altLang="ja-JP" dirty="0"/>
              <a:t>IME</a:t>
            </a:r>
            <a:r>
              <a:rPr lang="ja-JP" altLang="en-US" dirty="0"/>
              <a:t>が標準で搭載されています</a:t>
            </a:r>
            <a:endParaRPr lang="en-US" altLang="ja-JP" dirty="0"/>
          </a:p>
        </p:txBody>
      </p:sp>
    </p:spTree>
    <p:extLst>
      <p:ext uri="{BB962C8B-B14F-4D97-AF65-F5344CB8AC3E}">
        <p14:creationId xmlns:p14="http://schemas.microsoft.com/office/powerpoint/2010/main" val="283327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4D3F0-F69A-3CC9-8F83-4C2FEBE94375}"/>
              </a:ext>
            </a:extLst>
          </p:cNvPr>
          <p:cNvSpPr>
            <a:spLocks noGrp="1"/>
          </p:cNvSpPr>
          <p:nvPr>
            <p:ph type="title"/>
          </p:nvPr>
        </p:nvSpPr>
        <p:spPr/>
        <p:txBody>
          <a:bodyPr/>
          <a:lstStyle/>
          <a:p>
            <a:r>
              <a:rPr kumimoji="1" lang="ja-JP" altLang="en-US" dirty="0"/>
              <a:t>ファイルの準備①</a:t>
            </a:r>
          </a:p>
        </p:txBody>
      </p:sp>
      <p:sp>
        <p:nvSpPr>
          <p:cNvPr id="4" name="コンテンツ プレースホルダー 3">
            <a:extLst>
              <a:ext uri="{FF2B5EF4-FFF2-40B4-BE49-F238E27FC236}">
                <a16:creationId xmlns:a16="http://schemas.microsoft.com/office/drawing/2014/main" id="{E730FC1F-FF89-11B0-6FAB-1D5AAB529325}"/>
              </a:ext>
            </a:extLst>
          </p:cNvPr>
          <p:cNvSpPr>
            <a:spLocks noGrp="1"/>
          </p:cNvSpPr>
          <p:nvPr>
            <p:ph sz="half" idx="1"/>
          </p:nvPr>
        </p:nvSpPr>
        <p:spPr/>
        <p:txBody>
          <a:bodyPr/>
          <a:lstStyle/>
          <a:p>
            <a:r>
              <a:rPr lang="en-US" altLang="ja-JP" dirty="0"/>
              <a:t>Excel</a:t>
            </a:r>
            <a:r>
              <a:rPr lang="ja-JP" altLang="en-US" dirty="0"/>
              <a:t>で右図のようなシートを作ります</a:t>
            </a:r>
            <a:endParaRPr lang="en-US" altLang="ja-JP" dirty="0"/>
          </a:p>
          <a:p>
            <a:r>
              <a:rPr lang="ja-JP" altLang="en-US" dirty="0"/>
              <a:t>コツは先生の名前は頭文字、児童・生徒は出席番号を利用することです</a:t>
            </a:r>
            <a:endParaRPr lang="en-US" altLang="ja-JP" dirty="0"/>
          </a:p>
          <a:p>
            <a:r>
              <a:rPr lang="ja-JP" altLang="en-US" dirty="0"/>
              <a:t>先生用と児童生徒用で分けて作っても良いです</a:t>
            </a:r>
          </a:p>
        </p:txBody>
      </p:sp>
      <p:pic>
        <p:nvPicPr>
          <p:cNvPr id="7" name="コンテンツ プレースホルダー 6">
            <a:extLst>
              <a:ext uri="{FF2B5EF4-FFF2-40B4-BE49-F238E27FC236}">
                <a16:creationId xmlns:a16="http://schemas.microsoft.com/office/drawing/2014/main" id="{3D2900A2-7DDC-0138-B217-C0E6945A98D1}"/>
              </a:ext>
            </a:extLst>
          </p:cNvPr>
          <p:cNvPicPr>
            <a:picLocks noGrp="1" noChangeAspect="1"/>
          </p:cNvPicPr>
          <p:nvPr>
            <p:ph sz="half" idx="2"/>
          </p:nvPr>
        </p:nvPicPr>
        <p:blipFill rotWithShape="1">
          <a:blip r:embed="rId2"/>
          <a:srcRect t="1008"/>
          <a:stretch/>
        </p:blipFill>
        <p:spPr>
          <a:xfrm>
            <a:off x="6446108" y="2592280"/>
            <a:ext cx="4589037" cy="3138423"/>
          </a:xfrm>
          <a:ln>
            <a:solidFill>
              <a:schemeClr val="bg1">
                <a:lumMod val="50000"/>
              </a:schemeClr>
            </a:solidFill>
          </a:ln>
        </p:spPr>
      </p:pic>
    </p:spTree>
    <p:extLst>
      <p:ext uri="{BB962C8B-B14F-4D97-AF65-F5344CB8AC3E}">
        <p14:creationId xmlns:p14="http://schemas.microsoft.com/office/powerpoint/2010/main" val="7377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F56769-DA15-782C-EA88-E559F8E5FFC0}"/>
              </a:ext>
            </a:extLst>
          </p:cNvPr>
          <p:cNvSpPr>
            <a:spLocks noGrp="1"/>
          </p:cNvSpPr>
          <p:nvPr>
            <p:ph type="title"/>
          </p:nvPr>
        </p:nvSpPr>
        <p:spPr/>
        <p:txBody>
          <a:bodyPr/>
          <a:lstStyle/>
          <a:p>
            <a:r>
              <a:rPr kumimoji="1" lang="ja-JP" altLang="en-US" dirty="0"/>
              <a:t>ファイルの準備②</a:t>
            </a:r>
          </a:p>
        </p:txBody>
      </p:sp>
      <p:sp>
        <p:nvSpPr>
          <p:cNvPr id="3" name="コンテンツ プレースホルダー 2">
            <a:extLst>
              <a:ext uri="{FF2B5EF4-FFF2-40B4-BE49-F238E27FC236}">
                <a16:creationId xmlns:a16="http://schemas.microsoft.com/office/drawing/2014/main" id="{50F4F432-1281-6659-398C-66EE708EAD73}"/>
              </a:ext>
            </a:extLst>
          </p:cNvPr>
          <p:cNvSpPr>
            <a:spLocks noGrp="1"/>
          </p:cNvSpPr>
          <p:nvPr>
            <p:ph sz="half" idx="1"/>
          </p:nvPr>
        </p:nvSpPr>
        <p:spPr/>
        <p:txBody>
          <a:bodyPr>
            <a:normAutofit/>
          </a:bodyPr>
          <a:lstStyle/>
          <a:p>
            <a:r>
              <a:rPr kumimoji="1" lang="ja-JP" altLang="en-US" dirty="0"/>
              <a:t>「名前を付けて保存」をするときに、「テキスト（タブ区切り）（</a:t>
            </a:r>
            <a:r>
              <a:rPr kumimoji="1" lang="en-US" altLang="ja-JP" dirty="0"/>
              <a:t>*.txt</a:t>
            </a:r>
            <a:r>
              <a:rPr kumimoji="1" lang="ja-JP" altLang="en-US" dirty="0"/>
              <a:t>）」を選んで保存します。</a:t>
            </a:r>
            <a:endParaRPr kumimoji="1" lang="en-US" altLang="ja-JP" dirty="0"/>
          </a:p>
          <a:p>
            <a:r>
              <a:rPr lang="ja-JP" altLang="en-US" dirty="0"/>
              <a:t>ファイル名は、何でもよいですが、今回は「</a:t>
            </a:r>
            <a:r>
              <a:rPr lang="en-US" altLang="ja-JP" dirty="0"/>
              <a:t>R4</a:t>
            </a:r>
            <a:r>
              <a:rPr lang="ja-JP" altLang="en-US" dirty="0"/>
              <a:t>名前辞書」としました</a:t>
            </a:r>
            <a:endParaRPr lang="en-US" altLang="ja-JP" dirty="0"/>
          </a:p>
          <a:p>
            <a:r>
              <a:rPr kumimoji="1" lang="ja-JP" altLang="en-US" dirty="0"/>
              <a:t>年度が分かるファイル名にするのがコツです（理由は後述します）</a:t>
            </a:r>
          </a:p>
        </p:txBody>
      </p:sp>
      <p:pic>
        <p:nvPicPr>
          <p:cNvPr id="10" name="コンテンツ プレースホルダー 9">
            <a:extLst>
              <a:ext uri="{FF2B5EF4-FFF2-40B4-BE49-F238E27FC236}">
                <a16:creationId xmlns:a16="http://schemas.microsoft.com/office/drawing/2014/main" id="{D3E73325-8661-7163-BA1D-C7E1DE15E7CB}"/>
              </a:ext>
            </a:extLst>
          </p:cNvPr>
          <p:cNvPicPr>
            <a:picLocks noGrp="1" noChangeAspect="1"/>
          </p:cNvPicPr>
          <p:nvPr>
            <p:ph sz="half" idx="2"/>
          </p:nvPr>
        </p:nvPicPr>
        <p:blipFill>
          <a:blip r:embed="rId2"/>
          <a:stretch>
            <a:fillRect/>
          </a:stretch>
        </p:blipFill>
        <p:spPr>
          <a:xfrm>
            <a:off x="6586050" y="2638130"/>
            <a:ext cx="3909399" cy="3154953"/>
          </a:xfrm>
          <a:ln>
            <a:solidFill>
              <a:schemeClr val="bg1">
                <a:lumMod val="50000"/>
              </a:schemeClr>
            </a:solidFill>
          </a:ln>
        </p:spPr>
      </p:pic>
    </p:spTree>
    <p:extLst>
      <p:ext uri="{BB962C8B-B14F-4D97-AF65-F5344CB8AC3E}">
        <p14:creationId xmlns:p14="http://schemas.microsoft.com/office/powerpoint/2010/main" val="387952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DCAA3-C13B-0AAD-739F-7EA8D89E6258}"/>
              </a:ext>
            </a:extLst>
          </p:cNvPr>
          <p:cNvSpPr>
            <a:spLocks noGrp="1"/>
          </p:cNvSpPr>
          <p:nvPr>
            <p:ph type="title"/>
          </p:nvPr>
        </p:nvSpPr>
        <p:spPr/>
        <p:txBody>
          <a:bodyPr>
            <a:normAutofit fontScale="90000"/>
          </a:bodyPr>
          <a:lstStyle/>
          <a:p>
            <a:r>
              <a:rPr kumimoji="1" lang="ja-JP" altLang="en-US" dirty="0"/>
              <a:t>ユーザー辞書ツールの起動</a:t>
            </a:r>
            <a:r>
              <a:rPr lang="ja-JP" altLang="en-US" dirty="0"/>
              <a:t>（</a:t>
            </a:r>
            <a:r>
              <a:rPr lang="en-US" altLang="ja-JP" dirty="0"/>
              <a:t>Windows10</a:t>
            </a:r>
            <a:r>
              <a:rPr lang="ja-JP" altLang="en-US" dirty="0"/>
              <a:t>）</a:t>
            </a:r>
            <a:endParaRPr kumimoji="1" lang="ja-JP" altLang="en-US" dirty="0"/>
          </a:p>
        </p:txBody>
      </p:sp>
      <p:sp>
        <p:nvSpPr>
          <p:cNvPr id="3" name="コンテンツ プレースホルダー 2">
            <a:extLst>
              <a:ext uri="{FF2B5EF4-FFF2-40B4-BE49-F238E27FC236}">
                <a16:creationId xmlns:a16="http://schemas.microsoft.com/office/drawing/2014/main" id="{F43B1A27-767A-108B-A9F9-A54AE9703676}"/>
              </a:ext>
            </a:extLst>
          </p:cNvPr>
          <p:cNvSpPr>
            <a:spLocks noGrp="1"/>
          </p:cNvSpPr>
          <p:nvPr>
            <p:ph sz="half" idx="1"/>
          </p:nvPr>
        </p:nvSpPr>
        <p:spPr/>
        <p:txBody>
          <a:bodyPr/>
          <a:lstStyle/>
          <a:p>
            <a:r>
              <a:rPr kumimoji="1" lang="ja-JP" altLang="en-US" dirty="0"/>
              <a:t>画面右下の時計の左横にある、「あ」または「</a:t>
            </a:r>
            <a:r>
              <a:rPr kumimoji="1" lang="en-US" altLang="ja-JP" dirty="0"/>
              <a:t>A</a:t>
            </a:r>
            <a:r>
              <a:rPr kumimoji="1" lang="ja-JP" altLang="en-US" dirty="0"/>
              <a:t>」と表示されているアイコンを右クリック→「ユーザー辞書ツール」を選択します</a:t>
            </a:r>
          </a:p>
        </p:txBody>
      </p:sp>
      <p:pic>
        <p:nvPicPr>
          <p:cNvPr id="12" name="コンテンツ プレースホルダー 11">
            <a:extLst>
              <a:ext uri="{FF2B5EF4-FFF2-40B4-BE49-F238E27FC236}">
                <a16:creationId xmlns:a16="http://schemas.microsoft.com/office/drawing/2014/main" id="{65C08FC9-D968-C9BD-335F-D6ED71C8775D}"/>
              </a:ext>
            </a:extLst>
          </p:cNvPr>
          <p:cNvPicPr>
            <a:picLocks noGrp="1" noChangeAspect="1"/>
          </p:cNvPicPr>
          <p:nvPr>
            <p:ph sz="half" idx="2"/>
          </p:nvPr>
        </p:nvPicPr>
        <p:blipFill>
          <a:blip r:embed="rId2"/>
          <a:stretch>
            <a:fillRect/>
          </a:stretch>
        </p:blipFill>
        <p:spPr>
          <a:xfrm>
            <a:off x="6559550" y="2563019"/>
            <a:ext cx="3962400" cy="3305175"/>
          </a:xfrm>
        </p:spPr>
      </p:pic>
    </p:spTree>
    <p:extLst>
      <p:ext uri="{BB962C8B-B14F-4D97-AF65-F5344CB8AC3E}">
        <p14:creationId xmlns:p14="http://schemas.microsoft.com/office/powerpoint/2010/main" val="348021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70543B-5401-525D-E713-1B4E074E70DF}"/>
              </a:ext>
            </a:extLst>
          </p:cNvPr>
          <p:cNvSpPr>
            <a:spLocks noGrp="1"/>
          </p:cNvSpPr>
          <p:nvPr>
            <p:ph type="title"/>
          </p:nvPr>
        </p:nvSpPr>
        <p:spPr/>
        <p:txBody>
          <a:bodyPr>
            <a:normAutofit fontScale="90000"/>
          </a:bodyPr>
          <a:lstStyle/>
          <a:p>
            <a:r>
              <a:rPr kumimoji="1" lang="ja-JP" altLang="en-US" dirty="0"/>
              <a:t>ユーザー辞書ツールの起動</a:t>
            </a:r>
            <a:r>
              <a:rPr lang="ja-JP" altLang="en-US" dirty="0"/>
              <a:t>（</a:t>
            </a:r>
            <a:r>
              <a:rPr lang="en-US" altLang="ja-JP" dirty="0"/>
              <a:t>Windows11</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71D1DFC5-A37C-DC6B-5ECF-7AA7C9109CFE}"/>
              </a:ext>
            </a:extLst>
          </p:cNvPr>
          <p:cNvSpPr>
            <a:spLocks noGrp="1"/>
          </p:cNvSpPr>
          <p:nvPr>
            <p:ph sz="half" idx="1"/>
          </p:nvPr>
        </p:nvSpPr>
        <p:spPr/>
        <p:txBody>
          <a:bodyPr/>
          <a:lstStyle/>
          <a:p>
            <a:r>
              <a:rPr kumimoji="1" lang="ja-JP" altLang="en-US"/>
              <a:t>画面</a:t>
            </a:r>
            <a:r>
              <a:rPr kumimoji="1" lang="ja-JP" altLang="en-US" dirty="0"/>
              <a:t>右下の時計の左横にある、「あ」または「</a:t>
            </a:r>
            <a:r>
              <a:rPr kumimoji="1" lang="en-US" altLang="ja-JP" dirty="0"/>
              <a:t>A</a:t>
            </a:r>
            <a:r>
              <a:rPr kumimoji="1" lang="ja-JP" altLang="en-US" dirty="0"/>
              <a:t>」と表示されているアイコンを右クリック→「単語の追加」を選択して下さい</a:t>
            </a:r>
          </a:p>
        </p:txBody>
      </p:sp>
      <p:pic>
        <p:nvPicPr>
          <p:cNvPr id="8" name="コンテンツ プレースホルダー 7">
            <a:extLst>
              <a:ext uri="{FF2B5EF4-FFF2-40B4-BE49-F238E27FC236}">
                <a16:creationId xmlns:a16="http://schemas.microsoft.com/office/drawing/2014/main" id="{36C2B7C6-D515-F8C7-3136-2577990D0F53}"/>
              </a:ext>
            </a:extLst>
          </p:cNvPr>
          <p:cNvPicPr>
            <a:picLocks noGrp="1" noChangeAspect="1"/>
          </p:cNvPicPr>
          <p:nvPr>
            <p:ph sz="half" idx="2"/>
          </p:nvPr>
        </p:nvPicPr>
        <p:blipFill>
          <a:blip r:embed="rId2"/>
          <a:stretch>
            <a:fillRect/>
          </a:stretch>
        </p:blipFill>
        <p:spPr>
          <a:xfrm>
            <a:off x="7085204" y="2741008"/>
            <a:ext cx="2911092" cy="2949196"/>
          </a:xfrm>
        </p:spPr>
      </p:pic>
    </p:spTree>
    <p:extLst>
      <p:ext uri="{BB962C8B-B14F-4D97-AF65-F5344CB8AC3E}">
        <p14:creationId xmlns:p14="http://schemas.microsoft.com/office/powerpoint/2010/main" val="162687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70543B-5401-525D-E713-1B4E074E70DF}"/>
              </a:ext>
            </a:extLst>
          </p:cNvPr>
          <p:cNvSpPr>
            <a:spLocks noGrp="1"/>
          </p:cNvSpPr>
          <p:nvPr>
            <p:ph type="title"/>
          </p:nvPr>
        </p:nvSpPr>
        <p:spPr/>
        <p:txBody>
          <a:bodyPr>
            <a:normAutofit fontScale="90000"/>
          </a:bodyPr>
          <a:lstStyle/>
          <a:p>
            <a:r>
              <a:rPr kumimoji="1" lang="ja-JP" altLang="en-US" dirty="0"/>
              <a:t>ユーザー辞書ツールの起動</a:t>
            </a:r>
            <a:r>
              <a:rPr lang="ja-JP" altLang="en-US" dirty="0"/>
              <a:t>（</a:t>
            </a:r>
            <a:r>
              <a:rPr lang="en-US" altLang="ja-JP" dirty="0"/>
              <a:t>Windows11</a:t>
            </a:r>
            <a:r>
              <a:rPr lang="ja-JP" altLang="en-US" dirty="0"/>
              <a:t>）②</a:t>
            </a:r>
            <a:endParaRPr kumimoji="1" lang="ja-JP" altLang="en-US" dirty="0"/>
          </a:p>
        </p:txBody>
      </p:sp>
      <p:sp>
        <p:nvSpPr>
          <p:cNvPr id="3" name="コンテンツ プレースホルダー 2">
            <a:extLst>
              <a:ext uri="{FF2B5EF4-FFF2-40B4-BE49-F238E27FC236}">
                <a16:creationId xmlns:a16="http://schemas.microsoft.com/office/drawing/2014/main" id="{71D1DFC5-A37C-DC6B-5ECF-7AA7C9109CFE}"/>
              </a:ext>
            </a:extLst>
          </p:cNvPr>
          <p:cNvSpPr>
            <a:spLocks noGrp="1"/>
          </p:cNvSpPr>
          <p:nvPr>
            <p:ph sz="half" idx="1"/>
          </p:nvPr>
        </p:nvSpPr>
        <p:spPr/>
        <p:txBody>
          <a:bodyPr/>
          <a:lstStyle/>
          <a:p>
            <a:r>
              <a:rPr lang="ja-JP" altLang="en-US" dirty="0"/>
              <a:t>表示された「単語の登録」ウィンドウで、左下の「ユーザー辞書ツール」を押します</a:t>
            </a:r>
            <a:endParaRPr kumimoji="1" lang="ja-JP" altLang="en-US" dirty="0"/>
          </a:p>
        </p:txBody>
      </p:sp>
      <p:pic>
        <p:nvPicPr>
          <p:cNvPr id="14" name="コンテンツ プレースホルダー 13">
            <a:extLst>
              <a:ext uri="{FF2B5EF4-FFF2-40B4-BE49-F238E27FC236}">
                <a16:creationId xmlns:a16="http://schemas.microsoft.com/office/drawing/2014/main" id="{A8316A65-78BC-857E-D71B-573A3AE35954}"/>
              </a:ext>
            </a:extLst>
          </p:cNvPr>
          <p:cNvPicPr>
            <a:picLocks noGrp="1" noChangeAspect="1"/>
          </p:cNvPicPr>
          <p:nvPr>
            <p:ph sz="half" idx="2"/>
          </p:nvPr>
        </p:nvPicPr>
        <p:blipFill>
          <a:blip r:embed="rId2"/>
          <a:stretch>
            <a:fillRect/>
          </a:stretch>
        </p:blipFill>
        <p:spPr>
          <a:xfrm>
            <a:off x="6808283" y="2560638"/>
            <a:ext cx="3464934" cy="3309937"/>
          </a:xfrm>
        </p:spPr>
      </p:pic>
    </p:spTree>
    <p:extLst>
      <p:ext uri="{BB962C8B-B14F-4D97-AF65-F5344CB8AC3E}">
        <p14:creationId xmlns:p14="http://schemas.microsoft.com/office/powerpoint/2010/main" val="19898719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166</TotalTime>
  <Words>872</Words>
  <Application>Microsoft Office PowerPoint</Application>
  <PresentationFormat>Widescreen</PresentationFormat>
  <Paragraphs>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オーガニック</vt:lpstr>
      <vt:lpstr>名前を一発変換</vt:lpstr>
      <vt:lpstr>児童・生徒・先生の名前を間違えない</vt:lpstr>
      <vt:lpstr>こんなときに使えます</vt:lpstr>
      <vt:lpstr>IME（変換機能）に覚えさせよう</vt:lpstr>
      <vt:lpstr>ファイルの準備①</vt:lpstr>
      <vt:lpstr>ファイルの準備②</vt:lpstr>
      <vt:lpstr>ユーザー辞書ツールの起動（Windows10）</vt:lpstr>
      <vt:lpstr>ユーザー辞書ツールの起動（Windows11）①</vt:lpstr>
      <vt:lpstr>ユーザー辞書ツールの起動（Windows11）②</vt:lpstr>
      <vt:lpstr>辞書ファイルの取り込み</vt:lpstr>
      <vt:lpstr>読み込まれたデータの確認</vt:lpstr>
      <vt:lpstr>試してみよう！</vt:lpstr>
      <vt:lpstr>注意</vt:lpstr>
      <vt:lpstr>おまけ</vt:lpstr>
      <vt:lpstr>おまけ②</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名前を一発変換</dc:title>
  <dc:creator>佐藤朗</dc:creator>
  <cp:lastModifiedBy>佐藤朗</cp:lastModifiedBy>
  <cp:revision>2</cp:revision>
  <dcterms:created xsi:type="dcterms:W3CDTF">2022-05-01T04:38:48Z</dcterms:created>
  <dcterms:modified xsi:type="dcterms:W3CDTF">2022-05-10T02:19:28Z</dcterms:modified>
</cp:coreProperties>
</file>